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2" r:id="rId3"/>
    <p:sldId id="271" r:id="rId4"/>
    <p:sldId id="304" r:id="rId5"/>
    <p:sldId id="272" r:id="rId6"/>
    <p:sldId id="267" r:id="rId7"/>
    <p:sldId id="266" r:id="rId8"/>
    <p:sldId id="305" r:id="rId9"/>
    <p:sldId id="264" r:id="rId10"/>
    <p:sldId id="270" r:id="rId11"/>
    <p:sldId id="285" r:id="rId12"/>
    <p:sldId id="273" r:id="rId13"/>
    <p:sldId id="274" r:id="rId14"/>
    <p:sldId id="291" r:id="rId15"/>
    <p:sldId id="286" r:id="rId16"/>
    <p:sldId id="292" r:id="rId17"/>
    <p:sldId id="284" r:id="rId18"/>
    <p:sldId id="311" r:id="rId19"/>
    <p:sldId id="312" r:id="rId20"/>
    <p:sldId id="294" r:id="rId21"/>
    <p:sldId id="295" r:id="rId22"/>
    <p:sldId id="275" r:id="rId23"/>
    <p:sldId id="306" r:id="rId24"/>
    <p:sldId id="277" r:id="rId25"/>
    <p:sldId id="315" r:id="rId26"/>
    <p:sldId id="316" r:id="rId27"/>
    <p:sldId id="317" r:id="rId28"/>
    <p:sldId id="318" r:id="rId29"/>
    <p:sldId id="268" r:id="rId30"/>
    <p:sldId id="307" r:id="rId31"/>
    <p:sldId id="310" r:id="rId32"/>
    <p:sldId id="309" r:id="rId33"/>
    <p:sldId id="326" r:id="rId34"/>
    <p:sldId id="321" r:id="rId35"/>
    <p:sldId id="327" r:id="rId36"/>
    <p:sldId id="328" r:id="rId37"/>
    <p:sldId id="322" r:id="rId38"/>
    <p:sldId id="313" r:id="rId39"/>
    <p:sldId id="314" r:id="rId40"/>
    <p:sldId id="282" r:id="rId41"/>
    <p:sldId id="325" r:id="rId42"/>
    <p:sldId id="323" r:id="rId43"/>
    <p:sldId id="324" r:id="rId44"/>
    <p:sldId id="332" r:id="rId45"/>
    <p:sldId id="329" r:id="rId46"/>
    <p:sldId id="333" r:id="rId47"/>
    <p:sldId id="330" r:id="rId48"/>
    <p:sldId id="331" r:id="rId49"/>
    <p:sldId id="303" r:id="rId5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F5A49"/>
    <a:srgbClr val="7F7F7F"/>
    <a:srgbClr val="E27A3F"/>
    <a:srgbClr val="EFC94C"/>
    <a:srgbClr val="45B29D"/>
    <a:srgbClr val="334D5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houston.edu\uthsc\sph\Research\AACIS\_Data%20Working\UWSA%20Other\Agenda\CIC%20Presentation\CIC%20-%20Children%20in%20Poverty%20County%20LMc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Living Below 100% Poverty Level</a:t>
            </a:r>
          </a:p>
        </c:rich>
      </c:tx>
      <c:layout>
        <c:manualLayout>
          <c:xMode val="edge"/>
          <c:yMode val="edge"/>
          <c:x val="0.16517977831846445"/>
          <c:y val="1.2363996043521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50129211342506"/>
          <c:y val="0.12691852872990284"/>
          <c:w val="0.80244753849199502"/>
          <c:h val="0.76289344117593605"/>
        </c:manualLayout>
      </c:layout>
      <c:lineChart>
        <c:grouping val="standard"/>
        <c:varyColors val="0"/>
        <c:ser>
          <c:idx val="6"/>
          <c:order val="0"/>
          <c:tx>
            <c:strRef>
              <c:f>Final!$A$8</c:f>
              <c:strCache>
                <c:ptCount val="1"/>
                <c:pt idx="0">
                  <c:v>Texas</c:v>
                </c:pt>
              </c:strCache>
            </c:strRef>
          </c:tx>
          <c:spPr>
            <a:ln w="3810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</c:ser>
        <c:ser>
          <c:idx val="7"/>
          <c:order val="1"/>
          <c:tx>
            <c:strRef>
              <c:f>Final!$A$9</c:f>
              <c:strCache>
                <c:ptCount val="1"/>
                <c:pt idx="0">
                  <c:v>Bexar Co.</c:v>
                </c:pt>
              </c:strCache>
            </c:strRef>
          </c:tx>
          <c:spPr>
            <a:ln w="38100" cap="rnd">
              <a:solidFill>
                <a:srgbClr val="334D5C"/>
              </a:solidFill>
              <a:round/>
            </a:ln>
            <a:effectLst/>
          </c:spPr>
          <c:marker>
            <c:symbol val="none"/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</c:ser>
        <c:ser>
          <c:idx val="2"/>
          <c:order val="2"/>
          <c:tx>
            <c:strRef>
              <c:f>Final!$A$4</c:f>
              <c:strCache>
                <c:ptCount val="1"/>
                <c:pt idx="0">
                  <c:v>Dallas Co.</c:v>
                </c:pt>
              </c:strCache>
            </c:strRef>
          </c:tx>
          <c:spPr>
            <a:ln w="19050" cap="rnd">
              <a:solidFill>
                <a:srgbClr val="45B29D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3.6497519911289416E-3"/>
                  <c:y val="4.2437781360066802E-17"/>
                </c:manualLayout>
              </c:layout>
              <c:tx>
                <c:rich>
                  <a:bodyPr/>
                  <a:lstStyle/>
                  <a:p>
                    <a:fld id="{5E57F31C-E0F3-4E34-87BE-F3F5F3C649F2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CC7FF76B-0185-4056-BEAF-D53A57FD0137}" type="VALUE">
                      <a:rPr lang="en-US" baseline="0"/>
                      <a:pPr/>
                      <a:t>[VALUE]</a:t>
                    </a:fld>
                    <a:r>
                      <a:rPr lang="en-US" baseline="0">
                        <a:latin typeface="+mn-lt"/>
                      </a:rPr>
                      <a:t> ± 2%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Final!$B$1:$G$1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Final!$B$4:$G$4</c:f>
              <c:numCache>
                <c:formatCode>0%</c:formatCode>
                <c:ptCount val="6"/>
                <c:pt idx="0">
                  <c:v>0.30500000000000022</c:v>
                </c:pt>
                <c:pt idx="1">
                  <c:v>0.29500000000000015</c:v>
                </c:pt>
                <c:pt idx="2">
                  <c:v>0.29800000000000021</c:v>
                </c:pt>
                <c:pt idx="3">
                  <c:v>0.29700000000000021</c:v>
                </c:pt>
                <c:pt idx="4">
                  <c:v>0.27200000000000002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Final!$A$5</c:f>
              <c:strCache>
                <c:ptCount val="1"/>
                <c:pt idx="0">
                  <c:v>Harris Co.</c:v>
                </c:pt>
              </c:strCache>
            </c:strRef>
          </c:tx>
          <c:spPr>
            <a:ln w="19050" cap="rnd">
              <a:solidFill>
                <a:srgbClr val="EFC94C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3.275119046858805E-3"/>
                  <c:y val="2.0880874682949534E-3"/>
                </c:manualLayout>
              </c:layout>
              <c:tx>
                <c:rich>
                  <a:bodyPr/>
                  <a:lstStyle/>
                  <a:p>
                    <a:fld id="{F121ACAD-8CAE-4F62-9515-E99BACD70B4F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847D2B1F-37D0-4EC0-8A6B-13417E019DDA}" type="VALUE">
                      <a:rPr lang="en-US" baseline="0"/>
                      <a:pPr/>
                      <a:t>[VALUE]</a:t>
                    </a:fld>
                    <a:r>
                      <a:rPr lang="en-US" sz="1050" b="1" baseline="0">
                        <a:latin typeface="+mn-lt"/>
                      </a:rPr>
                      <a:t> </a:t>
                    </a:r>
                    <a:r>
                      <a:rPr lang="en-US" sz="105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</a:rPr>
                      <a:t>± 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Final!$B$1:$G$1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Final!$B$5:$G$5</c:f>
              <c:numCache>
                <c:formatCode>0%</c:formatCode>
                <c:ptCount val="6"/>
                <c:pt idx="0">
                  <c:v>0.29800000000000021</c:v>
                </c:pt>
                <c:pt idx="1">
                  <c:v>0.28000000000000008</c:v>
                </c:pt>
                <c:pt idx="2">
                  <c:v>0.27100000000000002</c:v>
                </c:pt>
                <c:pt idx="3">
                  <c:v>0.25700000000000001</c:v>
                </c:pt>
                <c:pt idx="4">
                  <c:v>0.25900000000000001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Final!$A$6</c:f>
              <c:strCache>
                <c:ptCount val="1"/>
                <c:pt idx="0">
                  <c:v>Tarrant Co.</c:v>
                </c:pt>
              </c:strCache>
            </c:strRef>
          </c:tx>
          <c:spPr>
            <a:ln w="19050" cap="rnd">
              <a:solidFill>
                <a:srgbClr val="E27A3F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3.275119046858805E-3"/>
                  <c:y val="-5.7870370370370393E-3"/>
                </c:manualLayout>
              </c:layout>
              <c:tx>
                <c:rich>
                  <a:bodyPr/>
                  <a:lstStyle/>
                  <a:p>
                    <a:fld id="{97BBEC3A-CAD6-4F0F-98FC-84590AC09D29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904F702E-98BF-4489-921D-014E14FF1CA9}" type="VALUE">
                      <a:rPr lang="en-US" baseline="0"/>
                      <a:pPr/>
                      <a:t>[VALUE]</a:t>
                    </a:fld>
                    <a:r>
                      <a:rPr lang="en-US" sz="1050" baseline="0">
                        <a:latin typeface="+mn-lt"/>
                      </a:rPr>
                      <a:t> </a:t>
                    </a:r>
                    <a:r>
                      <a:rPr lang="en-US" sz="105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</a:rPr>
                      <a:t>± 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Final!$B$1:$G$1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Final!$B$6:$G$6</c:f>
              <c:numCache>
                <c:formatCode>0%</c:formatCode>
                <c:ptCount val="6"/>
                <c:pt idx="0">
                  <c:v>0.24600000000000011</c:v>
                </c:pt>
                <c:pt idx="1">
                  <c:v>0.23200000000000001</c:v>
                </c:pt>
                <c:pt idx="2">
                  <c:v>0.21800000000000008</c:v>
                </c:pt>
                <c:pt idx="3">
                  <c:v>0.22400000000000009</c:v>
                </c:pt>
                <c:pt idx="4">
                  <c:v>0.18700000000000008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Final!$A$7</c:f>
              <c:strCache>
                <c:ptCount val="1"/>
                <c:pt idx="0">
                  <c:v>Travis Co.</c:v>
                </c:pt>
              </c:strCache>
            </c:strRef>
          </c:tx>
          <c:spPr>
            <a:ln w="19050" cap="rnd">
              <a:solidFill>
                <a:srgbClr val="DF5A49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5.5069150419456694E-3"/>
                  <c:y val="2.6788658094295998E-2"/>
                </c:manualLayout>
              </c:layout>
              <c:tx>
                <c:rich>
                  <a:bodyPr/>
                  <a:lstStyle/>
                  <a:p>
                    <a:fld id="{F585A2C0-7A69-4289-9F0A-6FEDE0C41D81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A0B03AEE-97D7-4F59-9FE9-7E5CF031BCA2}" type="VALUE">
                      <a:rPr lang="en-US" baseline="0"/>
                      <a:pPr/>
                      <a:t>[VALUE]</a:t>
                    </a:fld>
                    <a:r>
                      <a:rPr lang="en-US" sz="1050" b="0" baseline="0">
                        <a:latin typeface="+mn-lt"/>
                      </a:rPr>
                      <a:t> </a:t>
                    </a:r>
                    <a:r>
                      <a:rPr lang="en-US" sz="105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</a:rPr>
                      <a:t>± 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Final!$B$1:$G$1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Final!$B$7:$G$7</c:f>
              <c:numCache>
                <c:formatCode>0%</c:formatCode>
                <c:ptCount val="6"/>
                <c:pt idx="0">
                  <c:v>0.253</c:v>
                </c:pt>
                <c:pt idx="1">
                  <c:v>0.26400000000000001</c:v>
                </c:pt>
                <c:pt idx="2">
                  <c:v>0.21700000000000008</c:v>
                </c:pt>
                <c:pt idx="3">
                  <c:v>0.24300000000000008</c:v>
                </c:pt>
                <c:pt idx="4">
                  <c:v>0.18300000000000008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Final!$A$2</c:f>
              <c:strCache>
                <c:ptCount val="1"/>
                <c:pt idx="0">
                  <c:v>Texas</c:v>
                </c:pt>
              </c:strCache>
            </c:strRef>
          </c:tx>
          <c:spPr>
            <a:ln w="3810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917851813535511E-3"/>
                  <c:y val="-2.8167844004670198E-4"/>
                </c:manualLayout>
              </c:layout>
              <c:tx>
                <c:rich>
                  <a:bodyPr/>
                  <a:lstStyle/>
                  <a:p>
                    <a:fld id="{ACF01836-FCD5-48C7-8BD5-735F87493327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E928ADFC-D1CC-44ED-882F-FD3FB8FF8CF1}" type="VALUE">
                      <a:rPr lang="en-US" baseline="0"/>
                      <a:pPr/>
                      <a:t>[VALUE]</a:t>
                    </a:fld>
                    <a:r>
                      <a:rPr lang="en-US" sz="1050" b="1" baseline="0">
                        <a:latin typeface="+mn-lt"/>
                      </a:rPr>
                      <a:t> </a:t>
                    </a:r>
                    <a:r>
                      <a:rPr lang="en-US" sz="105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</a:rPr>
                      <a:t>± 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Final!$B$1:$G$1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Final!$B$2:$G$2</c:f>
              <c:numCache>
                <c:formatCode>0%</c:formatCode>
                <c:ptCount val="6"/>
                <c:pt idx="0">
                  <c:v>0.26600000000000001</c:v>
                </c:pt>
                <c:pt idx="1">
                  <c:v>0.25800000000000001</c:v>
                </c:pt>
                <c:pt idx="2">
                  <c:v>0.25</c:v>
                </c:pt>
                <c:pt idx="3">
                  <c:v>0.24600000000000011</c:v>
                </c:pt>
                <c:pt idx="4">
                  <c:v>0.23</c:v>
                </c:pt>
              </c:numCache>
            </c:numRef>
          </c:val>
          <c:smooth val="0"/>
        </c:ser>
        <c:ser>
          <c:idx val="1"/>
          <c:order val="7"/>
          <c:tx>
            <c:strRef>
              <c:f>Final!$A$3</c:f>
              <c:strCache>
                <c:ptCount val="1"/>
                <c:pt idx="0">
                  <c:v>Bexar Co.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4.1601209520342802E-3"/>
                  <c:y val="1.8545994065281835E-2"/>
                </c:manualLayout>
              </c:layout>
              <c:tx>
                <c:rich>
                  <a:bodyPr/>
                  <a:lstStyle/>
                  <a:p>
                    <a:fld id="{C67C4D90-6C5C-44D8-BC7B-682495D2335E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80BCC794-1B1D-47E8-8CA5-14642FB838B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r>
                      <a:rPr lang="en-US" baseline="0">
                        <a:latin typeface="+mn-lt"/>
                      </a:rPr>
                      <a:t>± 2%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fixedVal"/>
            <c:noEndCap val="0"/>
            <c:val val="2.0000000000000018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Final!$B$1:$G$1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Final!$B$3:$G$3</c:f>
              <c:numCache>
                <c:formatCode>0%</c:formatCode>
                <c:ptCount val="6"/>
                <c:pt idx="0">
                  <c:v>0.25600000000000001</c:v>
                </c:pt>
                <c:pt idx="1">
                  <c:v>0.28200000000000008</c:v>
                </c:pt>
                <c:pt idx="2">
                  <c:v>0.23700000000000004</c:v>
                </c:pt>
                <c:pt idx="3">
                  <c:v>0.27</c:v>
                </c:pt>
                <c:pt idx="4">
                  <c:v>0.22300000000000009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841568"/>
        <c:axId val="317838432"/>
      </c:lineChart>
      <c:catAx>
        <c:axId val="31784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38432"/>
        <c:crosses val="autoZero"/>
        <c:auto val="1"/>
        <c:lblAlgn val="ctr"/>
        <c:lblOffset val="100"/>
        <c:noMultiLvlLbl val="0"/>
      </c:catAx>
      <c:valAx>
        <c:axId val="317838432"/>
        <c:scaling>
          <c:orientation val="minMax"/>
          <c:max val="0.35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% of Population Under 18 Years Living Below 100% Poverty Level</a:t>
                </a:r>
              </a:p>
            </c:rich>
          </c:tx>
          <c:layout>
            <c:manualLayout>
              <c:xMode val="edge"/>
              <c:yMode val="edge"/>
              <c:x val="2.158569138711678E-2"/>
              <c:y val="0.19576667808957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5997526997081571"/>
          <c:y val="0.60187413516930599"/>
          <c:w val="0.1778864472841139"/>
          <c:h val="0.2395775007290755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0.01647</cdr:x>
      <cdr:y>0.94936</cdr:y>
    </cdr:from>
    <cdr:to>
      <cdr:x>0.94029</cdr:x>
      <cdr:y>0.99276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825" y="5850937"/>
          <a:ext cx="6943725" cy="267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Source: U.S.</a:t>
          </a:r>
          <a:r>
            <a:rPr lang="en-US" sz="10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Census Bureau; 2011-2015 ACS 1-Year Estimates, Table S1701.</a:t>
          </a:r>
          <a:endParaRPr lang="en-US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E29D-5AD8-4A01-96DF-F85080F5BA4F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66C35-3F1B-4669-A0A8-DB2D423F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3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35197-9761-40AF-9567-8A0FA44E6923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D635-61BB-4585-A965-4718E22D4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baseline="0" dirty="0"/>
              <a:t>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9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Unemployment </a:t>
            </a:r>
            <a:r>
              <a:rPr lang="en-US" baseline="0" dirty="0"/>
              <a:t>in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Educational Attainment </a:t>
            </a:r>
            <a:r>
              <a:rPr lang="en-US" baseline="0" dirty="0"/>
              <a:t>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4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Educational Attainment </a:t>
            </a:r>
            <a:r>
              <a:rPr lang="en-US" baseline="0" dirty="0"/>
              <a:t>in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Teen Birth</a:t>
            </a:r>
            <a:r>
              <a:rPr lang="en-US" baseline="0" dirty="0"/>
              <a:t> Rate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1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Teen Birth</a:t>
            </a:r>
            <a:r>
              <a:rPr lang="en-US" baseline="0" dirty="0"/>
              <a:t> Rate in Bexar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1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</a:t>
            </a:r>
            <a:r>
              <a:rPr lang="en-US" baseline="0" dirty="0"/>
              <a:t> Without Insurance Coverage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8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</a:t>
            </a:r>
            <a:r>
              <a:rPr lang="en-US" baseline="0" dirty="0"/>
              <a:t> Without Insurance Coverage in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6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Prenatal</a:t>
            </a:r>
            <a:r>
              <a:rPr lang="en-US" baseline="0" dirty="0"/>
              <a:t> Care in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6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Prenatal</a:t>
            </a:r>
            <a:r>
              <a:rPr lang="en-US" baseline="0" dirty="0"/>
              <a:t> Care in Bexar County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F092D-CB51-43F4-B95B-6C59D03D92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5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Family Violence </a:t>
            </a:r>
            <a:r>
              <a:rPr lang="en-US" baseline="0" dirty="0"/>
              <a:t>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Characteristics of Live Births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2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Kinder Readiness – EDI</a:t>
            </a:r>
            <a:r>
              <a:rPr lang="en-US" baseline="0" dirty="0"/>
              <a:t> Very Ready in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4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Kinder Readiness – EDI</a:t>
            </a:r>
            <a:r>
              <a:rPr lang="en-US" baseline="0" dirty="0"/>
              <a:t> Vulnerable in Bexar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 Reading </a:t>
            </a:r>
            <a:r>
              <a:rPr lang="en-US" baseline="0" dirty="0"/>
              <a:t>- Comparison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1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 Reading </a:t>
            </a:r>
            <a:r>
              <a:rPr lang="en-US" baseline="0" dirty="0"/>
              <a:t>in Bexar County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9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Hospitalization</a:t>
            </a:r>
            <a:r>
              <a:rPr lang="en-US" baseline="0" dirty="0"/>
              <a:t> Rates for Population 0-9 by Cause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61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Abuse and Neglect </a:t>
            </a:r>
            <a:r>
              <a:rPr lang="en-US" baseline="0" dirty="0"/>
              <a:t>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5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Abuse and Neglect </a:t>
            </a:r>
            <a:r>
              <a:rPr lang="en-US" baseline="0" dirty="0"/>
              <a:t>– Case Movement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1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Abuse and Neglect </a:t>
            </a:r>
            <a:r>
              <a:rPr lang="en-US" baseline="0" dirty="0"/>
              <a:t>– Case Movement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7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 Mortality in Bexar</a:t>
            </a:r>
            <a:r>
              <a:rPr lang="en-US" baseline="0" dirty="0"/>
              <a:t>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0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 Mortality in Bexar</a:t>
            </a:r>
            <a:r>
              <a:rPr lang="en-US" baseline="0" dirty="0"/>
              <a:t>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0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Mortality 1-4 by</a:t>
            </a:r>
            <a:r>
              <a:rPr lang="en-US" baseline="0" dirty="0"/>
              <a:t> Cause</a:t>
            </a:r>
            <a:r>
              <a:rPr lang="en-US" dirty="0"/>
              <a:t>–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25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Mortality 5-14 by</a:t>
            </a:r>
            <a:r>
              <a:rPr lang="en-US" baseline="0" dirty="0"/>
              <a:t> Cause </a:t>
            </a:r>
            <a:r>
              <a:rPr lang="en-US" dirty="0"/>
              <a:t>–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41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Distribution</a:t>
            </a:r>
            <a:r>
              <a:rPr lang="en-US" baseline="0" dirty="0"/>
              <a:t> </a:t>
            </a:r>
            <a:r>
              <a:rPr lang="en-US" dirty="0"/>
              <a:t>of Population 0-8 in Bexar</a:t>
            </a:r>
            <a:r>
              <a:rPr lang="en-US" baseline="0" dirty="0"/>
              <a:t>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8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635-61BB-4585-A965-4718E22D42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6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B393-2207-497F-9413-1B993C54281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53E1-5764-4C21-A9D5-DEF59D5D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readykidsa.com/client-resources-referrals/early-development-instrument-edi/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readykidsa.com/client-resources-referrals/early-development-instrument-edi/" TargetMode="Externa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7" y="1037974"/>
            <a:ext cx="11197390" cy="2387600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The State of Children in Bexar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8232"/>
            <a:ext cx="9144000" cy="1359568"/>
          </a:xfrm>
        </p:spPr>
        <p:txBody>
          <a:bodyPr/>
          <a:lstStyle/>
          <a:p>
            <a:pPr algn="l"/>
            <a:r>
              <a:rPr lang="en-US" dirty="0"/>
              <a:t>Laura McKieran, </a:t>
            </a:r>
            <a:r>
              <a:rPr lang="en-US" dirty="0" err="1"/>
              <a:t>DrPH</a:t>
            </a:r>
            <a:endParaRPr lang="en-US" dirty="0"/>
          </a:p>
          <a:p>
            <a:pPr algn="l"/>
            <a:r>
              <a:rPr lang="en-US" dirty="0"/>
              <a:t>Director, Community Information Now (CI:Now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October 17,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96026" y="5290687"/>
            <a:ext cx="3006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Credits:</a:t>
            </a:r>
          </a:p>
          <a:p>
            <a:pPr marL="231775" indent="63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Clarissa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Ozuna, PhD(c)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1775" indent="63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Garza,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DrPH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1775" indent="63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Courtney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Denton, MPH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9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8" y="0"/>
            <a:ext cx="9014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74" y="762986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Poverty is concentrated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60785"/>
            <a:ext cx="3932237" cy="441297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000" dirty="0" smtClean="0"/>
              <a:t>Highest poverty rate (48% to 75%) is near westside, near eastside, Indian Creek below Kelly AFB</a:t>
            </a:r>
          </a:p>
          <a:p>
            <a:endParaRPr lang="en-US" sz="2000" dirty="0" smtClean="0"/>
          </a:p>
          <a:p>
            <a:r>
              <a:rPr lang="en-US" sz="2000" dirty="0" smtClean="0"/>
              <a:t>Lowest (below 12.0%) is along and outside 1604 from Hwy 90 northeast to I-35; plus Alamo Heights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400" i="1" dirty="0" smtClean="0"/>
              <a:t>Map is animated time series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8448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78179" y="0"/>
            <a:ext cx="9013821" cy="6858000"/>
            <a:chOff x="3178179" y="0"/>
            <a:chExt cx="9013821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179" y="0"/>
              <a:ext cx="9013821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94314" y="6524676"/>
              <a:ext cx="426388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when majority of the area is outside Bexar County or data are not available.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84651" y="6361043"/>
              <a:ext cx="3836227" cy="2530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Source: Texas Education Agency, 2015. *School districts not shown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46" y="589564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But many kids vulnerable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434661"/>
            <a:ext cx="3932237" cy="4539101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Still </a:t>
            </a:r>
            <a:r>
              <a:rPr lang="en-US" sz="2000" dirty="0"/>
              <a:t>many kids economically </a:t>
            </a:r>
            <a:r>
              <a:rPr lang="en-US" sz="2000" dirty="0" smtClean="0"/>
              <a:t>disadvantaged </a:t>
            </a:r>
          </a:p>
          <a:p>
            <a:pPr marL="279400"/>
            <a:r>
              <a:rPr lang="en-US" sz="2000" dirty="0" smtClean="0"/>
              <a:t>eligible for free/reduced meals; generally means below 185% of Federal Poverty Level</a:t>
            </a:r>
          </a:p>
          <a:p>
            <a:pPr marL="279400"/>
            <a:r>
              <a:rPr lang="en-US" sz="2000" dirty="0" smtClean="0"/>
              <a:t>For 2016, 185% FPL is about $45,000  a year in household income</a:t>
            </a:r>
          </a:p>
          <a:p>
            <a:pPr marL="279400"/>
            <a:r>
              <a:rPr lang="en-US" sz="2000" dirty="0" smtClean="0"/>
              <a:t>Equates to two adults working full-time at $10.80 per hour</a:t>
            </a:r>
          </a:p>
          <a:p>
            <a:r>
              <a:rPr lang="en-US" sz="2000" dirty="0" smtClean="0"/>
              <a:t>Between 4 in 10 and 6 in 10 even on northside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70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167" y="444438"/>
            <a:ext cx="7523116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444438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Unemployment declining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147645"/>
            <a:ext cx="3932237" cy="4602163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2000" dirty="0" smtClean="0"/>
              <a:t>Texas and Bexar Co. recovering from recession</a:t>
            </a:r>
          </a:p>
          <a:p>
            <a:r>
              <a:rPr lang="en-US" sz="2000" dirty="0" smtClean="0"/>
              <a:t>Excluded from this figure are people not seeking work, including:</a:t>
            </a:r>
          </a:p>
          <a:p>
            <a:pPr marL="169863"/>
            <a:r>
              <a:rPr lang="en-US" sz="2000" dirty="0" smtClean="0"/>
              <a:t>Can’t afford child care</a:t>
            </a:r>
          </a:p>
          <a:p>
            <a:pPr marL="169863"/>
            <a:r>
              <a:rPr lang="en-US" sz="2000" dirty="0" smtClean="0"/>
              <a:t>Lack of marketable skills</a:t>
            </a:r>
          </a:p>
          <a:p>
            <a:pPr marL="169863"/>
            <a:r>
              <a:rPr lang="en-US" sz="2000" dirty="0" smtClean="0"/>
              <a:t>Criminal background</a:t>
            </a:r>
          </a:p>
          <a:p>
            <a:pPr marL="169863"/>
            <a:r>
              <a:rPr lang="en-US" sz="2000" dirty="0" smtClean="0"/>
              <a:t>Depression, PTSD, substance abuse</a:t>
            </a:r>
            <a:endParaRPr lang="en-US" sz="2000" dirty="0"/>
          </a:p>
          <a:p>
            <a:r>
              <a:rPr lang="en-US" sz="2000" dirty="0" smtClean="0"/>
              <a:t>About 35%  of </a:t>
            </a:r>
            <a:r>
              <a:rPr lang="en-US" sz="2000" dirty="0"/>
              <a:t>Bexar Co </a:t>
            </a:r>
            <a:r>
              <a:rPr lang="en-US" sz="2000" dirty="0" smtClean="0"/>
              <a:t>age 16 and older are not </a:t>
            </a:r>
            <a:r>
              <a:rPr lang="en-US" sz="2000" dirty="0"/>
              <a:t>in labor </a:t>
            </a:r>
            <a:r>
              <a:rPr lang="en-US" sz="2000" dirty="0" smtClean="0"/>
              <a:t>force; 48% of those in poverty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206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9" y="0"/>
            <a:ext cx="90138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00" y="715377"/>
            <a:ext cx="3932237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Unemployment also concentrated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52000" y="1686597"/>
            <a:ext cx="3932237" cy="4223791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Highest unemployment (12.1 to 16.0) on near eastside, near westside, </a:t>
            </a:r>
            <a:r>
              <a:rPr lang="en-US" sz="2000" dirty="0" err="1" smtClean="0"/>
              <a:t>southside</a:t>
            </a:r>
            <a:r>
              <a:rPr lang="en-US" sz="2000" dirty="0" smtClean="0"/>
              <a:t> along I-35 </a:t>
            </a:r>
          </a:p>
          <a:p>
            <a:r>
              <a:rPr lang="en-US" sz="2000" dirty="0" smtClean="0"/>
              <a:t>Lowest north of 1604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167" y="318312"/>
            <a:ext cx="7523116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447675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Bexar lags in educational attainment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209675"/>
            <a:ext cx="3932237" cy="4764088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2000" dirty="0" smtClean="0"/>
              <a:t>“</a:t>
            </a:r>
            <a:r>
              <a:rPr lang="en-US" sz="2000" dirty="0"/>
              <a:t>L” means</a:t>
            </a:r>
            <a:r>
              <a:rPr lang="en-US" sz="2000" i="1" dirty="0"/>
              <a:t> lowest</a:t>
            </a:r>
            <a:r>
              <a:rPr lang="en-US" sz="2000" dirty="0"/>
              <a:t> proportion among comparison counties and </a:t>
            </a:r>
            <a:r>
              <a:rPr lang="en-US" sz="2000" dirty="0" smtClean="0"/>
              <a:t>Texas</a:t>
            </a:r>
          </a:p>
          <a:p>
            <a:pPr marL="231775"/>
            <a:r>
              <a:rPr lang="en-US" sz="2000" dirty="0"/>
              <a:t>Percent </a:t>
            </a:r>
            <a:r>
              <a:rPr lang="en-US" sz="2000" dirty="0" smtClean="0"/>
              <a:t>with graduate/professional degree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“H” </a:t>
            </a:r>
            <a:r>
              <a:rPr lang="en-US" sz="2000" dirty="0"/>
              <a:t>means</a:t>
            </a:r>
            <a:r>
              <a:rPr lang="en-US" sz="2000" i="1" dirty="0"/>
              <a:t> </a:t>
            </a:r>
            <a:r>
              <a:rPr lang="en-US" sz="2000" i="1" dirty="0" smtClean="0"/>
              <a:t>highest</a:t>
            </a:r>
            <a:r>
              <a:rPr lang="en-US" sz="2000" dirty="0" smtClean="0"/>
              <a:t> </a:t>
            </a:r>
            <a:r>
              <a:rPr lang="en-US" sz="2000" dirty="0"/>
              <a:t>proportion among comparison counties and </a:t>
            </a:r>
            <a:r>
              <a:rPr lang="en-US" sz="2000" dirty="0" smtClean="0"/>
              <a:t>Texas</a:t>
            </a:r>
          </a:p>
          <a:p>
            <a:pPr marL="231775"/>
            <a:r>
              <a:rPr lang="en-US" sz="2000" dirty="0"/>
              <a:t>Percent with Bachelor’s </a:t>
            </a:r>
            <a:r>
              <a:rPr lang="en-US" sz="2000" dirty="0" smtClean="0"/>
              <a:t>degree</a:t>
            </a:r>
          </a:p>
          <a:p>
            <a:pPr marL="231775"/>
            <a:r>
              <a:rPr lang="en-US" sz="2000" dirty="0" smtClean="0"/>
              <a:t>Percent with some college</a:t>
            </a:r>
            <a:endParaRPr lang="en-US" sz="2000" dirty="0"/>
          </a:p>
          <a:p>
            <a:r>
              <a:rPr lang="en-US" sz="2000" dirty="0" smtClean="0"/>
              <a:t>Almost </a:t>
            </a:r>
            <a:r>
              <a:rPr lang="en-US" sz="2000" dirty="0"/>
              <a:t>one in 10 didn’t finish high school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78893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6" y="0"/>
            <a:ext cx="86605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447675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College degrees are concentrated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209675"/>
            <a:ext cx="3932237" cy="476408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Highest proportion (56% to 68%) of adults 25 and older having bachelor’s or higher is far northside</a:t>
            </a:r>
          </a:p>
          <a:p>
            <a:endParaRPr lang="en-US" sz="2000" dirty="0" smtClean="0"/>
          </a:p>
          <a:p>
            <a:r>
              <a:rPr lang="en-US" sz="2000" dirty="0" smtClean="0"/>
              <a:t>Proportion is 14% or lower across almost the entire southern half of the county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21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167" y="444438"/>
            <a:ext cx="7523116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699924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Many children are born </a:t>
            </a:r>
            <a:r>
              <a:rPr lang="en-US" dirty="0"/>
              <a:t>to teens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13489"/>
            <a:ext cx="3932237" cy="446027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Rate of births among teenagers declining across the country, including Texas and Bexar Co.</a:t>
            </a:r>
          </a:p>
          <a:p>
            <a:r>
              <a:rPr lang="en-US" sz="2000" dirty="0" smtClean="0"/>
              <a:t>Bexar and Texas still much higher than national rate of 24.2 per 1,000 girls age 15-19 *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59705" y="6529137"/>
            <a:ext cx="765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*Source</a:t>
            </a:r>
            <a:r>
              <a:rPr lang="en-US" sz="1000" dirty="0"/>
              <a:t>: Martin, J.A., Hamilton, B.E.,  &amp; Ventura, S. J. (2015). Births: Final Data for 2014. Hyattsville, MD: National Center for Health Statistics.</a:t>
            </a:r>
          </a:p>
        </p:txBody>
      </p:sp>
    </p:spTree>
    <p:extLst>
      <p:ext uri="{BB962C8B-B14F-4D97-AF65-F5344CB8AC3E}">
        <p14:creationId xmlns:p14="http://schemas.microsoft.com/office/powerpoint/2010/main" val="2754862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233" y="444438"/>
            <a:ext cx="7292049" cy="6050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73" y="591797"/>
            <a:ext cx="424076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rate not just result of Bexar demographics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99707" y="1468425"/>
            <a:ext cx="3932237" cy="422379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2000" dirty="0" smtClean="0"/>
              <a:t>Greatest declines are among Hispanic and African-American girls</a:t>
            </a:r>
          </a:p>
          <a:p>
            <a:endParaRPr lang="en-US" sz="2000" dirty="0" smtClean="0"/>
          </a:p>
          <a:p>
            <a:r>
              <a:rPr lang="en-US" sz="2000" dirty="0" smtClean="0"/>
              <a:t>Bexar Co. </a:t>
            </a:r>
            <a:r>
              <a:rPr lang="en-US" sz="2000" dirty="0"/>
              <a:t>birthrate </a:t>
            </a:r>
            <a:r>
              <a:rPr lang="en-US" sz="2000" dirty="0" smtClean="0"/>
              <a:t>to:</a:t>
            </a:r>
          </a:p>
          <a:p>
            <a:pPr marL="176213"/>
            <a:r>
              <a:rPr lang="en-US" sz="2000" dirty="0" smtClean="0"/>
              <a:t>Hispanic teens is 43.8  vs. 38.0 for U.S. Hispanics *</a:t>
            </a:r>
          </a:p>
          <a:p>
            <a:pPr marL="176213"/>
            <a:r>
              <a:rPr lang="en-US" sz="2000" dirty="0" smtClean="0"/>
              <a:t>African-American teens is 31.8  vs. 34.9 for  </a:t>
            </a:r>
            <a:r>
              <a:rPr lang="en-US" sz="2000" dirty="0"/>
              <a:t>U.S. </a:t>
            </a:r>
            <a:r>
              <a:rPr lang="en-US" sz="2000" dirty="0" smtClean="0"/>
              <a:t>African-Americans *</a:t>
            </a:r>
          </a:p>
          <a:p>
            <a:pPr marL="176213"/>
            <a:r>
              <a:rPr lang="en-US" sz="2000" dirty="0" smtClean="0"/>
              <a:t>White teens is 18.0  vs. 17.3 for U.S.  Whites *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59705" y="6529137"/>
            <a:ext cx="765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*Source</a:t>
            </a:r>
            <a:r>
              <a:rPr lang="en-US" sz="1000" dirty="0"/>
              <a:t>: Martin, J.A., Hamilton, B.E.,  &amp; Ventura, S. J. (2015). Births: Final Data for 2014. Hyattsville, MD: National Center for Health Statistics.</a:t>
            </a:r>
          </a:p>
        </p:txBody>
      </p:sp>
    </p:spTree>
    <p:extLst>
      <p:ext uri="{BB962C8B-B14F-4D97-AF65-F5344CB8AC3E}">
        <p14:creationId xmlns:p14="http://schemas.microsoft.com/office/powerpoint/2010/main" val="1014650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447675"/>
            <a:ext cx="3932237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Decline in uninsured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209675"/>
            <a:ext cx="3932237" cy="47640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Data not available specifically for age birth to 8</a:t>
            </a:r>
          </a:p>
          <a:p>
            <a:r>
              <a:rPr lang="en-US" sz="2000" dirty="0" smtClean="0"/>
              <a:t>Bexar Co. kids less likely to be uninsured than in comparison counties and Texas</a:t>
            </a:r>
          </a:p>
          <a:p>
            <a:r>
              <a:rPr lang="en-US" sz="2000" dirty="0" smtClean="0"/>
              <a:t>Bexar rate also had steepest decline since 2011 – 39% decrease vs. 28% drop in Texas, 25% drop in Tarrant </a:t>
            </a:r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167" y="444439"/>
            <a:ext cx="7523116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0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2" y="0"/>
            <a:ext cx="83579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25214"/>
            <a:ext cx="3932237" cy="8785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But uninsured kids are in all areas of county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603813"/>
            <a:ext cx="3932237" cy="436995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Highest rates of uninsured kids (15%-21%)  on: </a:t>
            </a:r>
          </a:p>
          <a:p>
            <a:pPr marL="223838"/>
            <a:r>
              <a:rPr lang="en-US" sz="2000" dirty="0" smtClean="0"/>
              <a:t>near eastside, </a:t>
            </a:r>
          </a:p>
          <a:p>
            <a:pPr marL="223838"/>
            <a:r>
              <a:rPr lang="en-US" sz="2000" dirty="0" smtClean="0"/>
              <a:t>southside along I-35, </a:t>
            </a:r>
          </a:p>
          <a:p>
            <a:pPr marL="223838"/>
            <a:r>
              <a:rPr lang="en-US" sz="2000" dirty="0" smtClean="0"/>
              <a:t>northside (78216, 78213), </a:t>
            </a:r>
          </a:p>
          <a:p>
            <a:pPr marL="223838"/>
            <a:r>
              <a:rPr lang="en-US" sz="2000" dirty="0" smtClean="0"/>
              <a:t>Med Center area (78229)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5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2B12-FE07-4CB5-857C-CAE900ABC7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799" y="634591"/>
            <a:ext cx="906087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data intermediary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collect, analyze, communicate data for the use of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working on community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Neutral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accurate, timely,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Bexar </a:t>
            </a:r>
            <a:r>
              <a:rPr lang="en-US" sz="270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7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 surrounding counties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 all issue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we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 people figure out what to measure and how often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Find/collect data - some publicly available, some not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different service providers’ datasets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Clean and analyze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Visualize it – maps, charts,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“dashboards” to </a:t>
            </a:r>
            <a:r>
              <a:rPr lang="en-US" sz="2700">
                <a:solidFill>
                  <a:schemeClr val="tx1">
                    <a:lumMod val="65000"/>
                    <a:lumOff val="35000"/>
                  </a:schemeClr>
                </a:solidFill>
              </a:rPr>
              <a:t>share </a:t>
            </a:r>
            <a:r>
              <a:rPr lang="en-US" sz="27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 people understand and use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55699" y="2888905"/>
            <a:ext cx="3777482" cy="752425"/>
          </a:xfrm>
          <a:prstGeom prst="rect">
            <a:avLst/>
          </a:prstGeom>
        </p:spPr>
      </p:pic>
      <p:pic>
        <p:nvPicPr>
          <p:cNvPr id="81922" name="Picture 2" descr="National Neighborhood Indicators Partners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1740" y="5186856"/>
            <a:ext cx="2485002" cy="935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005709"/>
      </p:ext>
    </p:extLst>
  </p:cSld>
  <p:clrMapOvr>
    <a:masterClrMapping/>
  </p:clrMapOvr>
  <p:transition spd="slow" advClick="0" advTm="2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36" y="652627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Losing ground on prenatal care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31239" y="1560785"/>
            <a:ext cx="3932237" cy="4539101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Percent with no prenatal care jumped from 2.8% in 2010 to 14.3% in 2014</a:t>
            </a:r>
          </a:p>
          <a:p>
            <a:r>
              <a:rPr lang="en-US" sz="2000" dirty="0" smtClean="0"/>
              <a:t>Only 57% of births follow prenatal care beginning in first trimester </a:t>
            </a:r>
          </a:p>
          <a:p>
            <a:r>
              <a:rPr lang="en-US" sz="2000" dirty="0" smtClean="0"/>
              <a:t>This metric doesn’t capture the full scope of “early and adequate” primary care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167" y="444436"/>
            <a:ext cx="7523116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8" y="0"/>
            <a:ext cx="9014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62986"/>
            <a:ext cx="3932237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600" dirty="0" smtClean="0"/>
              <a:t>Many children born after late or no prenatal care</a:t>
            </a:r>
            <a:endParaRPr lang="en-US" sz="2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3" y="1560785"/>
            <a:ext cx="3742072" cy="4412977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Substantial proportion of women getting late or no prenatal care in every area of county</a:t>
            </a:r>
          </a:p>
          <a:p>
            <a:r>
              <a:rPr lang="en-US" sz="2000" dirty="0" smtClean="0"/>
              <a:t>Steep increase between 2010 and 2014 in births following late or no prenatal care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400" i="1" dirty="0" smtClean="0"/>
              <a:t>Map is animated time series</a:t>
            </a:r>
          </a:p>
        </p:txBody>
      </p:sp>
    </p:spTree>
    <p:extLst>
      <p:ext uri="{BB962C8B-B14F-4D97-AF65-F5344CB8AC3E}">
        <p14:creationId xmlns:p14="http://schemas.microsoft.com/office/powerpoint/2010/main" val="67015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226958"/>
            <a:ext cx="3932237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Family/dating violence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209675"/>
            <a:ext cx="4072846" cy="4764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Rate is number of incidents per 100,000 pop; one incident may involve one or many victims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Rate is “volatile” – bounces around – but higher than Texas. Reason for 2013-2014 dip not yet known.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In Texas in 2015, victim was most commonly the offender’s:</a:t>
            </a:r>
          </a:p>
          <a:p>
            <a:pPr marL="115888">
              <a:spcBef>
                <a:spcPts val="600"/>
              </a:spcBef>
            </a:pPr>
            <a:r>
              <a:rPr lang="en-US" sz="2000" dirty="0" smtClean="0"/>
              <a:t>wife or common-law wife (28% of victims), </a:t>
            </a:r>
          </a:p>
          <a:p>
            <a:pPr marL="115888">
              <a:spcBef>
                <a:spcPts val="600"/>
              </a:spcBef>
            </a:pPr>
            <a:r>
              <a:rPr lang="en-US" sz="2000" dirty="0"/>
              <a:t>other female family member (</a:t>
            </a:r>
            <a:r>
              <a:rPr lang="en-US" sz="2000" dirty="0" smtClean="0"/>
              <a:t>22%),</a:t>
            </a:r>
            <a:endParaRPr lang="en-US" sz="2000" dirty="0"/>
          </a:p>
          <a:p>
            <a:pPr marL="115888">
              <a:spcBef>
                <a:spcPts val="600"/>
              </a:spcBef>
            </a:pPr>
            <a:r>
              <a:rPr lang="en-US" sz="2000" dirty="0" smtClean="0"/>
              <a:t>mother/stepmother (6%), </a:t>
            </a:r>
          </a:p>
          <a:p>
            <a:pPr marL="115888">
              <a:spcBef>
                <a:spcPts val="600"/>
              </a:spcBef>
            </a:pPr>
            <a:r>
              <a:rPr lang="en-US" sz="2000" dirty="0" smtClean="0"/>
              <a:t>daughter/stepdaughter (4%) </a:t>
            </a:r>
            <a:r>
              <a:rPr lang="en-US" sz="2000" dirty="0"/>
              <a:t>, or</a:t>
            </a:r>
            <a:r>
              <a:rPr lang="en-US" sz="2000" dirty="0" smtClean="0"/>
              <a:t> </a:t>
            </a:r>
          </a:p>
          <a:p>
            <a:pPr marL="115888">
              <a:spcBef>
                <a:spcPts val="600"/>
              </a:spcBef>
            </a:pPr>
            <a:r>
              <a:rPr lang="en-US" sz="2000" dirty="0" smtClean="0"/>
              <a:t>sister/stepsister (4%)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258" y="451451"/>
            <a:ext cx="7866742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5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How are our kids doing?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167" y="444436"/>
            <a:ext cx="7523116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94516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Many children start life already behind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31240" y="1588048"/>
            <a:ext cx="3932237" cy="4434380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Bexar Co. same or worse than Texas on all measures:</a:t>
            </a:r>
          </a:p>
          <a:p>
            <a:pPr marL="223838"/>
            <a:r>
              <a:rPr lang="en-US" sz="2000" dirty="0" smtClean="0"/>
              <a:t>43% of Bexar Co. births follow late or no prenatal care</a:t>
            </a:r>
          </a:p>
          <a:p>
            <a:pPr marL="223838"/>
            <a:r>
              <a:rPr lang="en-US" sz="2000" dirty="0" smtClean="0"/>
              <a:t>9% of babies born with low birthweight</a:t>
            </a:r>
          </a:p>
          <a:p>
            <a:pPr marL="223838"/>
            <a:r>
              <a:rPr lang="en-US" sz="2000" dirty="0" smtClean="0"/>
              <a:t>12% are premature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009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8" y="0"/>
            <a:ext cx="9014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652627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Few children are “very ready” for kindergarten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450428"/>
            <a:ext cx="3932237" cy="4523334"/>
          </a:xfrm>
        </p:spPr>
        <p:txBody>
          <a:bodyPr>
            <a:normAutofit fontScale="92500" lnSpcReduction="20000"/>
          </a:bodyPr>
          <a:lstStyle/>
          <a:p>
            <a:endParaRPr lang="en-US" sz="2200" dirty="0" smtClean="0"/>
          </a:p>
          <a:p>
            <a:r>
              <a:rPr lang="en-US" sz="2200" dirty="0" smtClean="0"/>
              <a:t>As assessed by EDI kinder-readiness tool</a:t>
            </a:r>
          </a:p>
          <a:p>
            <a:r>
              <a:rPr lang="en-US" sz="2200" dirty="0" smtClean="0"/>
              <a:t>Dataset is incomplete but improving as more districts participate</a:t>
            </a:r>
          </a:p>
          <a:p>
            <a:r>
              <a:rPr lang="en-US" sz="2200" dirty="0" smtClean="0"/>
              <a:t>Understanding trend is complicated by mobility</a:t>
            </a:r>
          </a:p>
          <a:p>
            <a:endParaRPr lang="en-US" sz="2200" dirty="0" smtClean="0"/>
          </a:p>
          <a:p>
            <a:r>
              <a:rPr lang="en-US" sz="2200" smtClean="0"/>
              <a:t>Many </a:t>
            </a:r>
            <a:r>
              <a:rPr lang="en-US" sz="2200" dirty="0" smtClean="0"/>
              <a:t>more EDI maps and tables are available at </a:t>
            </a:r>
          </a:p>
          <a:p>
            <a:r>
              <a:rPr lang="en-US" sz="2200" smtClean="0">
                <a:hlinkClick r:id="rId5"/>
              </a:rPr>
              <a:t>http://readykidsa.com/client-resources-referrals/early-development-instrument-edi/</a:t>
            </a:r>
            <a:r>
              <a:rPr lang="en-US" sz="2200" smtClean="0"/>
              <a:t> </a:t>
            </a:r>
          </a:p>
          <a:p>
            <a:endParaRPr lang="en-US" sz="2000" dirty="0" smtClean="0"/>
          </a:p>
          <a:p>
            <a:r>
              <a:rPr lang="en-US" sz="1400" i="1" dirty="0" smtClean="0"/>
              <a:t>Map is animated time series</a:t>
            </a:r>
          </a:p>
        </p:txBody>
      </p:sp>
    </p:spTree>
    <p:extLst>
      <p:ext uri="{BB962C8B-B14F-4D97-AF65-F5344CB8AC3E}">
        <p14:creationId xmlns:p14="http://schemas.microsoft.com/office/powerpoint/2010/main" val="2766296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8" y="0"/>
            <a:ext cx="9014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668393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children are “vulnerable”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655379"/>
            <a:ext cx="3932237" cy="4318384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r>
              <a:rPr lang="en-US" sz="2000" dirty="0" smtClean="0"/>
              <a:t>Score in lowest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of national sample in two or more domains</a:t>
            </a:r>
          </a:p>
          <a:p>
            <a:r>
              <a:rPr lang="en-US" sz="2000" dirty="0" smtClean="0"/>
              <a:t>Dotted gray areas are census tracts with too few assessments to be representative of child population, or so few that privacy is an issue</a:t>
            </a:r>
          </a:p>
          <a:p>
            <a:endParaRPr lang="en-US" sz="2000" dirty="0" smtClean="0"/>
          </a:p>
          <a:p>
            <a:r>
              <a:rPr lang="en-US" sz="2000" smtClean="0"/>
              <a:t>Many </a:t>
            </a:r>
            <a:r>
              <a:rPr lang="en-US" sz="2000" dirty="0" smtClean="0"/>
              <a:t>more EDI maps and tables are available at </a:t>
            </a:r>
          </a:p>
          <a:p>
            <a:r>
              <a:rPr lang="en-US" sz="2000" smtClean="0">
                <a:hlinkClick r:id="rId5"/>
              </a:rPr>
              <a:t>http://readykidsa.com/client-resources-referrals/early-development-instrument-edi/</a:t>
            </a:r>
            <a:r>
              <a:rPr lang="en-US" sz="2000" smtClean="0"/>
              <a:t> </a:t>
            </a:r>
          </a:p>
          <a:p>
            <a:endParaRPr lang="en-US" sz="2000" dirty="0" smtClean="0"/>
          </a:p>
          <a:p>
            <a:r>
              <a:rPr lang="en-US" sz="1400" i="1" dirty="0" smtClean="0"/>
              <a:t>Map is animated time series</a:t>
            </a:r>
          </a:p>
        </p:txBody>
      </p:sp>
    </p:spTree>
    <p:extLst>
      <p:ext uri="{BB962C8B-B14F-4D97-AF65-F5344CB8AC3E}">
        <p14:creationId xmlns:p14="http://schemas.microsoft.com/office/powerpoint/2010/main" val="214968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826048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kids lag in reading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765737"/>
            <a:ext cx="3932237" cy="4208025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Only Dallas Co (68%) has lower percent of kids passing STAAR reading than Bexar Co. (71%)</a:t>
            </a:r>
          </a:p>
          <a:p>
            <a:r>
              <a:rPr lang="en-US" sz="2000" dirty="0" smtClean="0"/>
              <a:t>STAAR not without issues, but best metric we currently have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167" y="444438"/>
            <a:ext cx="7571888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9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48" y="0"/>
            <a:ext cx="800735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39" y="762986"/>
            <a:ext cx="4603367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Third-grade reading ability varies across county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60786"/>
            <a:ext cx="3932237" cy="4412977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Highest percent of kids passing is in military districts (</a:t>
            </a:r>
            <a:r>
              <a:rPr lang="en-US" sz="2000" dirty="0" err="1" smtClean="0"/>
              <a:t>Lackland</a:t>
            </a:r>
            <a:r>
              <a:rPr lang="en-US" sz="2000" dirty="0" smtClean="0"/>
              <a:t>, Randolph, Fort Sam) and Alamo Heights ISD</a:t>
            </a:r>
          </a:p>
          <a:p>
            <a:r>
              <a:rPr lang="en-US" sz="2000" dirty="0" smtClean="0"/>
              <a:t>Lowest percent is in Edgewood, San Antonio, Southside, Somerset ISDs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6593" y="444439"/>
            <a:ext cx="7230462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74" y="810281"/>
            <a:ext cx="4351119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Kids hospitalized with asthma, mental illness, injury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639614"/>
            <a:ext cx="3932237" cy="4334149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Bexar hospitalization rate for:</a:t>
            </a:r>
          </a:p>
          <a:p>
            <a:pPr marL="112713"/>
            <a:r>
              <a:rPr lang="en-US" sz="2000" dirty="0" smtClean="0"/>
              <a:t>asthma is 29.0 per 10,000 kids age birth to nine, 70% higher than state rate</a:t>
            </a:r>
          </a:p>
          <a:p>
            <a:pPr marL="112713"/>
            <a:r>
              <a:rPr lang="en-US" sz="2000" dirty="0" smtClean="0"/>
              <a:t>mental illness is 23.6, almost double the state rate</a:t>
            </a:r>
          </a:p>
          <a:p>
            <a:pPr marL="112713"/>
            <a:r>
              <a:rPr lang="en-US" sz="2000" dirty="0"/>
              <a:t>i</a:t>
            </a:r>
            <a:r>
              <a:rPr lang="en-US" sz="2000" dirty="0" smtClean="0"/>
              <a:t>njury is 10.1, slightly lower than state rate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34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447675"/>
            <a:ext cx="3932237" cy="1057276"/>
          </a:xfrm>
        </p:spPr>
        <p:txBody>
          <a:bodyPr>
            <a:normAutofit/>
          </a:bodyPr>
          <a:lstStyle/>
          <a:p>
            <a:r>
              <a:rPr lang="en-US" dirty="0" smtClean="0"/>
              <a:t>Why look at neighborhood?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04951"/>
            <a:ext cx="3932237" cy="4468811"/>
          </a:xfrm>
        </p:spPr>
        <p:txBody>
          <a:bodyPr/>
          <a:lstStyle/>
          <a:p>
            <a:endParaRPr lang="en-US" dirty="0"/>
          </a:p>
          <a:p>
            <a:r>
              <a:rPr lang="en-US" sz="2000" dirty="0" smtClean="0"/>
              <a:t>Understand people in the context of the environment they live in</a:t>
            </a:r>
          </a:p>
          <a:p>
            <a:r>
              <a:rPr lang="en-US" sz="2000" dirty="0" smtClean="0"/>
              <a:t>Understand outcomes in relationship to location of resources and risks </a:t>
            </a:r>
          </a:p>
          <a:p>
            <a:r>
              <a:rPr lang="en-US" sz="2000" dirty="0" smtClean="0"/>
              <a:t>More clearly see the association with income, poverty, educational attainment</a:t>
            </a:r>
          </a:p>
          <a:p>
            <a:r>
              <a:rPr lang="en-US" sz="2000" dirty="0" smtClean="0"/>
              <a:t>Hispanic household income more evenly distributed than other groups; somewhat “washes out” differences by race/ethnicity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0861" y="869978"/>
            <a:ext cx="7028931" cy="51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7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47220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What’s going on with abuse/neglect?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13489"/>
            <a:ext cx="3932237" cy="446027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  <a:p>
            <a:r>
              <a:rPr lang="en-US" sz="2000" dirty="0" smtClean="0"/>
              <a:t>Rate has stayed roughly flat in all comparison counties and Texas since 2011</a:t>
            </a:r>
          </a:p>
          <a:p>
            <a:r>
              <a:rPr lang="en-US" sz="2000" dirty="0" smtClean="0"/>
              <a:t>Bexar has dropped 27%, from 13.5 in 2011 to 9.9 in 2015</a:t>
            </a:r>
          </a:p>
          <a:p>
            <a:r>
              <a:rPr lang="en-US" sz="2000" dirty="0" smtClean="0"/>
              <a:t>This metric alone may not accurately portray Bexar County’s burden of child abuse and neglect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167" y="444437"/>
            <a:ext cx="7523116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62985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Big differences across state in alleged victims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29255"/>
            <a:ext cx="3932237" cy="444450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Bexar alleged victims totaled 47.0 per 1,000 children vs. 39.7 in Texas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703" y="444436"/>
            <a:ext cx="7323580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1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167" y="444434"/>
            <a:ext cx="7523116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47220"/>
            <a:ext cx="393223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Big differences in investigation rates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671145"/>
            <a:ext cx="3932237" cy="4302618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Only 71% of Bexar Co. reports are assigned for investigation vs. 83% in Texas</a:t>
            </a:r>
          </a:p>
          <a:p>
            <a:r>
              <a:rPr lang="en-US" sz="2000" dirty="0" smtClean="0"/>
              <a:t>Only 57% of those investigations are completed, vs. 64% in Texas</a:t>
            </a:r>
          </a:p>
          <a:p>
            <a:r>
              <a:rPr lang="en-US" sz="2000" dirty="0" smtClean="0"/>
              <a:t>But percent of completed investigations  confirmed are similar (Bexar 21%, Texas 23%)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07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027"/>
            <a:ext cx="3247697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Investigation rate   has dropped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28" y="1524000"/>
            <a:ext cx="3038762" cy="4344988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Bexar percent of reports </a:t>
            </a:r>
            <a:r>
              <a:rPr lang="en-US" sz="2000" dirty="0"/>
              <a:t>assigned </a:t>
            </a:r>
            <a:r>
              <a:rPr lang="en-US" sz="2000" dirty="0" smtClean="0"/>
              <a:t>to investigation drops sharply from 2012 (82%) to 2015 (71%)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Likely effect on rate of confirmed victims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326" y="457200"/>
            <a:ext cx="8318674" cy="5478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3326" y="5972937"/>
            <a:ext cx="599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Texas Department of Family and Protective Services, 2009,2012, 2015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0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677917"/>
            <a:ext cx="4792717" cy="906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 abuse/neglect occurs across the county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904" y="1765738"/>
            <a:ext cx="4213122" cy="410325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000" dirty="0" smtClean="0"/>
              <a:t>Rate by zip code changes year-to-year, but highest rates generally in near  westside, near eastside</a:t>
            </a:r>
          </a:p>
          <a:p>
            <a:r>
              <a:rPr lang="en-US" sz="2000" dirty="0" smtClean="0"/>
              <a:t>Significant rate in northside as well</a:t>
            </a:r>
          </a:p>
          <a:p>
            <a:r>
              <a:rPr lang="en-US" sz="2000" dirty="0" smtClean="0"/>
              <a:t>No neighborhood is free of child abuse and neglect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3200" dirty="0" smtClean="0"/>
          </a:p>
          <a:p>
            <a:r>
              <a:rPr lang="en-US" sz="1500" i="1" dirty="0" smtClean="0"/>
              <a:t>Map is animated time series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2" y="175931"/>
            <a:ext cx="5855369" cy="6438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7452" y="6550222"/>
            <a:ext cx="568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San Antonio Metropolitan Health District Health Profiles 2009-2013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30621" y="1213945"/>
            <a:ext cx="3554028" cy="475981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/>
              <a:t>Deaths per 100,000 live births lower than Texas and most comparison counties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94" y="501489"/>
            <a:ext cx="3932237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Lower infant </a:t>
            </a:r>
            <a:r>
              <a:rPr lang="en-US" dirty="0" smtClean="0"/>
              <a:t>mortality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8090" y="207831"/>
            <a:ext cx="6812173" cy="64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60" y="457200"/>
            <a:ext cx="4367048" cy="1355834"/>
          </a:xfrm>
        </p:spPr>
        <p:txBody>
          <a:bodyPr/>
          <a:lstStyle/>
          <a:p>
            <a:r>
              <a:rPr lang="en-US" dirty="0" smtClean="0"/>
              <a:t>But little </a:t>
            </a:r>
            <a:r>
              <a:rPr lang="en-US" dirty="0"/>
              <a:t>improvement </a:t>
            </a: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369" y="2057400"/>
            <a:ext cx="4193657" cy="3811588"/>
          </a:xfrm>
        </p:spPr>
        <p:txBody>
          <a:bodyPr>
            <a:normAutofit/>
          </a:bodyPr>
          <a:lstStyle/>
          <a:p>
            <a:r>
              <a:rPr lang="en-US" sz="2000" dirty="0"/>
              <a:t>Bexar infant mortality rate has remained fairly flat – 9% decrease from 2000-2002, compared to Travis decrease of </a:t>
            </a:r>
            <a:r>
              <a:rPr lang="en-US" sz="2000" dirty="0" smtClean="0"/>
              <a:t>24%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racking </a:t>
            </a:r>
            <a:r>
              <a:rPr lang="en-US" sz="2000" dirty="0"/>
              <a:t>alongside Texas rate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934607" y="987425"/>
            <a:ext cx="7052205" cy="4797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5868988"/>
            <a:ext cx="415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Texas Department of State Health Services, 2012-2014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50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69" y="454192"/>
            <a:ext cx="4231121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Causes changing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41434" y="1209675"/>
            <a:ext cx="3743215" cy="476408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Steady increase in infant mortality due to </a:t>
            </a:r>
          </a:p>
          <a:p>
            <a:pPr marL="223838"/>
            <a:r>
              <a:rPr lang="en-US" sz="2000" dirty="0" smtClean="0"/>
              <a:t>prematurity (short gestation) and low birth weight</a:t>
            </a:r>
          </a:p>
          <a:p>
            <a:pPr marL="223838"/>
            <a:r>
              <a:rPr lang="en-US" sz="2000" dirty="0" smtClean="0"/>
              <a:t>SIDS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167" y="444435"/>
            <a:ext cx="7523116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9" y="851338"/>
            <a:ext cx="3932237" cy="12454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Accidents major cause of toddler </a:t>
            </a:r>
            <a:r>
              <a:rPr lang="en-US" dirty="0" smtClean="0"/>
              <a:t>deaths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88731" y="2017986"/>
            <a:ext cx="3695918" cy="3955776"/>
          </a:xfrm>
          <a:solidFill>
            <a:schemeClr val="bg1"/>
          </a:solidFill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Bexar </a:t>
            </a:r>
            <a:r>
              <a:rPr lang="en-US" sz="2000" dirty="0"/>
              <a:t>death rate among 1-to 4-year-olds higher than state and comparison counties</a:t>
            </a:r>
          </a:p>
          <a:p>
            <a:r>
              <a:rPr lang="en-US" sz="2000" dirty="0"/>
              <a:t>Accidents are major cause; rate higher than state</a:t>
            </a:r>
          </a:p>
          <a:p>
            <a:r>
              <a:rPr lang="en-US" sz="2000" dirty="0"/>
              <a:t>Homicide </a:t>
            </a:r>
            <a:r>
              <a:rPr lang="en-US" sz="2000"/>
              <a:t>kills </a:t>
            </a:r>
            <a:r>
              <a:rPr lang="en-US" sz="2000" smtClean="0"/>
              <a:t>young children at nearly </a:t>
            </a:r>
            <a:r>
              <a:rPr lang="en-US" sz="2000"/>
              <a:t>as </a:t>
            </a:r>
            <a:r>
              <a:rPr lang="en-US" sz="2000" smtClean="0"/>
              <a:t>high a rate </a:t>
            </a:r>
            <a:r>
              <a:rPr lang="en-US" sz="2000" dirty="0"/>
              <a:t>as cancer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765" y="444435"/>
            <a:ext cx="7260517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15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5" y="804041"/>
            <a:ext cx="3957145" cy="13357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Older </a:t>
            </a:r>
            <a:r>
              <a:rPr lang="en-US"/>
              <a:t>children </a:t>
            </a:r>
            <a:r>
              <a:rPr lang="en-US" smtClean="0"/>
              <a:t>do </a:t>
            </a:r>
            <a:r>
              <a:rPr lang="en-US" dirty="0" smtClean="0"/>
              <a:t>better relative to Texas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0980" y="2033752"/>
            <a:ext cx="3617090" cy="3940010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Bexar </a:t>
            </a:r>
            <a:r>
              <a:rPr lang="en-US" sz="2000" dirty="0"/>
              <a:t>total mortality rate for older kids lower than Texas and some comparison counties</a:t>
            </a:r>
          </a:p>
          <a:p>
            <a:r>
              <a:rPr lang="en-US" sz="2000" dirty="0"/>
              <a:t>Delayed consequences of birth defects and accidents are major causes of death</a:t>
            </a:r>
          </a:p>
          <a:p>
            <a:r>
              <a:rPr lang="en-US" sz="2000" dirty="0"/>
              <a:t>Homicide rate is low compared to other causes, but consistently as high or higher than state and comparison counties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8483" y="444434"/>
            <a:ext cx="7213974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4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Who are our kids age birth to 8?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78" y="690675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 deaths by homicide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13678" y="1446158"/>
            <a:ext cx="3932237" cy="4764088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Rate of child death from homicide higher in all age groups than Texas and every comparison county but Harris</a:t>
            </a:r>
          </a:p>
          <a:p>
            <a:r>
              <a:rPr lang="en-US" sz="2000" dirty="0" smtClean="0"/>
              <a:t>Not the leading cause of death in any group, but socially important and </a:t>
            </a:r>
            <a:r>
              <a:rPr lang="en-US" sz="2000" smtClean="0"/>
              <a:t>a trustworthy </a:t>
            </a:r>
            <a:r>
              <a:rPr lang="en-US" sz="2000" dirty="0" smtClean="0"/>
              <a:t>metric</a:t>
            </a:r>
          </a:p>
          <a:p>
            <a:r>
              <a:rPr lang="en-US" sz="2000" dirty="0" smtClean="0"/>
              <a:t>Time period is 2000-2014 to reduce instability of 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0148" y="6551707"/>
            <a:ext cx="4726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Texas Department of State Health Services, 1999-2014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750" y="482375"/>
            <a:ext cx="6834870" cy="54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33" y="586284"/>
            <a:ext cx="3932237" cy="998841"/>
          </a:xfrm>
        </p:spPr>
        <p:txBody>
          <a:bodyPr>
            <a:normAutofit/>
          </a:bodyPr>
          <a:lstStyle/>
          <a:p>
            <a:r>
              <a:rPr lang="en-US" dirty="0" smtClean="0"/>
              <a:t>Older child </a:t>
            </a:r>
            <a:r>
              <a:rPr lang="en-US" dirty="0"/>
              <a:t>deaths </a:t>
            </a:r>
            <a:r>
              <a:rPr lang="en-US" dirty="0" smtClean="0"/>
              <a:t>by homicide leveling 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34" y="1576552"/>
            <a:ext cx="3459496" cy="4530024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Bexar Co. rate is still a bit higher than Texas</a:t>
            </a:r>
          </a:p>
          <a:p>
            <a:r>
              <a:rPr lang="en-US" sz="2000" dirty="0" smtClean="0"/>
              <a:t>Even using three-year moving average, rate is still very volatile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873" y="160421"/>
            <a:ext cx="7282834" cy="638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23873" y="6542202"/>
            <a:ext cx="4726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Texas Department of State Health Services, 1999-2014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6" y="740979"/>
            <a:ext cx="3998233" cy="954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Younger child </a:t>
            </a:r>
            <a:r>
              <a:rPr lang="en-US" dirty="0"/>
              <a:t>deaths </a:t>
            </a:r>
            <a:r>
              <a:rPr lang="en-US" dirty="0" smtClean="0"/>
              <a:t>by homicide declining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324" y="1823821"/>
            <a:ext cx="3854575" cy="43289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Decline follows sharp spike</a:t>
            </a:r>
          </a:p>
          <a:p>
            <a:r>
              <a:rPr lang="en-US" sz="2000" dirty="0" smtClean="0"/>
              <a:t>Bexar Co. rate is now similar to  Texas</a:t>
            </a:r>
          </a:p>
          <a:p>
            <a:r>
              <a:rPr lang="en-US" sz="2000" dirty="0" smtClean="0"/>
              <a:t>Even using three-year moving average, rate is still very volatile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2660" y="200476"/>
            <a:ext cx="7438739" cy="631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12660" y="6550223"/>
            <a:ext cx="4726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Texas Department of State Health Services, 1999-2014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88" y="756745"/>
            <a:ext cx="4185238" cy="954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Infant deaths declining after spike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622" y="1540042"/>
            <a:ext cx="3460116" cy="43289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Even using three-year moving average, rate is still very volatile </a:t>
            </a:r>
          </a:p>
          <a:p>
            <a:r>
              <a:rPr lang="en-US" sz="2000" dirty="0" smtClean="0"/>
              <a:t>Bexar Co. rate appears to have peaked during recessions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530" y="120812"/>
            <a:ext cx="7315753" cy="640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23919" y="6550223"/>
            <a:ext cx="4726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Texas Department of State Health Services, 1999-2014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3683" y="1709738"/>
            <a:ext cx="11020096" cy="2852737"/>
          </a:xfrm>
        </p:spPr>
        <p:txBody>
          <a:bodyPr>
            <a:normAutofit/>
          </a:bodyPr>
          <a:lstStyle/>
          <a:p>
            <a:r>
              <a:rPr lang="en-US" sz="5400" smtClean="0">
                <a:solidFill>
                  <a:schemeClr val="accent5">
                    <a:lumMod val="50000"/>
                  </a:schemeClr>
                </a:solidFill>
              </a:rPr>
              <a:t>What are the long-term consequences of childhood stress?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Adverse Childhood Experience (ACE)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504507"/>
            <a:ext cx="7891848" cy="1470922"/>
          </a:xfrm>
        </p:spPr>
        <p:txBody>
          <a:bodyPr>
            <a:normAutofit/>
          </a:bodyPr>
          <a:lstStyle/>
          <a:p>
            <a:pPr marL="461963"/>
            <a:r>
              <a:rPr lang="en-US" sz="2000" dirty="0" smtClean="0"/>
              <a:t>Physician in a Kaiser Permanente obesity program saw a 50% dropout rate among patients who were losing weight – didn’t make sense</a:t>
            </a:r>
          </a:p>
          <a:p>
            <a:pPr marL="461963"/>
            <a:r>
              <a:rPr lang="en-US" sz="2000" dirty="0" smtClean="0"/>
              <a:t>Did interviews with individual patients and at one point accidentally asked a question wrong: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22272" y="6321492"/>
            <a:ext cx="9365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https://acestoohigh.com/2012/10/03/the-adverse-childhood-experiences-study-the-largest-most-important-public-health-study-you-never-heard-of-began-in-an-obesity-clinic/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1953" r="268"/>
          <a:stretch/>
        </p:blipFill>
        <p:spPr>
          <a:xfrm>
            <a:off x="9061070" y="653183"/>
            <a:ext cx="2202540" cy="1591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9705" y="2255116"/>
            <a:ext cx="179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Vincent Felitti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59045" y="2772809"/>
            <a:ext cx="8995672" cy="3260460"/>
            <a:chOff x="1959045" y="2772809"/>
            <a:chExt cx="8995672" cy="32604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7103" y="2772809"/>
              <a:ext cx="8937614" cy="25376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045" y="5180505"/>
              <a:ext cx="8937615" cy="85276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80083"/>
            <a:ext cx="2179073" cy="4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1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ACEs. The ACE study looked at three categories of adverse experience: childhood abuse, which included emotional, physical, and sexual abuse; neglect, including both physical and emotional neglect; and household challenges, which included growing up in a household were there was substance abuse, mental illness, violence treatment of a mother or stepmother, parental separating/divorce or had a member of the household go to prison. Respondents were given and ACE score between 0 and10 based on how many of these 10 types of adverse experience to which they reported being exposed. The first graph shows abuse. 11% of respondents reported emotional abuse; 28% reported physical abuse; and 21% reported sexual abuse. The second graph shows household challenges. 13% of respondents reported violent treatment by their mothers; 27% reported substance abuse; 19% reported mental illness; 23% reported parental separation or divorce; and 5% reported incarceration of a household member. The third chart shows neglect. 15% reported emotional neglect, and 10% reported physical neglect. "/>
          <p:cNvPicPr>
            <a:picLocks noChangeAspect="1" noChangeArrowheads="1"/>
          </p:cNvPicPr>
          <p:nvPr/>
        </p:nvPicPr>
        <p:blipFill>
          <a:blip r:embed="rId2" cstate="print"/>
          <a:srcRect b="5486"/>
          <a:stretch>
            <a:fillRect/>
          </a:stretch>
        </p:blipFill>
        <p:spPr bwMode="auto">
          <a:xfrm>
            <a:off x="1072054" y="0"/>
            <a:ext cx="11119945" cy="6161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21380" y="6291626"/>
            <a:ext cx="6684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Centers for Disease Control and Prevention, 2016. (https://www.cdc.gov/violenceprevention/acestudy/index.html)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262446"/>
            <a:ext cx="1765574" cy="35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352" y="142533"/>
            <a:ext cx="10669048" cy="585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6934" y="6380763"/>
            <a:ext cx="818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http://www.iowaaces360.org/uploads/1/0/9/2/10925571/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relationship_of_childhood_abuse_and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..._1998.pdf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Turns out ACEs affect </a:t>
            </a:r>
            <a:r>
              <a:rPr lang="en-US" sz="4000" smtClean="0"/>
              <a:t>you later on… </a:t>
            </a:r>
            <a:r>
              <a:rPr lang="en-US" sz="4000" dirty="0" smtClean="0"/>
              <a:t>a lot.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0675" y="1785720"/>
            <a:ext cx="10160000" cy="3992526"/>
          </a:xfrm>
        </p:spPr>
        <p:txBody>
          <a:bodyPr/>
          <a:lstStyle/>
          <a:p>
            <a:r>
              <a:rPr lang="en-US" sz="2400" dirty="0" smtClean="0"/>
              <a:t>Study </a:t>
            </a:r>
            <a:r>
              <a:rPr lang="en-US" sz="2400" dirty="0"/>
              <a:t>population </a:t>
            </a:r>
            <a:r>
              <a:rPr lang="en-US" sz="2400" dirty="0" smtClean="0"/>
              <a:t>was </a:t>
            </a:r>
            <a:r>
              <a:rPr lang="en-US" sz="2400" dirty="0"/>
              <a:t>generally middle-class, middle-aged, college-educated </a:t>
            </a:r>
            <a:r>
              <a:rPr lang="en-US" sz="2400" dirty="0" smtClean="0"/>
              <a:t>HMO (health maintenance organization, an insurance plan) members – not a  high-risk group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Those </a:t>
            </a:r>
            <a:r>
              <a:rPr lang="en-US" sz="2400" dirty="0"/>
              <a:t>who reported having experienced </a:t>
            </a:r>
            <a:r>
              <a:rPr lang="en-US" sz="2400" dirty="0" smtClean="0"/>
              <a:t>just </a:t>
            </a:r>
            <a:r>
              <a:rPr lang="en-US" sz="2400" dirty="0"/>
              <a:t>four </a:t>
            </a:r>
            <a:r>
              <a:rPr lang="en-US" sz="2400" dirty="0" smtClean="0"/>
              <a:t>or more of </a:t>
            </a:r>
            <a:r>
              <a:rPr lang="en-US" sz="2400" dirty="0"/>
              <a:t>10 categories of ACE </a:t>
            </a:r>
            <a:r>
              <a:rPr lang="en-US" sz="2400" dirty="0" smtClean="0"/>
              <a:t>were: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>
                <a:solidFill>
                  <a:srgbClr val="006666"/>
                </a:solidFill>
              </a:rPr>
              <a:t>four to 12 times </a:t>
            </a:r>
            <a:r>
              <a:rPr lang="en-US" sz="2400" dirty="0"/>
              <a:t>as likely to have struggled with </a:t>
            </a:r>
            <a:r>
              <a:rPr lang="en-US" sz="2400" dirty="0">
                <a:solidFill>
                  <a:srgbClr val="006666"/>
                </a:solidFill>
              </a:rPr>
              <a:t>alcoholism, substance abuse, depression, and suicide </a:t>
            </a:r>
            <a:r>
              <a:rPr lang="en-US" sz="2400" dirty="0" smtClean="0">
                <a:solidFill>
                  <a:srgbClr val="006666"/>
                </a:solidFill>
              </a:rPr>
              <a:t>attempts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6666"/>
                </a:solidFill>
              </a:rPr>
              <a:t>two </a:t>
            </a:r>
            <a:r>
              <a:rPr lang="en-US" sz="2400" dirty="0">
                <a:solidFill>
                  <a:srgbClr val="006666"/>
                </a:solidFill>
              </a:rPr>
              <a:t>to four times </a:t>
            </a:r>
            <a:r>
              <a:rPr lang="en-US" sz="2400" dirty="0"/>
              <a:t>as likely to </a:t>
            </a:r>
            <a:r>
              <a:rPr lang="en-US" sz="2400" dirty="0">
                <a:solidFill>
                  <a:srgbClr val="006666"/>
                </a:solidFill>
              </a:rPr>
              <a:t>smoke</a:t>
            </a:r>
            <a:r>
              <a:rPr lang="en-US" sz="2400" dirty="0"/>
              <a:t>, to have had </a:t>
            </a:r>
            <a:r>
              <a:rPr lang="en-US" sz="2400" dirty="0">
                <a:solidFill>
                  <a:srgbClr val="006666"/>
                </a:solidFill>
              </a:rPr>
              <a:t>50 </a:t>
            </a:r>
            <a:r>
              <a:rPr lang="en-US" sz="2400" dirty="0" smtClean="0">
                <a:solidFill>
                  <a:srgbClr val="006666"/>
                </a:solidFill>
              </a:rPr>
              <a:t>or more sexual </a:t>
            </a:r>
            <a:r>
              <a:rPr lang="en-US" sz="2400" dirty="0">
                <a:solidFill>
                  <a:srgbClr val="006666"/>
                </a:solidFill>
              </a:rPr>
              <a:t>intercourse partners</a:t>
            </a:r>
            <a:r>
              <a:rPr lang="en-US" sz="2400" dirty="0"/>
              <a:t>, and to have had a </a:t>
            </a:r>
            <a:r>
              <a:rPr lang="en-US" sz="2400" dirty="0">
                <a:solidFill>
                  <a:srgbClr val="006666"/>
                </a:solidFill>
              </a:rPr>
              <a:t>sexually transmitted </a:t>
            </a:r>
            <a:r>
              <a:rPr lang="en-US" sz="2400" dirty="0" smtClean="0">
                <a:solidFill>
                  <a:srgbClr val="006666"/>
                </a:solidFill>
              </a:rPr>
              <a:t>disease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6666"/>
                </a:solidFill>
              </a:rPr>
              <a:t>1.4 </a:t>
            </a:r>
            <a:r>
              <a:rPr lang="en-US" sz="2400" dirty="0">
                <a:solidFill>
                  <a:srgbClr val="006666"/>
                </a:solidFill>
              </a:rPr>
              <a:t>or more </a:t>
            </a:r>
            <a:r>
              <a:rPr lang="en-US" sz="2400" dirty="0"/>
              <a:t>times as likely to be </a:t>
            </a:r>
            <a:r>
              <a:rPr lang="en-US" sz="2400" dirty="0">
                <a:solidFill>
                  <a:srgbClr val="006666"/>
                </a:solidFill>
              </a:rPr>
              <a:t>physically inactive and severely </a:t>
            </a:r>
            <a:r>
              <a:rPr lang="en-US" sz="2400" dirty="0" smtClean="0">
                <a:solidFill>
                  <a:srgbClr val="006666"/>
                </a:solidFill>
              </a:rPr>
              <a:t>obese </a:t>
            </a:r>
            <a:endParaRPr lang="en-US" sz="2400" dirty="0">
              <a:solidFill>
                <a:srgbClr val="006666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6934" y="6298733"/>
            <a:ext cx="818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http://www.iowaaces360.org/uploads/1/0/9/2/10925571/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relationship_of_childhood_abuse_and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..._1998.pdf</a:t>
            </a:r>
          </a:p>
        </p:txBody>
      </p:sp>
    </p:spTree>
    <p:extLst>
      <p:ext uri="{BB962C8B-B14F-4D97-AF65-F5344CB8AC3E}">
        <p14:creationId xmlns:p14="http://schemas.microsoft.com/office/powerpoint/2010/main" val="3873099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4" y="824430"/>
            <a:ext cx="9680028" cy="2898861"/>
          </a:xfrm>
        </p:spPr>
        <p:txBody>
          <a:bodyPr>
            <a:normAutofit fontScale="92500" lnSpcReduction="10000"/>
          </a:bodyPr>
          <a:lstStyle/>
          <a:p>
            <a:pPr marL="0" indent="6350">
              <a:buNone/>
            </a:pPr>
            <a:r>
              <a:rPr lang="en-US" sz="46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4600" dirty="0" smtClean="0">
                <a:solidFill>
                  <a:schemeClr val="bg2">
                    <a:lumMod val="50000"/>
                  </a:schemeClr>
                </a:solidFill>
              </a:rPr>
              <a:t>rustworthy.</a:t>
            </a:r>
            <a:r>
              <a:rPr lang="en-US" sz="4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600" dirty="0" smtClean="0">
                <a:solidFill>
                  <a:schemeClr val="bg2">
                    <a:lumMod val="50000"/>
                  </a:schemeClr>
                </a:solidFill>
              </a:rPr>
              <a:t>Neutral.</a:t>
            </a:r>
            <a:r>
              <a:rPr lang="en-US" sz="4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600" dirty="0" smtClean="0">
                <a:solidFill>
                  <a:schemeClr val="bg2">
                    <a:lumMod val="50000"/>
                  </a:schemeClr>
                </a:solidFill>
              </a:rPr>
              <a:t>Timely.</a:t>
            </a:r>
          </a:p>
          <a:p>
            <a:pPr marL="222250" indent="6350">
              <a:buNone/>
            </a:pPr>
            <a:endParaRPr lang="en-US" sz="2800" dirty="0"/>
          </a:p>
          <a:p>
            <a:pPr marL="908050" indent="6350" algn="r">
              <a:buNone/>
            </a:pPr>
            <a:r>
              <a:rPr lang="en-US" sz="4700" dirty="0">
                <a:solidFill>
                  <a:srgbClr val="005272"/>
                </a:solidFill>
              </a:rPr>
              <a:t>How can we help you?</a:t>
            </a:r>
          </a:p>
          <a:p>
            <a:pPr marL="908050" indent="6350" algn="r">
              <a:buNone/>
            </a:pPr>
            <a:endParaRPr lang="en-US" sz="4400" dirty="0" smtClean="0"/>
          </a:p>
          <a:p>
            <a:pPr marL="908050" indent="6350" algn="r">
              <a:buNone/>
            </a:pPr>
            <a:endParaRPr lang="en-US" sz="4400" dirty="0"/>
          </a:p>
          <a:p>
            <a:pPr indent="6350">
              <a:buNone/>
            </a:pPr>
            <a:endParaRPr lang="en-US" sz="2000" dirty="0"/>
          </a:p>
          <a:p>
            <a:pPr marL="0" indent="635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iNow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5409" y="5226544"/>
            <a:ext cx="4300152" cy="8863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3118" y="4763939"/>
            <a:ext cx="430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Laura.C.McKieran@uth.tmc.edu</a:t>
            </a:r>
          </a:p>
          <a:p>
            <a:pPr indent="63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CINow.info</a:t>
            </a:r>
          </a:p>
          <a:p>
            <a:pPr indent="63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210.276.9007</a:t>
            </a:r>
          </a:p>
          <a:p>
            <a:pPr indent="6350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63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http://cinow.info/newsletter-signup/</a:t>
            </a:r>
          </a:p>
        </p:txBody>
      </p:sp>
    </p:spTree>
    <p:extLst>
      <p:ext uri="{BB962C8B-B14F-4D97-AF65-F5344CB8AC3E}">
        <p14:creationId xmlns:p14="http://schemas.microsoft.com/office/powerpoint/2010/main" val="311850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447675"/>
            <a:ext cx="5587073" cy="762000"/>
          </a:xfrm>
        </p:spPr>
        <p:txBody>
          <a:bodyPr/>
          <a:lstStyle/>
          <a:p>
            <a:r>
              <a:rPr lang="en-US" dirty="0" smtClean="0"/>
              <a:t>Child characteristics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209675"/>
            <a:ext cx="5587073" cy="47640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Close to a quarter-million children age birth to 8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About two-thirds Hispanic, 20% non-Hispanic white, 7% black (overwhelmingly non-Hispanic)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More than eight in 10 live with parent(s); one in 10 with grandparent(s)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Six in 10 families are headed by married couple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Four in 10 headed by single parent; of those, nearly 20% have unmarried partner present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282" y="444437"/>
            <a:ext cx="5508001" cy="59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8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167" y="444437"/>
            <a:ext cx="7523116" cy="61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77" y="715689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Child population growing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2412" y="1592317"/>
            <a:ext cx="4083105" cy="4381445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~1.5% average annual growth since 2011</a:t>
            </a:r>
          </a:p>
          <a:p>
            <a:endParaRPr lang="en-US" sz="2000" dirty="0" smtClean="0"/>
          </a:p>
          <a:p>
            <a:r>
              <a:rPr lang="en-US" sz="2000" smtClean="0"/>
              <a:t>Projected  to reach 330,530* </a:t>
            </a:r>
            <a:r>
              <a:rPr lang="en-US" sz="2000" dirty="0" smtClean="0"/>
              <a:t>by 2050</a:t>
            </a:r>
          </a:p>
          <a:p>
            <a:pPr marL="231775"/>
            <a:r>
              <a:rPr lang="en-US" sz="2000" dirty="0" smtClean="0"/>
              <a:t>19% increase over 2015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/>
              <a:t>Age 0-9 was closest proxy available for age 0-8 projections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582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21" y="0"/>
            <a:ext cx="83609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39" y="441435"/>
            <a:ext cx="4256526" cy="104052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Children not evenly distributed across county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639615"/>
            <a:ext cx="3727449" cy="4334148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Highest proportion of child pop age 0-8 is on northwest side</a:t>
            </a:r>
          </a:p>
          <a:p>
            <a:r>
              <a:rPr lang="en-US" sz="2000" dirty="0" smtClean="0"/>
              <a:t>High proportions also on near westside, southeast 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37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7255" y="1725504"/>
            <a:ext cx="11039585" cy="285273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What conditions do our kids live in?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95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147401"/>
            <a:ext cx="234315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02" y="447675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 poverty trend is slightly down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7903" y="1209675"/>
            <a:ext cx="3932237" cy="4764088"/>
          </a:xfrm>
        </p:spPr>
        <p:txBody>
          <a:bodyPr>
            <a:normAutofit lnSpcReduction="10000"/>
          </a:bodyPr>
          <a:lstStyle/>
          <a:p>
            <a:endParaRPr lang="en-US" sz="1050" dirty="0" smtClean="0"/>
          </a:p>
          <a:p>
            <a:r>
              <a:rPr lang="en-US" sz="2000" dirty="0" smtClean="0"/>
              <a:t>Federal Poverty Level – in 2016, $24,300 for family of four</a:t>
            </a:r>
          </a:p>
          <a:p>
            <a:r>
              <a:rPr lang="en-US" sz="2000" dirty="0" smtClean="0"/>
              <a:t>Full-time annual income at $7.25/</a:t>
            </a:r>
            <a:r>
              <a:rPr lang="en-US" sz="2000" dirty="0" err="1" smtClean="0"/>
              <a:t>hr</a:t>
            </a:r>
            <a:r>
              <a:rPr lang="en-US" sz="2000" dirty="0" smtClean="0"/>
              <a:t> is $15,080</a:t>
            </a:r>
          </a:p>
          <a:p>
            <a:r>
              <a:rPr lang="en-US" sz="2000" dirty="0" smtClean="0"/>
              <a:t>County rate is “volatile” – bounces year-to-year</a:t>
            </a:r>
          </a:p>
          <a:p>
            <a:r>
              <a:rPr lang="en-US" sz="2000" dirty="0" smtClean="0"/>
              <a:t>Margins of error mean we can’t be sure there’s any difference between Bexar Co. and Texas, Tarrant Co., or Travis Co.</a:t>
            </a:r>
          </a:p>
          <a:p>
            <a:r>
              <a:rPr lang="en-US" sz="2000" dirty="0" smtClean="0"/>
              <a:t>Slightly lower than Dallas and Harris Co. </a:t>
            </a:r>
          </a:p>
          <a:p>
            <a:pPr marL="231775"/>
            <a:r>
              <a:rPr lang="en-US" sz="2000" dirty="0" smtClean="0"/>
              <a:t>great example of statistically significant figure without much practical significance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063342"/>
              </p:ext>
            </p:extLst>
          </p:nvPr>
        </p:nvGraphicFramePr>
        <p:xfrm>
          <a:off x="4675632" y="217707"/>
          <a:ext cx="7516368" cy="616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4154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8377</TotalTime>
  <Words>2424</Words>
  <Application>Microsoft Office PowerPoint</Application>
  <PresentationFormat>Widescreen</PresentationFormat>
  <Paragraphs>359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The State of Children in Bexar County</vt:lpstr>
      <vt:lpstr>PowerPoint Presentation</vt:lpstr>
      <vt:lpstr>Why look at neighborhood?</vt:lpstr>
      <vt:lpstr>Who are our kids age birth to 8?</vt:lpstr>
      <vt:lpstr>Child characteristics</vt:lpstr>
      <vt:lpstr>Child population growing</vt:lpstr>
      <vt:lpstr>Children not evenly distributed across county</vt:lpstr>
      <vt:lpstr>What conditions do our kids live in?</vt:lpstr>
      <vt:lpstr>Overall poverty trend is slightly down</vt:lpstr>
      <vt:lpstr>Poverty is concentrated</vt:lpstr>
      <vt:lpstr>But many kids vulnerable</vt:lpstr>
      <vt:lpstr>Unemployment declining</vt:lpstr>
      <vt:lpstr>Unemployment also concentrated</vt:lpstr>
      <vt:lpstr>Bexar lags in educational attainment</vt:lpstr>
      <vt:lpstr>College degrees are concentrated</vt:lpstr>
      <vt:lpstr>Many children are born to teens</vt:lpstr>
      <vt:lpstr>High rate not just result of Bexar demographics</vt:lpstr>
      <vt:lpstr>Decline in uninsured</vt:lpstr>
      <vt:lpstr>But uninsured kids are in all areas of county</vt:lpstr>
      <vt:lpstr>Losing ground on prenatal care</vt:lpstr>
      <vt:lpstr>Many children born after late or no prenatal care</vt:lpstr>
      <vt:lpstr>Family/dating violence</vt:lpstr>
      <vt:lpstr>How are our kids doing?</vt:lpstr>
      <vt:lpstr>Many children start life already behind</vt:lpstr>
      <vt:lpstr>Few children are “very ready” for kindergarten</vt:lpstr>
      <vt:lpstr>Many children are “vulnerable”</vt:lpstr>
      <vt:lpstr>Many kids lag in reading</vt:lpstr>
      <vt:lpstr>Third-grade reading ability varies across county</vt:lpstr>
      <vt:lpstr>Kids hospitalized with asthma, mental illness, injury</vt:lpstr>
      <vt:lpstr>What’s going on with abuse/neglect?</vt:lpstr>
      <vt:lpstr>Big differences across state in alleged victims</vt:lpstr>
      <vt:lpstr>Big differences in investigation rates</vt:lpstr>
      <vt:lpstr>Investigation rate   has dropped</vt:lpstr>
      <vt:lpstr>Child abuse/neglect occurs across the county</vt:lpstr>
      <vt:lpstr>Lower infant mortality</vt:lpstr>
      <vt:lpstr>But little improvement over time</vt:lpstr>
      <vt:lpstr>Causes changing</vt:lpstr>
      <vt:lpstr>Accidents major cause of toddler deaths</vt:lpstr>
      <vt:lpstr>Older children do better relative to Texas</vt:lpstr>
      <vt:lpstr>Child deaths by homicide</vt:lpstr>
      <vt:lpstr>Older child deaths by homicide leveling out</vt:lpstr>
      <vt:lpstr>Younger child deaths by homicide declining</vt:lpstr>
      <vt:lpstr>Infant deaths declining after spike</vt:lpstr>
      <vt:lpstr>What are the long-term consequences of childhood stress?</vt:lpstr>
      <vt:lpstr>Adverse Childhood Experience (ACE)</vt:lpstr>
      <vt:lpstr>PowerPoint Presentation</vt:lpstr>
      <vt:lpstr>PowerPoint Presentation</vt:lpstr>
      <vt:lpstr>Turns out ACEs affect you later on… a lot.</vt:lpstr>
      <vt:lpstr>PowerPoint Presentation</vt:lpstr>
    </vt:vector>
  </TitlesOfParts>
  <Company>UT Health School of Public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Ozuna, Clarissa R</dc:creator>
  <cp:lastModifiedBy>McKieran, Laura C</cp:lastModifiedBy>
  <cp:revision>168</cp:revision>
  <cp:lastPrinted>2016-10-17T16:20:46Z</cp:lastPrinted>
  <dcterms:created xsi:type="dcterms:W3CDTF">2016-10-07T19:34:57Z</dcterms:created>
  <dcterms:modified xsi:type="dcterms:W3CDTF">2016-10-18T15:49:23Z</dcterms:modified>
  <cp:contentStatus/>
</cp:coreProperties>
</file>