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4"/>
  </p:notesMasterIdLst>
  <p:sldIdLst>
    <p:sldId id="256" r:id="rId2"/>
    <p:sldId id="257" r:id="rId3"/>
    <p:sldId id="292" r:id="rId4"/>
    <p:sldId id="259" r:id="rId5"/>
    <p:sldId id="275" r:id="rId6"/>
    <p:sldId id="258" r:id="rId7"/>
    <p:sldId id="287" r:id="rId8"/>
    <p:sldId id="283" r:id="rId9"/>
    <p:sldId id="284" r:id="rId10"/>
    <p:sldId id="285" r:id="rId11"/>
    <p:sldId id="303" r:id="rId12"/>
    <p:sldId id="304" r:id="rId13"/>
    <p:sldId id="286" r:id="rId14"/>
    <p:sldId id="305" r:id="rId15"/>
    <p:sldId id="263" r:id="rId16"/>
    <p:sldId id="288" r:id="rId17"/>
    <p:sldId id="290" r:id="rId18"/>
    <p:sldId id="291" r:id="rId19"/>
    <p:sldId id="264" r:id="rId20"/>
    <p:sldId id="266" r:id="rId21"/>
    <p:sldId id="306" r:id="rId22"/>
    <p:sldId id="307" r:id="rId23"/>
    <p:sldId id="308" r:id="rId24"/>
    <p:sldId id="267" r:id="rId25"/>
    <p:sldId id="293" r:id="rId26"/>
    <p:sldId id="300" r:id="rId27"/>
    <p:sldId id="294" r:id="rId28"/>
    <p:sldId id="295" r:id="rId29"/>
    <p:sldId id="302" r:id="rId30"/>
    <p:sldId id="301" r:id="rId31"/>
    <p:sldId id="269" r:id="rId32"/>
    <p:sldId id="268" r:id="rId33"/>
  </p:sldIdLst>
  <p:sldSz cx="18288000" cy="10287000"/>
  <p:notesSz cx="6858000" cy="9144000"/>
  <p:embeddedFontLst>
    <p:embeddedFont>
      <p:font typeface="Helvetica World" panose="020B0604020202020204" charset="-128"/>
      <p:regular r:id="rId35"/>
    </p:embeddedFont>
    <p:embeddedFont>
      <p:font typeface="Helvetica World Bold" panose="020B0604020202020204" charset="-128"/>
      <p:regular r:id="rId36"/>
    </p:embeddedFont>
    <p:embeddedFont>
      <p:font typeface="Akzidenz-Grotesk" panose="020B0604020202020204" charset="0"/>
      <p:regular r:id="rId37"/>
    </p:embeddedFont>
    <p:embeddedFont>
      <p:font typeface="Calibri" panose="020F0502020204030204" pitchFamily="34" charset="0"/>
      <p:regular r:id="rId38"/>
      <p:bold r:id="rId39"/>
      <p:italic r:id="rId40"/>
      <p:boldItalic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rra, Jeanette" initials="PJ" lastIdx="1" clrIdx="0">
    <p:extLst>
      <p:ext uri="{19B8F6BF-5375-455C-9EA6-DF929625EA0E}">
        <p15:presenceInfo xmlns:p15="http://schemas.microsoft.com/office/powerpoint/2012/main" userId="S::Jeanette.Parra@uth.tmc.edu::ba29d324-420c-4b81-b1e2-1939d7762fb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FFFFFF"/>
    <a:srgbClr val="B8247E"/>
    <a:srgbClr val="2055A3"/>
    <a:srgbClr val="3CA38F"/>
    <a:srgbClr val="EFEFEF"/>
    <a:srgbClr val="5BB2A1"/>
    <a:srgbClr val="E2F2E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62214" autoAdjust="0"/>
  </p:normalViewPr>
  <p:slideViewPr>
    <p:cSldViewPr>
      <p:cViewPr varScale="1">
        <p:scale>
          <a:sx n="45" d="100"/>
          <a:sy n="45" d="100"/>
        </p:scale>
        <p:origin x="1416"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18E068-916E-4185-B041-4CCCAA145A53}" type="datetimeFigureOut">
              <a:rPr lang="en-US" smtClean="0"/>
              <a:t>4/11/2024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E5E93D-1E2D-4B17-A1D0-5B7D07E62894}" type="slidenum">
              <a:rPr lang="en-US" smtClean="0"/>
              <a:t>‹#›</a:t>
            </a:fld>
            <a:endParaRPr lang="en-US"/>
          </a:p>
        </p:txBody>
      </p:sp>
    </p:spTree>
    <p:extLst>
      <p:ext uri="{BB962C8B-B14F-4D97-AF65-F5344CB8AC3E}">
        <p14:creationId xmlns:p14="http://schemas.microsoft.com/office/powerpoint/2010/main" val="18369499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Plug in handouts X3</a:t>
            </a:r>
          </a:p>
        </p:txBody>
      </p:sp>
      <p:sp>
        <p:nvSpPr>
          <p:cNvPr id="4" name="Slide Number Placeholder 3"/>
          <p:cNvSpPr>
            <a:spLocks noGrp="1"/>
          </p:cNvSpPr>
          <p:nvPr>
            <p:ph type="sldNum" sz="quarter" idx="5"/>
          </p:nvPr>
        </p:nvSpPr>
        <p:spPr/>
        <p:txBody>
          <a:bodyPr/>
          <a:lstStyle/>
          <a:p>
            <a:fld id="{12E5E93D-1E2D-4B17-A1D0-5B7D07E62894}" type="slidenum">
              <a:rPr lang="en-US" smtClean="0"/>
              <a:t>5</a:t>
            </a:fld>
            <a:endParaRPr lang="en-US"/>
          </a:p>
        </p:txBody>
      </p:sp>
    </p:spTree>
    <p:extLst>
      <p:ext uri="{BB962C8B-B14F-4D97-AF65-F5344CB8AC3E}">
        <p14:creationId xmlns:p14="http://schemas.microsoft.com/office/powerpoint/2010/main" val="3355230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E5E93D-1E2D-4B17-A1D0-5B7D07E62894}" type="slidenum">
              <a:rPr lang="en-US" smtClean="0"/>
              <a:t>24</a:t>
            </a:fld>
            <a:endParaRPr lang="en-US"/>
          </a:p>
        </p:txBody>
      </p:sp>
    </p:spTree>
    <p:extLst>
      <p:ext uri="{BB962C8B-B14F-4D97-AF65-F5344CB8AC3E}">
        <p14:creationId xmlns:p14="http://schemas.microsoft.com/office/powerpoint/2010/main" val="1933810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12E5E93D-1E2D-4B17-A1D0-5B7D07E62894}" type="slidenum">
              <a:rPr lang="en-US" smtClean="0"/>
              <a:t>25</a:t>
            </a:fld>
            <a:endParaRPr lang="en-US"/>
          </a:p>
        </p:txBody>
      </p:sp>
    </p:spTree>
    <p:extLst>
      <p:ext uri="{BB962C8B-B14F-4D97-AF65-F5344CB8AC3E}">
        <p14:creationId xmlns:p14="http://schemas.microsoft.com/office/powerpoint/2010/main" val="4291368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12E5E93D-1E2D-4B17-A1D0-5B7D07E62894}" type="slidenum">
              <a:rPr lang="en-US" smtClean="0"/>
              <a:t>26</a:t>
            </a:fld>
            <a:endParaRPr lang="en-US"/>
          </a:p>
        </p:txBody>
      </p:sp>
    </p:spTree>
    <p:extLst>
      <p:ext uri="{BB962C8B-B14F-4D97-AF65-F5344CB8AC3E}">
        <p14:creationId xmlns:p14="http://schemas.microsoft.com/office/powerpoint/2010/main" val="1172606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12E5E93D-1E2D-4B17-A1D0-5B7D07E62894}" type="slidenum">
              <a:rPr lang="en-US" smtClean="0"/>
              <a:t>29</a:t>
            </a:fld>
            <a:endParaRPr lang="en-US"/>
          </a:p>
        </p:txBody>
      </p:sp>
    </p:spTree>
    <p:extLst>
      <p:ext uri="{BB962C8B-B14F-4D97-AF65-F5344CB8AC3E}">
        <p14:creationId xmlns:p14="http://schemas.microsoft.com/office/powerpoint/2010/main" val="3632150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a:solidFill>
                  <a:srgbClr val="000000"/>
                </a:solidFill>
                <a:effectLst/>
                <a:latin typeface="Aptos"/>
              </a:rPr>
              <a:t>This data literacy training is geared to establish a basic data literacy foundation by exploring data at a basic level while discussing common data pitfalls, how to question data, and how to tell stories with it.</a:t>
            </a:r>
          </a:p>
          <a:p>
            <a:pPr marL="171450" indent="-171450">
              <a:buFont typeface="Arial" panose="020B0604020202020204" pitchFamily="34" charset="0"/>
              <a:buChar char="•"/>
            </a:pPr>
            <a:r>
              <a:rPr lang="en-US" sz="1800" b="0" i="0" dirty="0">
                <a:solidFill>
                  <a:srgbClr val="000000"/>
                </a:solidFill>
                <a:effectLst/>
                <a:latin typeface="inherit"/>
              </a:rPr>
              <a:t>Our trainings are always tailored to folks' needs, that is, time (duration), language (English or Spanish), data literacy level (from beginner to intermediate), and specific examples (that are relevant to whoever will be attending). </a:t>
            </a:r>
            <a:r>
              <a:rPr lang="en-US" sz="1800" b="1" i="0" dirty="0">
                <a:solidFill>
                  <a:srgbClr val="000000"/>
                </a:solidFill>
                <a:effectLst/>
                <a:latin typeface="Aptos"/>
              </a:rPr>
              <a:t>So, whenever you’re interested in a training or demo for your team or for community members, please let me know and we can schedule something. </a:t>
            </a:r>
            <a:r>
              <a:rPr lang="en-US" sz="1800" b="0" i="0" dirty="0">
                <a:solidFill>
                  <a:srgbClr val="000000"/>
                </a:solidFill>
                <a:effectLst/>
                <a:latin typeface="Aptos"/>
              </a:rPr>
              <a:t>We are especially interested in opportunities to provide Bexar Data Dive demos in Spanish, so if you know of anyone who might be interested, please let us know, we would greatly appreciate it.</a:t>
            </a:r>
          </a:p>
        </p:txBody>
      </p:sp>
      <p:sp>
        <p:nvSpPr>
          <p:cNvPr id="4" name="Slide Number Placeholder 3"/>
          <p:cNvSpPr>
            <a:spLocks noGrp="1"/>
          </p:cNvSpPr>
          <p:nvPr>
            <p:ph type="sldNum" sz="quarter" idx="5"/>
          </p:nvPr>
        </p:nvSpPr>
        <p:spPr/>
        <p:txBody>
          <a:bodyPr/>
          <a:lstStyle/>
          <a:p>
            <a:fld id="{12E5E93D-1E2D-4B17-A1D0-5B7D07E62894}" type="slidenum">
              <a:rPr lang="en-US" smtClean="0"/>
              <a:t>30</a:t>
            </a:fld>
            <a:endParaRPr lang="en-US"/>
          </a:p>
        </p:txBody>
      </p:sp>
    </p:spTree>
    <p:extLst>
      <p:ext uri="{BB962C8B-B14F-4D97-AF65-F5344CB8AC3E}">
        <p14:creationId xmlns:p14="http://schemas.microsoft.com/office/powerpoint/2010/main" val="3701448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E5E93D-1E2D-4B17-A1D0-5B7D07E62894}" type="slidenum">
              <a:rPr lang="en-US" smtClean="0"/>
              <a:t>6</a:t>
            </a:fld>
            <a:endParaRPr lang="en-US"/>
          </a:p>
        </p:txBody>
      </p:sp>
    </p:spTree>
    <p:extLst>
      <p:ext uri="{BB962C8B-B14F-4D97-AF65-F5344CB8AC3E}">
        <p14:creationId xmlns:p14="http://schemas.microsoft.com/office/powerpoint/2010/main" val="2566296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E5E93D-1E2D-4B17-A1D0-5B7D07E62894}" type="slidenum">
              <a:rPr lang="en-US" smtClean="0"/>
              <a:t>7</a:t>
            </a:fld>
            <a:endParaRPr lang="en-US"/>
          </a:p>
        </p:txBody>
      </p:sp>
    </p:spTree>
    <p:extLst>
      <p:ext uri="{BB962C8B-B14F-4D97-AF65-F5344CB8AC3E}">
        <p14:creationId xmlns:p14="http://schemas.microsoft.com/office/powerpoint/2010/main" val="1372011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SSAs = “new geographic measure” = meaningful regions across Bexar County</a:t>
            </a:r>
          </a:p>
          <a:p>
            <a:pPr marL="171450" indent="-171450">
              <a:buFont typeface="Arial" panose="020B0604020202020204" pitchFamily="34" charset="0"/>
              <a:buChar char="•"/>
            </a:pPr>
            <a:r>
              <a:rPr lang="en-US" dirty="0"/>
              <a:t>As opposed to zip codes, census tracts,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rgbClr val="1C1C1C"/>
                </a:solidFill>
              </a:rPr>
              <a:t>Cluster analysis </a:t>
            </a:r>
            <a:r>
              <a:rPr lang="en-US" sz="1200" dirty="0">
                <a:solidFill>
                  <a:srgbClr val="1C1C1C"/>
                </a:solidFill>
              </a:rPr>
              <a:t>– income, housing, educational attainment, mobility, race/ethnicity, age</a:t>
            </a:r>
          </a:p>
          <a:p>
            <a:endParaRPr lang="en-US" dirty="0"/>
          </a:p>
        </p:txBody>
      </p:sp>
      <p:sp>
        <p:nvSpPr>
          <p:cNvPr id="4" name="Slide Number Placeholder 3"/>
          <p:cNvSpPr>
            <a:spLocks noGrp="1"/>
          </p:cNvSpPr>
          <p:nvPr>
            <p:ph type="sldNum" sz="quarter" idx="5"/>
          </p:nvPr>
        </p:nvSpPr>
        <p:spPr/>
        <p:txBody>
          <a:bodyPr/>
          <a:lstStyle/>
          <a:p>
            <a:fld id="{12E5E93D-1E2D-4B17-A1D0-5B7D07E62894}" type="slidenum">
              <a:rPr lang="en-US" smtClean="0"/>
              <a:t>11</a:t>
            </a:fld>
            <a:endParaRPr lang="en-US"/>
          </a:p>
        </p:txBody>
      </p:sp>
    </p:spTree>
    <p:extLst>
      <p:ext uri="{BB962C8B-B14F-4D97-AF65-F5344CB8AC3E}">
        <p14:creationId xmlns:p14="http://schemas.microsoft.com/office/powerpoint/2010/main" val="1910139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E5E93D-1E2D-4B17-A1D0-5B7D07E62894}" type="slidenum">
              <a:rPr lang="en-US" smtClean="0"/>
              <a:t>12</a:t>
            </a:fld>
            <a:endParaRPr lang="en-US"/>
          </a:p>
        </p:txBody>
      </p:sp>
    </p:spTree>
    <p:extLst>
      <p:ext uri="{BB962C8B-B14F-4D97-AF65-F5344CB8AC3E}">
        <p14:creationId xmlns:p14="http://schemas.microsoft.com/office/powerpoint/2010/main" val="4152278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E5E93D-1E2D-4B17-A1D0-5B7D07E62894}" type="slidenum">
              <a:rPr lang="en-US" smtClean="0"/>
              <a:t>14</a:t>
            </a:fld>
            <a:endParaRPr lang="en-US"/>
          </a:p>
        </p:txBody>
      </p:sp>
    </p:spTree>
    <p:extLst>
      <p:ext uri="{BB962C8B-B14F-4D97-AF65-F5344CB8AC3E}">
        <p14:creationId xmlns:p14="http://schemas.microsoft.com/office/powerpoint/2010/main" val="4199062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UTHealth Houston School of Public Health researched food insecurity in San Antonio with funding from Metro Health</a:t>
            </a:r>
          </a:p>
          <a:p>
            <a:endParaRPr lang="en-US" dirty="0"/>
          </a:p>
          <a:p>
            <a:r>
              <a:rPr lang="en-US" dirty="0"/>
              <a:t>Partnered with </a:t>
            </a:r>
            <a:r>
              <a:rPr lang="en-US" dirty="0" err="1"/>
              <a:t>CI:Now</a:t>
            </a:r>
            <a:r>
              <a:rPr lang="en-US" dirty="0"/>
              <a:t> to add that data and research to Bexar Data Dive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UTHealth Houston School of Public Health researched food insecurity in San Antonio with funding from Metro Health</a:t>
            </a:r>
          </a:p>
          <a:p>
            <a:endParaRPr lang="en-US"/>
          </a:p>
          <a:p>
            <a:r>
              <a:rPr lang="en-US"/>
              <a:t>Partnered with CI:Now to add that data and research to Bexar Data Dive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581082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UTHealth Houston School of Public Health researched food insecurity in San Antonio with funding from Metro Health</a:t>
            </a:r>
          </a:p>
          <a:p>
            <a:endParaRPr lang="en-US"/>
          </a:p>
          <a:p>
            <a:r>
              <a:rPr lang="en-US"/>
              <a:t>Partnered with CI:Now to add that data and research to Bexar Data Dive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024660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5.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2.png"/><Relationship Id="rId5" Type="http://schemas.openxmlformats.org/officeDocument/2006/relationships/image" Target="../media/image8.sv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8.sv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8.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9.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2.png"/><Relationship Id="rId5" Type="http://schemas.openxmlformats.org/officeDocument/2006/relationships/image" Target="../media/image8.sv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1.sv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1.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22.png"/><Relationship Id="rId5" Type="http://schemas.openxmlformats.org/officeDocument/2006/relationships/image" Target="../media/image8.sv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2.pn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22.png"/><Relationship Id="rId5" Type="http://schemas.openxmlformats.org/officeDocument/2006/relationships/image" Target="../media/image8.sv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3.png"/><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image" Target="../media/image22.png"/><Relationship Id="rId5" Type="http://schemas.openxmlformats.org/officeDocument/2006/relationships/image" Target="../media/image8.sv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9.mp4"/><Relationship Id="rId1" Type="http://schemas.microsoft.com/office/2007/relationships/media" Target="../media/media9.mp4"/><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0.mp4"/><Relationship Id="rId1" Type="http://schemas.microsoft.com/office/2007/relationships/media" Target="../media/media10.mp4"/><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sv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7.sv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7.sv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5" Type="http://schemas.openxmlformats.org/officeDocument/2006/relationships/image" Target="../media/image41.png"/><Relationship Id="rId4"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1.sv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1.svg"/></Relationships>
</file>

<file path=ppt/slides/_rels/slide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20.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1.sv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8.svg"/></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1.svg"/></Relationships>
</file>

<file path=ppt/slides/_rels/slide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jpe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2.svg"/><Relationship Id="rId10" Type="http://schemas.openxmlformats.org/officeDocument/2006/relationships/image" Target="../media/image15.png"/><Relationship Id="rId4" Type="http://schemas.openxmlformats.org/officeDocument/2006/relationships/image" Target="../media/image1.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7.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sv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2.png"/><Relationship Id="rId5" Type="http://schemas.openxmlformats.org/officeDocument/2006/relationships/image" Target="../media/image8.sv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4.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2.png"/><Relationship Id="rId5" Type="http://schemas.openxmlformats.org/officeDocument/2006/relationships/image" Target="../media/image8.sv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055A3"/>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F3F3F3"/>
            </a:solidFill>
            <a:prstDash val="solid"/>
            <a:headEnd type="none" w="sm" len="sm"/>
            <a:tailEnd type="none" w="sm" len="sm"/>
          </a:ln>
        </p:spPr>
      </p:sp>
      <p:sp>
        <p:nvSpPr>
          <p:cNvPr id="3" name="Freeform 3"/>
          <p:cNvSpPr/>
          <p:nvPr/>
        </p:nvSpPr>
        <p:spPr>
          <a:xfrm>
            <a:off x="1981200" y="5784020"/>
            <a:ext cx="476537" cy="47653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1752600" y="6896100"/>
            <a:ext cx="15096159" cy="1483355"/>
          </a:xfrm>
          <a:prstGeom prst="rect">
            <a:avLst/>
          </a:prstGeom>
        </p:spPr>
        <p:txBody>
          <a:bodyPr wrap="square" lIns="0" tIns="0" rIns="0" bIns="0" rtlCol="0" anchor="t">
            <a:spAutoFit/>
          </a:bodyPr>
          <a:lstStyle/>
          <a:p>
            <a:pPr>
              <a:lnSpc>
                <a:spcPts val="10846"/>
              </a:lnSpc>
            </a:pPr>
            <a:r>
              <a:rPr lang="en-US" sz="13800" spc="-451" dirty="0">
                <a:solidFill>
                  <a:srgbClr val="F3F3F3"/>
                </a:solidFill>
                <a:latin typeface="Helvetica World"/>
              </a:rPr>
              <a:t>BEXAR DATA DIVE</a:t>
            </a:r>
          </a:p>
        </p:txBody>
      </p:sp>
      <p:sp>
        <p:nvSpPr>
          <p:cNvPr id="5" name="Freeform 5"/>
          <p:cNvSpPr/>
          <p:nvPr/>
        </p:nvSpPr>
        <p:spPr>
          <a:xfrm>
            <a:off x="14648891" y="1028700"/>
            <a:ext cx="2610409" cy="582991"/>
          </a:xfrm>
          <a:custGeom>
            <a:avLst/>
            <a:gdLst/>
            <a:ahLst/>
            <a:cxnLst/>
            <a:rect l="l" t="t" r="r" b="b"/>
            <a:pathLst>
              <a:path w="2610409" h="582991">
                <a:moveTo>
                  <a:pt x="0" y="0"/>
                </a:moveTo>
                <a:lnTo>
                  <a:pt x="2610409" y="0"/>
                </a:lnTo>
                <a:lnTo>
                  <a:pt x="2610409" y="582991"/>
                </a:lnTo>
                <a:lnTo>
                  <a:pt x="0" y="582991"/>
                </a:lnTo>
                <a:lnTo>
                  <a:pt x="0" y="0"/>
                </a:lnTo>
                <a:close/>
              </a:path>
            </a:pathLst>
          </a:custGeom>
          <a:blipFill>
            <a:blip r:embed="rId4"/>
            <a:stretch>
              <a:fillRect/>
            </a:stretch>
          </a:blipFill>
        </p:spPr>
      </p:sp>
      <p:sp>
        <p:nvSpPr>
          <p:cNvPr id="6" name="TextBox 6"/>
          <p:cNvSpPr txBox="1"/>
          <p:nvPr/>
        </p:nvSpPr>
        <p:spPr>
          <a:xfrm>
            <a:off x="1981200" y="8167185"/>
            <a:ext cx="2412556" cy="424540"/>
          </a:xfrm>
          <a:prstGeom prst="rect">
            <a:avLst/>
          </a:prstGeom>
        </p:spPr>
        <p:txBody>
          <a:bodyPr lIns="0" tIns="0" rIns="0" bIns="0" rtlCol="0" anchor="t">
            <a:spAutoFit/>
          </a:bodyPr>
          <a:lstStyle/>
          <a:p>
            <a:pPr algn="just">
              <a:lnSpc>
                <a:spcPts val="3359"/>
              </a:lnSpc>
            </a:pPr>
            <a:r>
              <a:rPr lang="en-US" sz="2799" spc="-139" dirty="0">
                <a:solidFill>
                  <a:srgbClr val="F3F3F3"/>
                </a:solidFill>
                <a:latin typeface="Akzidenz-Grotesk"/>
              </a:rPr>
              <a:t>04 - 12 - 2024</a:t>
            </a:r>
          </a:p>
        </p:txBody>
      </p:sp>
      <p:sp>
        <p:nvSpPr>
          <p:cNvPr id="7" name="TextBox 7"/>
          <p:cNvSpPr txBox="1"/>
          <p:nvPr/>
        </p:nvSpPr>
        <p:spPr>
          <a:xfrm rot="-5400000">
            <a:off x="-3200417" y="4895867"/>
            <a:ext cx="8229600" cy="495267"/>
          </a:xfrm>
          <a:prstGeom prst="rect">
            <a:avLst/>
          </a:prstGeom>
        </p:spPr>
        <p:txBody>
          <a:bodyPr lIns="0" tIns="0" rIns="0" bIns="0" rtlCol="0" anchor="t">
            <a:spAutoFit/>
          </a:bodyPr>
          <a:lstStyle/>
          <a:p>
            <a:pPr>
              <a:lnSpc>
                <a:spcPts val="3959"/>
              </a:lnSpc>
            </a:pPr>
            <a:r>
              <a:rPr lang="en-US" sz="3299" spc="-164" dirty="0">
                <a:solidFill>
                  <a:srgbClr val="F3F3F3"/>
                </a:solidFill>
                <a:latin typeface="Helvetica World"/>
              </a:rPr>
              <a:t>ARDA SPARK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276600" y="249730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895600" y="1346989"/>
            <a:ext cx="5902084" cy="1072212"/>
          </a:xfrm>
          <a:custGeom>
            <a:avLst/>
            <a:gdLst/>
            <a:ahLst/>
            <a:cxnLst/>
            <a:rect l="l" t="t" r="r" b="b"/>
            <a:pathLst>
              <a:path w="5902084" h="1072212">
                <a:moveTo>
                  <a:pt x="0" y="0"/>
                </a:moveTo>
                <a:lnTo>
                  <a:pt x="5902084" y="0"/>
                </a:lnTo>
                <a:lnTo>
                  <a:pt x="5902084" y="1072212"/>
                </a:lnTo>
                <a:lnTo>
                  <a:pt x="0" y="1072212"/>
                </a:lnTo>
                <a:lnTo>
                  <a:pt x="0" y="0"/>
                </a:lnTo>
                <a:close/>
              </a:path>
            </a:pathLst>
          </a:custGeom>
          <a:blipFill>
            <a:blip r:embed="rId6"/>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753137" y="2499080"/>
            <a:ext cx="12706064" cy="1307089"/>
          </a:xfrm>
          <a:prstGeom prst="rect">
            <a:avLst/>
          </a:prstGeom>
        </p:spPr>
        <p:txBody>
          <a:bodyPr wrap="square" lIns="0" tIns="0" rIns="0" bIns="0" rtlCol="0" anchor="t">
            <a:spAutoFit/>
          </a:bodyPr>
          <a:lstStyle/>
          <a:p>
            <a:pPr marL="323847" lvl="1">
              <a:lnSpc>
                <a:spcPts val="4799"/>
              </a:lnSpc>
            </a:pPr>
            <a:r>
              <a:rPr lang="en-US" sz="6600" dirty="0">
                <a:solidFill>
                  <a:srgbClr val="B8247E"/>
                </a:solidFill>
                <a:latin typeface="Akzidenz-Grotesk"/>
              </a:rPr>
              <a:t>Break data down by different demographic groups</a:t>
            </a:r>
          </a:p>
        </p:txBody>
      </p:sp>
      <p:pic>
        <p:nvPicPr>
          <p:cNvPr id="5" name="Demographic groups">
            <a:hlinkClick r:id="" action="ppaction://media"/>
            <a:extLst>
              <a:ext uri="{FF2B5EF4-FFF2-40B4-BE49-F238E27FC236}">
                <a16:creationId xmlns:a16="http://schemas.microsoft.com/office/drawing/2014/main" id="{E78C0518-B67C-45BB-86B7-79A522ADD918}"/>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t="25573" b="6054"/>
          <a:stretch/>
        </p:blipFill>
        <p:spPr>
          <a:xfrm>
            <a:off x="3276600" y="4096037"/>
            <a:ext cx="13734260" cy="4648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2227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276600" y="2709015"/>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2895600" y="1346989"/>
            <a:ext cx="5902084" cy="1072212"/>
          </a:xfrm>
          <a:custGeom>
            <a:avLst/>
            <a:gdLst/>
            <a:ahLst/>
            <a:cxnLst/>
            <a:rect l="l" t="t" r="r" b="b"/>
            <a:pathLst>
              <a:path w="5902084" h="1072212">
                <a:moveTo>
                  <a:pt x="0" y="0"/>
                </a:moveTo>
                <a:lnTo>
                  <a:pt x="5902084" y="0"/>
                </a:lnTo>
                <a:lnTo>
                  <a:pt x="5902084" y="1072212"/>
                </a:lnTo>
                <a:lnTo>
                  <a:pt x="0" y="1072212"/>
                </a:lnTo>
                <a:lnTo>
                  <a:pt x="0" y="0"/>
                </a:lnTo>
                <a:close/>
              </a:path>
            </a:pathLst>
          </a:custGeom>
          <a:blipFill>
            <a:blip r:embed="rId5"/>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753137" y="2710793"/>
            <a:ext cx="12107960" cy="691536"/>
          </a:xfrm>
          <a:prstGeom prst="rect">
            <a:avLst/>
          </a:prstGeom>
        </p:spPr>
        <p:txBody>
          <a:bodyPr wrap="square" lIns="0" tIns="0" rIns="0" bIns="0" rtlCol="0" anchor="t">
            <a:spAutoFit/>
          </a:bodyPr>
          <a:lstStyle/>
          <a:p>
            <a:pPr marL="323847" lvl="1">
              <a:lnSpc>
                <a:spcPts val="4799"/>
              </a:lnSpc>
            </a:pPr>
            <a:r>
              <a:rPr lang="en-US" sz="6600" dirty="0">
                <a:solidFill>
                  <a:srgbClr val="B8247E"/>
                </a:solidFill>
                <a:latin typeface="Akzidenz-Grotesk"/>
              </a:rPr>
              <a:t>Statistical Small Areas (SSAs)</a:t>
            </a:r>
          </a:p>
        </p:txBody>
      </p:sp>
      <p:sp>
        <p:nvSpPr>
          <p:cNvPr id="8" name="TextBox 5">
            <a:extLst>
              <a:ext uri="{FF2B5EF4-FFF2-40B4-BE49-F238E27FC236}">
                <a16:creationId xmlns:a16="http://schemas.microsoft.com/office/drawing/2014/main" id="{E660249E-262C-4C59-9B92-07185C6DA36C}"/>
              </a:ext>
            </a:extLst>
          </p:cNvPr>
          <p:cNvSpPr txBox="1"/>
          <p:nvPr/>
        </p:nvSpPr>
        <p:spPr>
          <a:xfrm>
            <a:off x="3753137" y="3695700"/>
            <a:ext cx="13998745" cy="1181670"/>
          </a:xfrm>
          <a:prstGeom prst="rect">
            <a:avLst/>
          </a:prstGeom>
        </p:spPr>
        <p:txBody>
          <a:bodyPr wrap="square" lIns="0" tIns="0" rIns="0" bIns="0" rtlCol="0" anchor="t">
            <a:spAutoFit/>
          </a:bodyPr>
          <a:lstStyle/>
          <a:p>
            <a:pPr marL="647694" lvl="1" indent="-323847">
              <a:lnSpc>
                <a:spcPts val="4799"/>
              </a:lnSpc>
              <a:buFont typeface="Arial"/>
              <a:buChar char="•"/>
            </a:pPr>
            <a:r>
              <a:rPr lang="en-US" sz="2999" dirty="0">
                <a:solidFill>
                  <a:srgbClr val="2055A3"/>
                </a:solidFill>
                <a:latin typeface="Akzidenz-Grotesk"/>
              </a:rPr>
              <a:t>Better reflect our real neighborhoods/barrios</a:t>
            </a:r>
          </a:p>
          <a:p>
            <a:pPr marL="647694" lvl="1" indent="-323847">
              <a:lnSpc>
                <a:spcPts val="4799"/>
              </a:lnSpc>
              <a:buFont typeface="Arial"/>
              <a:buChar char="•"/>
            </a:pPr>
            <a:r>
              <a:rPr lang="en-US" sz="2999" dirty="0">
                <a:solidFill>
                  <a:srgbClr val="2055A3"/>
                </a:solidFill>
                <a:latin typeface="Akzidenz-Grotesk"/>
              </a:rPr>
              <a:t>Cluster analysis of demographic variables:</a:t>
            </a:r>
          </a:p>
        </p:txBody>
      </p:sp>
      <p:sp>
        <p:nvSpPr>
          <p:cNvPr id="9" name="TextBox 5">
            <a:extLst>
              <a:ext uri="{FF2B5EF4-FFF2-40B4-BE49-F238E27FC236}">
                <a16:creationId xmlns:a16="http://schemas.microsoft.com/office/drawing/2014/main" id="{6EC8DEA8-3F57-4489-91EE-2D1B6A41A640}"/>
              </a:ext>
            </a:extLst>
          </p:cNvPr>
          <p:cNvSpPr txBox="1"/>
          <p:nvPr/>
        </p:nvSpPr>
        <p:spPr>
          <a:xfrm>
            <a:off x="4494111" y="5048251"/>
            <a:ext cx="5867397" cy="1797223"/>
          </a:xfrm>
          <a:prstGeom prst="rect">
            <a:avLst/>
          </a:prstGeom>
        </p:spPr>
        <p:txBody>
          <a:bodyPr wrap="square" lIns="0" tIns="0" rIns="0" bIns="0" rtlCol="0" anchor="t">
            <a:spAutoFit/>
          </a:bodyPr>
          <a:lstStyle/>
          <a:p>
            <a:pPr marL="781047" lvl="1" indent="-457200">
              <a:lnSpc>
                <a:spcPts val="4799"/>
              </a:lnSpc>
              <a:buClr>
                <a:srgbClr val="3CA38F"/>
              </a:buClr>
              <a:buFont typeface="Wingdings" panose="05000000000000000000" pitchFamily="2" charset="2"/>
              <a:buChar char="ü"/>
            </a:pPr>
            <a:r>
              <a:rPr lang="en-US" sz="2999" dirty="0">
                <a:solidFill>
                  <a:srgbClr val="2055A3"/>
                </a:solidFill>
                <a:latin typeface="Akzidenz-Grotesk"/>
              </a:rPr>
              <a:t>RACE/ETHNICITY</a:t>
            </a:r>
          </a:p>
          <a:p>
            <a:pPr marL="781047" lvl="1" indent="-457200">
              <a:lnSpc>
                <a:spcPts val="4799"/>
              </a:lnSpc>
              <a:buClr>
                <a:srgbClr val="3CA38F"/>
              </a:buClr>
              <a:buFont typeface="Wingdings" panose="05000000000000000000" pitchFamily="2" charset="2"/>
              <a:buChar char="ü"/>
            </a:pPr>
            <a:r>
              <a:rPr lang="en-US" sz="2999" dirty="0">
                <a:solidFill>
                  <a:srgbClr val="2055A3"/>
                </a:solidFill>
                <a:latin typeface="Akzidenz-Grotesk"/>
              </a:rPr>
              <a:t>EDUCATIONAL ATTAINMENT</a:t>
            </a:r>
          </a:p>
          <a:p>
            <a:pPr marL="781047" lvl="1" indent="-457200">
              <a:lnSpc>
                <a:spcPts val="4799"/>
              </a:lnSpc>
              <a:buClr>
                <a:srgbClr val="3CA38F"/>
              </a:buClr>
              <a:buFont typeface="Wingdings" panose="05000000000000000000" pitchFamily="2" charset="2"/>
              <a:buChar char="ü"/>
            </a:pPr>
            <a:r>
              <a:rPr lang="en-US" sz="2999" dirty="0">
                <a:solidFill>
                  <a:srgbClr val="2055A3"/>
                </a:solidFill>
                <a:latin typeface="Akzidenz-Grotesk"/>
              </a:rPr>
              <a:t>MOBILITY</a:t>
            </a:r>
          </a:p>
        </p:txBody>
      </p:sp>
      <p:sp>
        <p:nvSpPr>
          <p:cNvPr id="10" name="TextBox 5">
            <a:extLst>
              <a:ext uri="{FF2B5EF4-FFF2-40B4-BE49-F238E27FC236}">
                <a16:creationId xmlns:a16="http://schemas.microsoft.com/office/drawing/2014/main" id="{4196B6E8-905E-4F25-903D-C4A003FAA450}"/>
              </a:ext>
            </a:extLst>
          </p:cNvPr>
          <p:cNvSpPr txBox="1"/>
          <p:nvPr/>
        </p:nvSpPr>
        <p:spPr>
          <a:xfrm>
            <a:off x="10342458" y="5067301"/>
            <a:ext cx="5867397" cy="1797223"/>
          </a:xfrm>
          <a:prstGeom prst="rect">
            <a:avLst/>
          </a:prstGeom>
        </p:spPr>
        <p:txBody>
          <a:bodyPr wrap="square" lIns="0" tIns="0" rIns="0" bIns="0" rtlCol="0" anchor="t">
            <a:spAutoFit/>
          </a:bodyPr>
          <a:lstStyle/>
          <a:p>
            <a:pPr marL="781047" lvl="1" indent="-457200">
              <a:lnSpc>
                <a:spcPts val="4799"/>
              </a:lnSpc>
              <a:buClr>
                <a:srgbClr val="3CA38F"/>
              </a:buClr>
              <a:buFont typeface="Wingdings" panose="05000000000000000000" pitchFamily="2" charset="2"/>
              <a:buChar char="ü"/>
            </a:pPr>
            <a:r>
              <a:rPr lang="en-US" sz="2999" dirty="0">
                <a:solidFill>
                  <a:srgbClr val="2055A3"/>
                </a:solidFill>
                <a:latin typeface="Akzidenz-Grotesk"/>
              </a:rPr>
              <a:t>INCOME</a:t>
            </a:r>
          </a:p>
          <a:p>
            <a:pPr marL="781047" lvl="1" indent="-457200">
              <a:lnSpc>
                <a:spcPts val="4799"/>
              </a:lnSpc>
              <a:buClr>
                <a:srgbClr val="3CA38F"/>
              </a:buClr>
              <a:buFont typeface="Wingdings" panose="05000000000000000000" pitchFamily="2" charset="2"/>
              <a:buChar char="ü"/>
            </a:pPr>
            <a:r>
              <a:rPr lang="en-US" sz="2999" dirty="0">
                <a:solidFill>
                  <a:srgbClr val="2055A3"/>
                </a:solidFill>
                <a:latin typeface="Akzidenz-Grotesk"/>
              </a:rPr>
              <a:t>HOUSING</a:t>
            </a:r>
          </a:p>
          <a:p>
            <a:pPr marL="781047" lvl="1" indent="-457200">
              <a:lnSpc>
                <a:spcPts val="4799"/>
              </a:lnSpc>
              <a:buClr>
                <a:srgbClr val="3CA38F"/>
              </a:buClr>
              <a:buFont typeface="Wingdings" panose="05000000000000000000" pitchFamily="2" charset="2"/>
              <a:buChar char="ü"/>
            </a:pPr>
            <a:r>
              <a:rPr lang="en-US" sz="2999" dirty="0">
                <a:solidFill>
                  <a:srgbClr val="2055A3"/>
                </a:solidFill>
                <a:latin typeface="Akzidenz-Grotesk"/>
              </a:rPr>
              <a:t>AGE</a:t>
            </a:r>
          </a:p>
        </p:txBody>
      </p:sp>
    </p:spTree>
    <p:extLst>
      <p:ext uri="{BB962C8B-B14F-4D97-AF65-F5344CB8AC3E}">
        <p14:creationId xmlns:p14="http://schemas.microsoft.com/office/powerpoint/2010/main" val="383939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9E83B0D-1968-4A16-B1F0-C322E8B33F0F}"/>
              </a:ext>
            </a:extLst>
          </p:cNvPr>
          <p:cNvPicPr>
            <a:picLocks noChangeAspect="1"/>
          </p:cNvPicPr>
          <p:nvPr/>
        </p:nvPicPr>
        <p:blipFill>
          <a:blip r:embed="rId3"/>
          <a:stretch>
            <a:fillRect/>
          </a:stretch>
        </p:blipFill>
        <p:spPr>
          <a:xfrm>
            <a:off x="12919575" y="3240224"/>
            <a:ext cx="4937947" cy="5371277"/>
          </a:xfrm>
          <a:prstGeom prst="rect">
            <a:avLst/>
          </a:prstGeom>
          <a:ln>
            <a:noFill/>
          </a:ln>
          <a:effectLst>
            <a:outerShdw blurRad="190500" algn="tl" rotWithShape="0">
              <a:srgbClr val="000000">
                <a:alpha val="70000"/>
              </a:srgbClr>
            </a:outerShdw>
          </a:effectLst>
        </p:spPr>
      </p:pic>
      <p:pic>
        <p:nvPicPr>
          <p:cNvPr id="15" name="Picture 14">
            <a:extLst>
              <a:ext uri="{FF2B5EF4-FFF2-40B4-BE49-F238E27FC236}">
                <a16:creationId xmlns:a16="http://schemas.microsoft.com/office/drawing/2014/main" id="{65FC976D-04AD-48F2-AE45-29CE05960D7C}"/>
              </a:ext>
            </a:extLst>
          </p:cNvPr>
          <p:cNvPicPr>
            <a:picLocks noChangeAspect="1"/>
          </p:cNvPicPr>
          <p:nvPr/>
        </p:nvPicPr>
        <p:blipFill>
          <a:blip r:embed="rId4"/>
          <a:stretch>
            <a:fillRect/>
          </a:stretch>
        </p:blipFill>
        <p:spPr>
          <a:xfrm>
            <a:off x="7456215" y="3240224"/>
            <a:ext cx="4947227" cy="5369553"/>
          </a:xfrm>
          <a:prstGeom prst="rect">
            <a:avLst/>
          </a:prstGeom>
          <a:ln>
            <a:noFill/>
          </a:ln>
          <a:effectLst>
            <a:outerShdw blurRad="190500" algn="tl" rotWithShape="0">
              <a:srgbClr val="000000">
                <a:alpha val="70000"/>
              </a:srgbClr>
            </a:outerShdw>
          </a:effectLst>
        </p:spPr>
      </p:pic>
      <p:pic>
        <p:nvPicPr>
          <p:cNvPr id="16" name="Picture 15">
            <a:extLst>
              <a:ext uri="{FF2B5EF4-FFF2-40B4-BE49-F238E27FC236}">
                <a16:creationId xmlns:a16="http://schemas.microsoft.com/office/drawing/2014/main" id="{C9BA9736-6A0D-4A89-9D18-C5E7EB8E39E6}"/>
              </a:ext>
            </a:extLst>
          </p:cNvPr>
          <p:cNvPicPr>
            <a:picLocks noChangeAspect="1"/>
          </p:cNvPicPr>
          <p:nvPr/>
        </p:nvPicPr>
        <p:blipFill>
          <a:blip r:embed="rId5"/>
          <a:stretch>
            <a:fillRect/>
          </a:stretch>
        </p:blipFill>
        <p:spPr>
          <a:xfrm>
            <a:off x="1992855" y="3232743"/>
            <a:ext cx="4947227" cy="5332163"/>
          </a:xfrm>
          <a:prstGeom prst="rect">
            <a:avLst/>
          </a:prstGeom>
          <a:ln>
            <a:noFill/>
          </a:ln>
          <a:effectLst>
            <a:outerShdw blurRad="190500" algn="tl" rotWithShape="0">
              <a:srgbClr val="000000">
                <a:alpha val="70000"/>
              </a:srgbClr>
            </a:outerShdw>
          </a:effectLst>
        </p:spPr>
      </p:pic>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1605057" y="1028700"/>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17" name="TextBox 16">
            <a:extLst>
              <a:ext uri="{FF2B5EF4-FFF2-40B4-BE49-F238E27FC236}">
                <a16:creationId xmlns:a16="http://schemas.microsoft.com/office/drawing/2014/main" id="{92570D4D-504A-4E88-8720-F26F4A720C32}"/>
              </a:ext>
            </a:extLst>
          </p:cNvPr>
          <p:cNvSpPr txBox="1"/>
          <p:nvPr/>
        </p:nvSpPr>
        <p:spPr>
          <a:xfrm>
            <a:off x="7456215" y="1741394"/>
            <a:ext cx="4616466" cy="1343445"/>
          </a:xfrm>
          <a:prstGeom prst="rect">
            <a:avLst/>
          </a:prstGeom>
          <a:noFill/>
        </p:spPr>
        <p:txBody>
          <a:bodyPr wrap="square">
            <a:spAutoFit/>
          </a:bodyPr>
          <a:lstStyle/>
          <a:p>
            <a:pPr marL="0" lvl="0" indent="0">
              <a:lnSpc>
                <a:spcPts val="11424"/>
              </a:lnSpc>
            </a:pPr>
            <a:r>
              <a:rPr lang="en-US" sz="4400" spc="-595" dirty="0">
                <a:solidFill>
                  <a:srgbClr val="B8247E"/>
                </a:solidFill>
                <a:latin typeface="Helvetica World"/>
              </a:rPr>
              <a:t>CENSUS  TRACTS</a:t>
            </a:r>
          </a:p>
        </p:txBody>
      </p:sp>
      <p:sp>
        <p:nvSpPr>
          <p:cNvPr id="18" name="TextBox 17">
            <a:extLst>
              <a:ext uri="{FF2B5EF4-FFF2-40B4-BE49-F238E27FC236}">
                <a16:creationId xmlns:a16="http://schemas.microsoft.com/office/drawing/2014/main" id="{7ADAD5FA-522C-4156-8EAF-057BE70F725C}"/>
              </a:ext>
            </a:extLst>
          </p:cNvPr>
          <p:cNvSpPr txBox="1"/>
          <p:nvPr/>
        </p:nvSpPr>
        <p:spPr>
          <a:xfrm>
            <a:off x="1843325" y="1722094"/>
            <a:ext cx="3335323" cy="1362745"/>
          </a:xfrm>
          <a:prstGeom prst="rect">
            <a:avLst/>
          </a:prstGeom>
          <a:noFill/>
        </p:spPr>
        <p:txBody>
          <a:bodyPr wrap="square">
            <a:spAutoFit/>
          </a:bodyPr>
          <a:lstStyle/>
          <a:p>
            <a:pPr marL="0" lvl="0" indent="0">
              <a:lnSpc>
                <a:spcPts val="11424"/>
              </a:lnSpc>
            </a:pPr>
            <a:r>
              <a:rPr lang="en-US" sz="4400" spc="-595" dirty="0">
                <a:solidFill>
                  <a:srgbClr val="B8247E"/>
                </a:solidFill>
                <a:latin typeface="Helvetica World"/>
              </a:rPr>
              <a:t>ZIP CODES</a:t>
            </a:r>
          </a:p>
        </p:txBody>
      </p:sp>
      <p:sp>
        <p:nvSpPr>
          <p:cNvPr id="19" name="TextBox 18">
            <a:extLst>
              <a:ext uri="{FF2B5EF4-FFF2-40B4-BE49-F238E27FC236}">
                <a16:creationId xmlns:a16="http://schemas.microsoft.com/office/drawing/2014/main" id="{376CA38A-63C2-44CA-8991-02D31BFB4B04}"/>
              </a:ext>
            </a:extLst>
          </p:cNvPr>
          <p:cNvSpPr txBox="1"/>
          <p:nvPr/>
        </p:nvSpPr>
        <p:spPr>
          <a:xfrm>
            <a:off x="12919575" y="1741394"/>
            <a:ext cx="4616466" cy="1343445"/>
          </a:xfrm>
          <a:prstGeom prst="rect">
            <a:avLst/>
          </a:prstGeom>
          <a:noFill/>
        </p:spPr>
        <p:txBody>
          <a:bodyPr wrap="square">
            <a:spAutoFit/>
          </a:bodyPr>
          <a:lstStyle/>
          <a:p>
            <a:pPr marL="0" lvl="0" indent="0">
              <a:lnSpc>
                <a:spcPts val="11424"/>
              </a:lnSpc>
            </a:pPr>
            <a:r>
              <a:rPr lang="en-US" sz="4400" spc="-595" dirty="0">
                <a:solidFill>
                  <a:srgbClr val="B8247E"/>
                </a:solidFill>
                <a:latin typeface="Helvetica World"/>
              </a:rPr>
              <a:t>SSAs</a:t>
            </a:r>
          </a:p>
        </p:txBody>
      </p:sp>
    </p:spTree>
    <p:extLst>
      <p:ext uri="{BB962C8B-B14F-4D97-AF65-F5344CB8AC3E}">
        <p14:creationId xmlns:p14="http://schemas.microsoft.com/office/powerpoint/2010/main" val="3404042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276600" y="249730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895600" y="1346989"/>
            <a:ext cx="5902084" cy="1072212"/>
          </a:xfrm>
          <a:custGeom>
            <a:avLst/>
            <a:gdLst/>
            <a:ahLst/>
            <a:cxnLst/>
            <a:rect l="l" t="t" r="r" b="b"/>
            <a:pathLst>
              <a:path w="5902084" h="1072212">
                <a:moveTo>
                  <a:pt x="0" y="0"/>
                </a:moveTo>
                <a:lnTo>
                  <a:pt x="5902084" y="0"/>
                </a:lnTo>
                <a:lnTo>
                  <a:pt x="5902084" y="1072212"/>
                </a:lnTo>
                <a:lnTo>
                  <a:pt x="0" y="1072212"/>
                </a:lnTo>
                <a:lnTo>
                  <a:pt x="0" y="0"/>
                </a:lnTo>
                <a:close/>
              </a:path>
            </a:pathLst>
          </a:custGeom>
          <a:blipFill>
            <a:blip r:embed="rId6"/>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753137" y="2499080"/>
            <a:ext cx="12107960" cy="691536"/>
          </a:xfrm>
          <a:prstGeom prst="rect">
            <a:avLst/>
          </a:prstGeom>
        </p:spPr>
        <p:txBody>
          <a:bodyPr wrap="square" lIns="0" tIns="0" rIns="0" bIns="0" rtlCol="0" anchor="t">
            <a:spAutoFit/>
          </a:bodyPr>
          <a:lstStyle/>
          <a:p>
            <a:pPr marL="323847" lvl="1">
              <a:lnSpc>
                <a:spcPts val="4799"/>
              </a:lnSpc>
            </a:pPr>
            <a:r>
              <a:rPr lang="en-US" sz="6600" dirty="0">
                <a:solidFill>
                  <a:srgbClr val="B8247E"/>
                </a:solidFill>
                <a:latin typeface="Akzidenz-Grotesk"/>
              </a:rPr>
              <a:t>Fully available in Spanish</a:t>
            </a:r>
          </a:p>
        </p:txBody>
      </p:sp>
      <p:pic>
        <p:nvPicPr>
          <p:cNvPr id="8" name="Spanish">
            <a:hlinkClick r:id="" action="ppaction://media"/>
            <a:extLst>
              <a:ext uri="{FF2B5EF4-FFF2-40B4-BE49-F238E27FC236}">
                <a16:creationId xmlns:a16="http://schemas.microsoft.com/office/drawing/2014/main" id="{C8C09370-81F7-4C44-8345-EFC5B19B8D1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r="1633" b="22353"/>
          <a:stretch/>
        </p:blipFill>
        <p:spPr>
          <a:xfrm>
            <a:off x="3276600" y="3619500"/>
            <a:ext cx="11363036" cy="5638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28347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19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2430988" y="5112488"/>
            <a:ext cx="476537" cy="47653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TextBox 6">
            <a:extLst>
              <a:ext uri="{FF2B5EF4-FFF2-40B4-BE49-F238E27FC236}">
                <a16:creationId xmlns:a16="http://schemas.microsoft.com/office/drawing/2014/main" id="{C912D107-422D-4B70-B883-6EBCFB376621}"/>
              </a:ext>
            </a:extLst>
          </p:cNvPr>
          <p:cNvSpPr txBox="1"/>
          <p:nvPr/>
        </p:nvSpPr>
        <p:spPr>
          <a:xfrm rot="16200000">
            <a:off x="-1238316" y="2904832"/>
            <a:ext cx="4114800" cy="362535"/>
          </a:xfrm>
          <a:prstGeom prst="rect">
            <a:avLst/>
          </a:prstGeom>
        </p:spPr>
        <p:txBody>
          <a:bodyPr lIns="0" tIns="0" rIns="0" bIns="0" rtlCol="0" anchor="t">
            <a:spAutoFit/>
          </a:bodyPr>
          <a:lstStyle/>
          <a:p>
            <a:pPr algn="r">
              <a:lnSpc>
                <a:spcPts val="2879"/>
              </a:lnSpc>
            </a:pPr>
            <a:r>
              <a:rPr lang="en-US" sz="2400" spc="-120" dirty="0">
                <a:solidFill>
                  <a:srgbClr val="2055A3"/>
                </a:solidFill>
                <a:latin typeface="Akzidenz-Grotesk"/>
              </a:rPr>
              <a:t>BEXAR DATA DIVE</a:t>
            </a:r>
          </a:p>
        </p:txBody>
      </p:sp>
      <p:sp>
        <p:nvSpPr>
          <p:cNvPr id="13" name="Rectangle: Rounded Corners 12">
            <a:extLst>
              <a:ext uri="{FF2B5EF4-FFF2-40B4-BE49-F238E27FC236}">
                <a16:creationId xmlns:a16="http://schemas.microsoft.com/office/drawing/2014/main" id="{1C385E60-34F5-4E1E-9DB8-5A8B8920F600}"/>
              </a:ext>
            </a:extLst>
          </p:cNvPr>
          <p:cNvSpPr/>
          <p:nvPr/>
        </p:nvSpPr>
        <p:spPr>
          <a:xfrm>
            <a:off x="3200400" y="5817471"/>
            <a:ext cx="12801598" cy="1689073"/>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7">
            <a:extLst>
              <a:ext uri="{FF2B5EF4-FFF2-40B4-BE49-F238E27FC236}">
                <a16:creationId xmlns:a16="http://schemas.microsoft.com/office/drawing/2014/main" id="{C33FDD75-0F7C-4F26-92B8-1964CD5F88DB}"/>
              </a:ext>
            </a:extLst>
          </p:cNvPr>
          <p:cNvSpPr txBox="1"/>
          <p:nvPr/>
        </p:nvSpPr>
        <p:spPr>
          <a:xfrm>
            <a:off x="3413051" y="6145998"/>
            <a:ext cx="12801600" cy="1393330"/>
          </a:xfrm>
          <a:prstGeom prst="rect">
            <a:avLst/>
          </a:prstGeom>
        </p:spPr>
        <p:txBody>
          <a:bodyPr wrap="square" lIns="0" tIns="0" rIns="0" bIns="0" rtlCol="0" anchor="t">
            <a:spAutoFit/>
          </a:bodyPr>
          <a:lstStyle/>
          <a:p>
            <a:pPr>
              <a:lnSpc>
                <a:spcPts val="10440"/>
              </a:lnSpc>
            </a:pPr>
            <a:r>
              <a:rPr lang="en-US" sz="12200" spc="-435" dirty="0">
                <a:solidFill>
                  <a:srgbClr val="3CA38F"/>
                </a:solidFill>
                <a:latin typeface="Helvetica World"/>
              </a:rPr>
              <a:t>DIVE.CINOW.INFO</a:t>
            </a:r>
          </a:p>
        </p:txBody>
      </p:sp>
    </p:spTree>
    <p:extLst>
      <p:ext uri="{BB962C8B-B14F-4D97-AF65-F5344CB8AC3E}">
        <p14:creationId xmlns:p14="http://schemas.microsoft.com/office/powerpoint/2010/main" val="472272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5" name="TextBox 5"/>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6" name="TextBox 6"/>
          <p:cNvSpPr txBox="1"/>
          <p:nvPr/>
        </p:nvSpPr>
        <p:spPr>
          <a:xfrm>
            <a:off x="1828800" y="9544182"/>
            <a:ext cx="11663820" cy="390426"/>
          </a:xfrm>
          <a:prstGeom prst="rect">
            <a:avLst/>
          </a:prstGeom>
        </p:spPr>
        <p:txBody>
          <a:bodyPr lIns="0" tIns="0" rIns="0" bIns="0" rtlCol="0" anchor="t">
            <a:spAutoFit/>
          </a:bodyPr>
          <a:lstStyle/>
          <a:p>
            <a:pPr marL="0" lvl="0" indent="0">
              <a:lnSpc>
                <a:spcPts val="3120"/>
              </a:lnSpc>
            </a:pPr>
            <a:r>
              <a:rPr lang="en-US" sz="2600" spc="-130">
                <a:solidFill>
                  <a:srgbClr val="2055A3"/>
                </a:solidFill>
                <a:latin typeface="Helvetica World"/>
              </a:rPr>
              <a:t>GENERAL NAVIGATION</a:t>
            </a:r>
          </a:p>
        </p:txBody>
      </p:sp>
      <p:pic>
        <p:nvPicPr>
          <p:cNvPr id="7" name="General navigation">
            <a:hlinkClick r:id="" action="ppaction://media"/>
            <a:extLst>
              <a:ext uri="{FF2B5EF4-FFF2-40B4-BE49-F238E27FC236}">
                <a16:creationId xmlns:a16="http://schemas.microsoft.com/office/drawing/2014/main" id="{0A14DBE6-E936-4F08-9A03-F7FC37C8D9E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46344" y="1028700"/>
            <a:ext cx="16441656" cy="78105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310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276600" y="249730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895600" y="1346989"/>
            <a:ext cx="5902084" cy="1072212"/>
          </a:xfrm>
          <a:custGeom>
            <a:avLst/>
            <a:gdLst/>
            <a:ahLst/>
            <a:cxnLst/>
            <a:rect l="l" t="t" r="r" b="b"/>
            <a:pathLst>
              <a:path w="5902084" h="1072212">
                <a:moveTo>
                  <a:pt x="0" y="0"/>
                </a:moveTo>
                <a:lnTo>
                  <a:pt x="5902084" y="0"/>
                </a:lnTo>
                <a:lnTo>
                  <a:pt x="5902084" y="1072212"/>
                </a:lnTo>
                <a:lnTo>
                  <a:pt x="0" y="1072212"/>
                </a:lnTo>
                <a:lnTo>
                  <a:pt x="0" y="0"/>
                </a:lnTo>
                <a:close/>
              </a:path>
            </a:pathLst>
          </a:custGeom>
          <a:blipFill>
            <a:blip r:embed="rId6"/>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753137" y="2499080"/>
            <a:ext cx="12107960" cy="587020"/>
          </a:xfrm>
          <a:prstGeom prst="rect">
            <a:avLst/>
          </a:prstGeom>
        </p:spPr>
        <p:txBody>
          <a:bodyPr wrap="square" lIns="0" tIns="0" rIns="0" bIns="0" rtlCol="0" anchor="t">
            <a:spAutoFit/>
          </a:bodyPr>
          <a:lstStyle/>
          <a:p>
            <a:pPr marL="323847" lvl="1">
              <a:lnSpc>
                <a:spcPts val="4799"/>
              </a:lnSpc>
            </a:pPr>
            <a:r>
              <a:rPr lang="en-US" sz="3600" dirty="0">
                <a:solidFill>
                  <a:srgbClr val="B8247E"/>
                </a:solidFill>
                <a:latin typeface="Akzidenz-Grotesk"/>
              </a:rPr>
              <a:t>Source limitations</a:t>
            </a:r>
          </a:p>
        </p:txBody>
      </p:sp>
      <p:pic>
        <p:nvPicPr>
          <p:cNvPr id="5" name="Source limitations">
            <a:hlinkClick r:id="" action="ppaction://media"/>
            <a:extLst>
              <a:ext uri="{FF2B5EF4-FFF2-40B4-BE49-F238E27FC236}">
                <a16:creationId xmlns:a16="http://schemas.microsoft.com/office/drawing/2014/main" id="{E2ACE822-AFE5-42C7-91C2-B90D3630431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276600" y="3336925"/>
            <a:ext cx="12584495" cy="59781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1787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18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276600" y="249730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895600" y="1346989"/>
            <a:ext cx="5902084" cy="1072212"/>
          </a:xfrm>
          <a:custGeom>
            <a:avLst/>
            <a:gdLst/>
            <a:ahLst/>
            <a:cxnLst/>
            <a:rect l="l" t="t" r="r" b="b"/>
            <a:pathLst>
              <a:path w="5902084" h="1072212">
                <a:moveTo>
                  <a:pt x="0" y="0"/>
                </a:moveTo>
                <a:lnTo>
                  <a:pt x="5902084" y="0"/>
                </a:lnTo>
                <a:lnTo>
                  <a:pt x="5902084" y="1072212"/>
                </a:lnTo>
                <a:lnTo>
                  <a:pt x="0" y="1072212"/>
                </a:lnTo>
                <a:lnTo>
                  <a:pt x="0" y="0"/>
                </a:lnTo>
                <a:close/>
              </a:path>
            </a:pathLst>
          </a:custGeom>
          <a:blipFill>
            <a:blip r:embed="rId6"/>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753137" y="2499080"/>
            <a:ext cx="12107960" cy="587020"/>
          </a:xfrm>
          <a:prstGeom prst="rect">
            <a:avLst/>
          </a:prstGeom>
        </p:spPr>
        <p:txBody>
          <a:bodyPr wrap="square" lIns="0" tIns="0" rIns="0" bIns="0" rtlCol="0" anchor="t">
            <a:spAutoFit/>
          </a:bodyPr>
          <a:lstStyle/>
          <a:p>
            <a:pPr marL="323847" lvl="1">
              <a:lnSpc>
                <a:spcPts val="4799"/>
              </a:lnSpc>
            </a:pPr>
            <a:r>
              <a:rPr lang="en-US" sz="3600" dirty="0">
                <a:solidFill>
                  <a:srgbClr val="B8247E"/>
                </a:solidFill>
                <a:latin typeface="Akzidenz-Grotesk"/>
              </a:rPr>
              <a:t>Margins of Error (MOEs)</a:t>
            </a:r>
          </a:p>
        </p:txBody>
      </p:sp>
      <p:pic>
        <p:nvPicPr>
          <p:cNvPr id="5" name="MOE">
            <a:hlinkClick r:id="" action="ppaction://media"/>
            <a:extLst>
              <a:ext uri="{FF2B5EF4-FFF2-40B4-BE49-F238E27FC236}">
                <a16:creationId xmlns:a16="http://schemas.microsoft.com/office/drawing/2014/main" id="{DE7F131F-B325-4974-8FE6-ED0B47C7A6B0}"/>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r="1563" b="14482"/>
          <a:stretch/>
        </p:blipFill>
        <p:spPr>
          <a:xfrm>
            <a:off x="3276603" y="3314701"/>
            <a:ext cx="14401797" cy="5943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24998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3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276600" y="249730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895600" y="1346989"/>
            <a:ext cx="5902084" cy="1072212"/>
          </a:xfrm>
          <a:custGeom>
            <a:avLst/>
            <a:gdLst/>
            <a:ahLst/>
            <a:cxnLst/>
            <a:rect l="l" t="t" r="r" b="b"/>
            <a:pathLst>
              <a:path w="5902084" h="1072212">
                <a:moveTo>
                  <a:pt x="0" y="0"/>
                </a:moveTo>
                <a:lnTo>
                  <a:pt x="5902084" y="0"/>
                </a:lnTo>
                <a:lnTo>
                  <a:pt x="5902084" y="1072212"/>
                </a:lnTo>
                <a:lnTo>
                  <a:pt x="0" y="1072212"/>
                </a:lnTo>
                <a:lnTo>
                  <a:pt x="0" y="0"/>
                </a:lnTo>
                <a:close/>
              </a:path>
            </a:pathLst>
          </a:custGeom>
          <a:blipFill>
            <a:blip r:embed="rId6"/>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753137" y="2499080"/>
            <a:ext cx="12107960" cy="587020"/>
          </a:xfrm>
          <a:prstGeom prst="rect">
            <a:avLst/>
          </a:prstGeom>
        </p:spPr>
        <p:txBody>
          <a:bodyPr wrap="square" lIns="0" tIns="0" rIns="0" bIns="0" rtlCol="0" anchor="t">
            <a:spAutoFit/>
          </a:bodyPr>
          <a:lstStyle/>
          <a:p>
            <a:pPr marL="323847" lvl="1">
              <a:lnSpc>
                <a:spcPts val="4799"/>
              </a:lnSpc>
            </a:pPr>
            <a:r>
              <a:rPr lang="en-US" sz="3600" dirty="0">
                <a:solidFill>
                  <a:srgbClr val="B8247E"/>
                </a:solidFill>
                <a:latin typeface="Akzidenz-Grotesk"/>
              </a:rPr>
              <a:t>User friendly tools</a:t>
            </a:r>
          </a:p>
        </p:txBody>
      </p:sp>
      <p:pic>
        <p:nvPicPr>
          <p:cNvPr id="5" name="General navigation tools">
            <a:hlinkClick r:id="" action="ppaction://media"/>
            <a:extLst>
              <a:ext uri="{FF2B5EF4-FFF2-40B4-BE49-F238E27FC236}">
                <a16:creationId xmlns:a16="http://schemas.microsoft.com/office/drawing/2014/main" id="{404DADA0-EE6F-44FD-8B30-85EF5C37E9A9}"/>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r="1043" b="16994"/>
          <a:stretch/>
        </p:blipFill>
        <p:spPr>
          <a:xfrm>
            <a:off x="3276599" y="3336925"/>
            <a:ext cx="14477991" cy="57689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0303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8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5" name="TextBox 5"/>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6" name="TextBox 6"/>
          <p:cNvSpPr txBox="1"/>
          <p:nvPr/>
        </p:nvSpPr>
        <p:spPr>
          <a:xfrm>
            <a:off x="1828800" y="9544182"/>
            <a:ext cx="11663820" cy="390426"/>
          </a:xfrm>
          <a:prstGeom prst="rect">
            <a:avLst/>
          </a:prstGeom>
        </p:spPr>
        <p:txBody>
          <a:bodyPr lIns="0" tIns="0" rIns="0" bIns="0" rtlCol="0" anchor="t">
            <a:spAutoFit/>
          </a:bodyPr>
          <a:lstStyle/>
          <a:p>
            <a:pPr marL="0" lvl="0" indent="0">
              <a:lnSpc>
                <a:spcPts val="3120"/>
              </a:lnSpc>
            </a:pPr>
            <a:r>
              <a:rPr lang="en-US" sz="2600" spc="-130">
                <a:solidFill>
                  <a:srgbClr val="2055A3"/>
                </a:solidFill>
                <a:latin typeface="Helvetica World"/>
              </a:rPr>
              <a:t>MY COMMUNITY</a:t>
            </a:r>
          </a:p>
        </p:txBody>
      </p:sp>
      <p:pic>
        <p:nvPicPr>
          <p:cNvPr id="8" name="My community">
            <a:hlinkClick r:id="" action="ppaction://media"/>
            <a:extLst>
              <a:ext uri="{FF2B5EF4-FFF2-40B4-BE49-F238E27FC236}">
                <a16:creationId xmlns:a16="http://schemas.microsoft.com/office/drawing/2014/main" id="{28EC6E8E-C12C-4A8B-943E-C085CE7FE1C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46344" y="1028700"/>
            <a:ext cx="16441656" cy="78105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205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2055A3"/>
            </a:solidFill>
            <a:prstDash val="solid"/>
            <a:headEnd type="none" w="sm" len="sm"/>
            <a:tailEnd type="none" w="sm" len="sm"/>
          </a:ln>
        </p:spPr>
      </p:sp>
      <p:sp>
        <p:nvSpPr>
          <p:cNvPr id="3" name="AutoShape 3"/>
          <p:cNvSpPr/>
          <p:nvPr/>
        </p:nvSpPr>
        <p:spPr>
          <a:xfrm>
            <a:off x="2906156" y="3006185"/>
            <a:ext cx="14353144" cy="2381"/>
          </a:xfrm>
          <a:prstGeom prst="line">
            <a:avLst/>
          </a:prstGeom>
          <a:ln w="9525" cap="flat">
            <a:solidFill>
              <a:srgbClr val="2055A3"/>
            </a:solidFill>
            <a:prstDash val="solid"/>
            <a:headEnd type="none" w="sm" len="sm"/>
            <a:tailEnd type="none" w="sm" len="sm"/>
          </a:ln>
        </p:spPr>
      </p:sp>
      <p:sp>
        <p:nvSpPr>
          <p:cNvPr id="4" name="AutoShape 4"/>
          <p:cNvSpPr/>
          <p:nvPr/>
        </p:nvSpPr>
        <p:spPr>
          <a:xfrm>
            <a:off x="2906156" y="5466314"/>
            <a:ext cx="14353145" cy="9525"/>
          </a:xfrm>
          <a:prstGeom prst="line">
            <a:avLst/>
          </a:prstGeom>
          <a:ln w="9525" cap="flat">
            <a:solidFill>
              <a:srgbClr val="2055A3"/>
            </a:solidFill>
            <a:prstDash val="solid"/>
            <a:headEnd type="none" w="sm" len="sm"/>
            <a:tailEnd type="none" w="sm" len="sm"/>
          </a:ln>
        </p:spPr>
      </p:sp>
      <p:sp>
        <p:nvSpPr>
          <p:cNvPr id="5" name="AutoShape 5"/>
          <p:cNvSpPr/>
          <p:nvPr/>
        </p:nvSpPr>
        <p:spPr>
          <a:xfrm flipV="1">
            <a:off x="2920488" y="8078647"/>
            <a:ext cx="14353146" cy="4762"/>
          </a:xfrm>
          <a:prstGeom prst="line">
            <a:avLst/>
          </a:prstGeom>
          <a:ln w="9525" cap="flat">
            <a:solidFill>
              <a:srgbClr val="2055A3"/>
            </a:solidFill>
            <a:prstDash val="solid"/>
            <a:headEnd type="none" w="sm" len="sm"/>
            <a:tailEnd type="none" w="sm" len="sm"/>
          </a:ln>
        </p:spPr>
      </p:sp>
      <p:sp>
        <p:nvSpPr>
          <p:cNvPr id="7" name="Freeform 7"/>
          <p:cNvSpPr/>
          <p:nvPr/>
        </p:nvSpPr>
        <p:spPr>
          <a:xfrm>
            <a:off x="16787812" y="2078836"/>
            <a:ext cx="471488" cy="471488"/>
          </a:xfrm>
          <a:custGeom>
            <a:avLst/>
            <a:gdLst/>
            <a:ahLst/>
            <a:cxnLst/>
            <a:rect l="l" t="t" r="r" b="b"/>
            <a:pathLst>
              <a:path w="471488" h="471488">
                <a:moveTo>
                  <a:pt x="0" y="0"/>
                </a:moveTo>
                <a:lnTo>
                  <a:pt x="471488" y="0"/>
                </a:lnTo>
                <a:lnTo>
                  <a:pt x="471488" y="471488"/>
                </a:lnTo>
                <a:lnTo>
                  <a:pt x="0" y="47148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8" name="Freeform 8"/>
          <p:cNvSpPr/>
          <p:nvPr/>
        </p:nvSpPr>
        <p:spPr>
          <a:xfrm>
            <a:off x="16802146" y="4579447"/>
            <a:ext cx="471488" cy="471488"/>
          </a:xfrm>
          <a:custGeom>
            <a:avLst/>
            <a:gdLst/>
            <a:ahLst/>
            <a:cxnLst/>
            <a:rect l="l" t="t" r="r" b="b"/>
            <a:pathLst>
              <a:path w="471488" h="471488">
                <a:moveTo>
                  <a:pt x="0" y="0"/>
                </a:moveTo>
                <a:lnTo>
                  <a:pt x="471488" y="0"/>
                </a:lnTo>
                <a:lnTo>
                  <a:pt x="471488" y="471487"/>
                </a:lnTo>
                <a:lnTo>
                  <a:pt x="0" y="47148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9" name="Freeform 9"/>
          <p:cNvSpPr/>
          <p:nvPr/>
        </p:nvSpPr>
        <p:spPr>
          <a:xfrm>
            <a:off x="16802146" y="7156061"/>
            <a:ext cx="471488" cy="471488"/>
          </a:xfrm>
          <a:custGeom>
            <a:avLst/>
            <a:gdLst/>
            <a:ahLst/>
            <a:cxnLst/>
            <a:rect l="l" t="t" r="r" b="b"/>
            <a:pathLst>
              <a:path w="471488" h="471488">
                <a:moveTo>
                  <a:pt x="0" y="0"/>
                </a:moveTo>
                <a:lnTo>
                  <a:pt x="471488" y="0"/>
                </a:lnTo>
                <a:lnTo>
                  <a:pt x="471488" y="471487"/>
                </a:lnTo>
                <a:lnTo>
                  <a:pt x="0" y="47148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11" name="TextBox 11"/>
          <p:cNvSpPr txBox="1"/>
          <p:nvPr/>
        </p:nvSpPr>
        <p:spPr>
          <a:xfrm rot="-5400000">
            <a:off x="-463873" y="2058358"/>
            <a:ext cx="2571760" cy="512445"/>
          </a:xfrm>
          <a:prstGeom prst="rect">
            <a:avLst/>
          </a:prstGeom>
        </p:spPr>
        <p:txBody>
          <a:bodyPr lIns="0" tIns="0" rIns="0" bIns="0" rtlCol="0" anchor="t">
            <a:spAutoFit/>
          </a:bodyPr>
          <a:lstStyle/>
          <a:p>
            <a:pPr marL="0" lvl="0" indent="0" algn="r">
              <a:lnSpc>
                <a:spcPts val="3779"/>
              </a:lnSpc>
              <a:spcBef>
                <a:spcPct val="0"/>
              </a:spcBef>
            </a:pPr>
            <a:r>
              <a:rPr lang="en-US" sz="2699" spc="-134">
                <a:solidFill>
                  <a:srgbClr val="2055A3"/>
                </a:solidFill>
                <a:latin typeface="Akzidenz-Grotesk"/>
              </a:rPr>
              <a:t>AGENDA</a:t>
            </a:r>
          </a:p>
        </p:txBody>
      </p:sp>
      <p:sp>
        <p:nvSpPr>
          <p:cNvPr id="12" name="TextBox 12"/>
          <p:cNvSpPr txBox="1"/>
          <p:nvPr/>
        </p:nvSpPr>
        <p:spPr>
          <a:xfrm>
            <a:off x="2906156" y="2199850"/>
            <a:ext cx="996909" cy="487313"/>
          </a:xfrm>
          <a:prstGeom prst="rect">
            <a:avLst/>
          </a:prstGeom>
        </p:spPr>
        <p:txBody>
          <a:bodyPr wrap="square" lIns="0" tIns="0" rIns="0" bIns="0" rtlCol="0" anchor="t">
            <a:spAutoFit/>
          </a:bodyPr>
          <a:lstStyle/>
          <a:p>
            <a:pPr marL="0" lvl="0" indent="0">
              <a:lnSpc>
                <a:spcPts val="3840"/>
              </a:lnSpc>
            </a:pPr>
            <a:r>
              <a:rPr lang="en-US" sz="3200" spc="-160">
                <a:solidFill>
                  <a:srgbClr val="3CA38F"/>
                </a:solidFill>
                <a:latin typeface="Helvetica World Bold"/>
              </a:rPr>
              <a:t>01</a:t>
            </a:r>
          </a:p>
        </p:txBody>
      </p:sp>
      <p:sp>
        <p:nvSpPr>
          <p:cNvPr id="13" name="TextBox 13"/>
          <p:cNvSpPr txBox="1"/>
          <p:nvPr/>
        </p:nvSpPr>
        <p:spPr>
          <a:xfrm>
            <a:off x="7993848" y="2119318"/>
            <a:ext cx="8115300" cy="628377"/>
          </a:xfrm>
          <a:prstGeom prst="rect">
            <a:avLst/>
          </a:prstGeom>
        </p:spPr>
        <p:txBody>
          <a:bodyPr wrap="square" lIns="0" tIns="0" rIns="0" bIns="0" rtlCol="0" anchor="t">
            <a:spAutoFit/>
          </a:bodyPr>
          <a:lstStyle/>
          <a:p>
            <a:pPr algn="r">
              <a:lnSpc>
                <a:spcPts val="4920"/>
              </a:lnSpc>
            </a:pPr>
            <a:r>
              <a:rPr lang="en-US" sz="4100" spc="-205" dirty="0">
                <a:solidFill>
                  <a:srgbClr val="B8247E"/>
                </a:solidFill>
                <a:latin typeface="Helvetica World"/>
              </a:rPr>
              <a:t>Who is </a:t>
            </a:r>
            <a:r>
              <a:rPr lang="en-US" sz="4100" spc="-205" dirty="0" err="1">
                <a:solidFill>
                  <a:srgbClr val="B8247E"/>
                </a:solidFill>
                <a:latin typeface="Helvetica World"/>
              </a:rPr>
              <a:t>CI:Now</a:t>
            </a:r>
            <a:r>
              <a:rPr lang="en-US" sz="4100" spc="-205" dirty="0">
                <a:solidFill>
                  <a:srgbClr val="B8247E"/>
                </a:solidFill>
                <a:latin typeface="Helvetica World"/>
              </a:rPr>
              <a:t>?</a:t>
            </a:r>
          </a:p>
        </p:txBody>
      </p:sp>
      <p:sp>
        <p:nvSpPr>
          <p:cNvPr id="14" name="TextBox 14"/>
          <p:cNvSpPr txBox="1"/>
          <p:nvPr/>
        </p:nvSpPr>
        <p:spPr>
          <a:xfrm>
            <a:off x="2906156" y="4659979"/>
            <a:ext cx="996909" cy="487313"/>
          </a:xfrm>
          <a:prstGeom prst="rect">
            <a:avLst/>
          </a:prstGeom>
        </p:spPr>
        <p:txBody>
          <a:bodyPr wrap="square" lIns="0" tIns="0" rIns="0" bIns="0" rtlCol="0" anchor="t">
            <a:spAutoFit/>
          </a:bodyPr>
          <a:lstStyle/>
          <a:p>
            <a:pPr marL="0" lvl="0" indent="0">
              <a:lnSpc>
                <a:spcPts val="3840"/>
              </a:lnSpc>
            </a:pPr>
            <a:r>
              <a:rPr lang="en-US" sz="3200" spc="-160">
                <a:solidFill>
                  <a:srgbClr val="3CA38F"/>
                </a:solidFill>
                <a:latin typeface="Helvetica World Bold"/>
              </a:rPr>
              <a:t>02</a:t>
            </a:r>
          </a:p>
        </p:txBody>
      </p:sp>
      <p:sp>
        <p:nvSpPr>
          <p:cNvPr id="15" name="TextBox 15"/>
          <p:cNvSpPr txBox="1"/>
          <p:nvPr/>
        </p:nvSpPr>
        <p:spPr>
          <a:xfrm>
            <a:off x="3725147" y="4579447"/>
            <a:ext cx="12384001" cy="628377"/>
          </a:xfrm>
          <a:prstGeom prst="rect">
            <a:avLst/>
          </a:prstGeom>
        </p:spPr>
        <p:txBody>
          <a:bodyPr wrap="square" lIns="0" tIns="0" rIns="0" bIns="0" rtlCol="0" anchor="t">
            <a:spAutoFit/>
          </a:bodyPr>
          <a:lstStyle/>
          <a:p>
            <a:pPr algn="r">
              <a:lnSpc>
                <a:spcPts val="4920"/>
              </a:lnSpc>
            </a:pPr>
            <a:r>
              <a:rPr lang="en-US" sz="4100" spc="-205" dirty="0">
                <a:solidFill>
                  <a:srgbClr val="B8247E"/>
                </a:solidFill>
                <a:latin typeface="Helvetica World"/>
              </a:rPr>
              <a:t>Bexar Data Dive</a:t>
            </a:r>
          </a:p>
        </p:txBody>
      </p:sp>
      <p:sp>
        <p:nvSpPr>
          <p:cNvPr id="16" name="TextBox 16"/>
          <p:cNvSpPr txBox="1"/>
          <p:nvPr/>
        </p:nvSpPr>
        <p:spPr>
          <a:xfrm>
            <a:off x="2920490" y="7277075"/>
            <a:ext cx="996909" cy="487313"/>
          </a:xfrm>
          <a:prstGeom prst="rect">
            <a:avLst/>
          </a:prstGeom>
        </p:spPr>
        <p:txBody>
          <a:bodyPr wrap="square" lIns="0" tIns="0" rIns="0" bIns="0" rtlCol="0" anchor="t">
            <a:spAutoFit/>
          </a:bodyPr>
          <a:lstStyle/>
          <a:p>
            <a:pPr marL="0" lvl="0" indent="0">
              <a:lnSpc>
                <a:spcPts val="3840"/>
              </a:lnSpc>
            </a:pPr>
            <a:r>
              <a:rPr lang="en-US" sz="3200" spc="-160">
                <a:solidFill>
                  <a:srgbClr val="3CA38F"/>
                </a:solidFill>
                <a:latin typeface="Helvetica World Bold"/>
              </a:rPr>
              <a:t>03</a:t>
            </a:r>
          </a:p>
        </p:txBody>
      </p:sp>
      <p:sp>
        <p:nvSpPr>
          <p:cNvPr id="17" name="TextBox 17"/>
          <p:cNvSpPr txBox="1"/>
          <p:nvPr/>
        </p:nvSpPr>
        <p:spPr>
          <a:xfrm>
            <a:off x="3739481" y="7196542"/>
            <a:ext cx="12384001" cy="628377"/>
          </a:xfrm>
          <a:prstGeom prst="rect">
            <a:avLst/>
          </a:prstGeom>
        </p:spPr>
        <p:txBody>
          <a:bodyPr wrap="square" lIns="0" tIns="0" rIns="0" bIns="0" rtlCol="0" anchor="t">
            <a:spAutoFit/>
          </a:bodyPr>
          <a:lstStyle/>
          <a:p>
            <a:pPr algn="r">
              <a:lnSpc>
                <a:spcPts val="4920"/>
              </a:lnSpc>
            </a:pPr>
            <a:r>
              <a:rPr lang="en-US" sz="4100" spc="-205" dirty="0">
                <a:solidFill>
                  <a:srgbClr val="B8247E"/>
                </a:solidFill>
                <a:latin typeface="Helvetica World"/>
              </a:rPr>
              <a:t>Connect with us!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
        <p:cNvGrpSpPr/>
        <p:nvPr/>
      </p:nvGrpSpPr>
      <p:grpSpPr>
        <a:xfrm>
          <a:off x="0" y="0"/>
          <a:ext cx="0" cy="0"/>
          <a:chOff x="0" y="0"/>
          <a:chExt cx="0" cy="0"/>
        </a:xfrm>
      </p:grpSpPr>
      <p:pic>
        <p:nvPicPr>
          <p:cNvPr id="4" name="Explore data">
            <a:hlinkClick r:id="" action="ppaction://media"/>
            <a:extLst>
              <a:ext uri="{FF2B5EF4-FFF2-40B4-BE49-F238E27FC236}">
                <a16:creationId xmlns:a16="http://schemas.microsoft.com/office/drawing/2014/main" id="{2CCB82CB-2809-40B7-9653-C87A9053E46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28801" y="1028700"/>
            <a:ext cx="16459199" cy="7818834"/>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5" name="TextBox 5"/>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6" name="TextBox 6"/>
          <p:cNvSpPr txBox="1"/>
          <p:nvPr/>
        </p:nvSpPr>
        <p:spPr>
          <a:xfrm>
            <a:off x="1828800" y="9544182"/>
            <a:ext cx="11663820" cy="390426"/>
          </a:xfrm>
          <a:prstGeom prst="rect">
            <a:avLst/>
          </a:prstGeom>
        </p:spPr>
        <p:txBody>
          <a:bodyPr lIns="0" tIns="0" rIns="0" bIns="0" rtlCol="0" anchor="t">
            <a:spAutoFit/>
          </a:bodyPr>
          <a:lstStyle/>
          <a:p>
            <a:pPr marL="0" lvl="0" indent="0">
              <a:lnSpc>
                <a:spcPts val="3120"/>
              </a:lnSpc>
            </a:pPr>
            <a:r>
              <a:rPr lang="en-US" sz="2600" spc="-130">
                <a:solidFill>
                  <a:srgbClr val="2055A3"/>
                </a:solidFill>
                <a:latin typeface="Helvetica World"/>
              </a:rPr>
              <a:t>EXPLORE DATA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68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2885305" y="1028700"/>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3123574" y="3173092"/>
            <a:ext cx="14400771" cy="2412776"/>
          </a:xfrm>
          <a:prstGeom prst="rect">
            <a:avLst/>
          </a:prstGeom>
        </p:spPr>
        <p:txBody>
          <a:bodyPr lIns="0" tIns="0" rIns="0" bIns="0" rtlCol="0" anchor="t">
            <a:spAutoFit/>
          </a:bodyPr>
          <a:lstStyle/>
          <a:p>
            <a:pPr marL="647694" lvl="1" indent="-323847">
              <a:lnSpc>
                <a:spcPts val="4799"/>
              </a:lnSpc>
              <a:buFont typeface="Arial"/>
              <a:buChar char="•"/>
            </a:pPr>
            <a:r>
              <a:rPr lang="en-US" sz="2999" dirty="0">
                <a:solidFill>
                  <a:srgbClr val="2055A3"/>
                </a:solidFill>
                <a:latin typeface="Akzidenz-Grotesk"/>
              </a:rPr>
              <a:t>One of our newest data additions</a:t>
            </a:r>
          </a:p>
          <a:p>
            <a:pPr marL="647694" lvl="1" indent="-323847">
              <a:lnSpc>
                <a:spcPts val="4799"/>
              </a:lnSpc>
              <a:buFont typeface="Arial"/>
              <a:buChar char="•"/>
            </a:pPr>
            <a:r>
              <a:rPr lang="en-US" sz="2999" dirty="0">
                <a:solidFill>
                  <a:srgbClr val="2055A3"/>
                </a:solidFill>
                <a:latin typeface="Akzidenz-Grotesk"/>
              </a:rPr>
              <a:t>UTHealth Houston School of Public Health researched food insecurity in San Antonio with funding from Metro Health</a:t>
            </a:r>
          </a:p>
          <a:p>
            <a:pPr marL="647694" lvl="1" indent="-323847">
              <a:lnSpc>
                <a:spcPts val="4799"/>
              </a:lnSpc>
              <a:buFont typeface="Arial"/>
              <a:buChar char="•"/>
            </a:pPr>
            <a:r>
              <a:rPr lang="en-US" sz="2999" dirty="0">
                <a:solidFill>
                  <a:srgbClr val="2055A3"/>
                </a:solidFill>
                <a:latin typeface="Akzidenz-Grotesk"/>
              </a:rPr>
              <a:t>Learn more about the project on our page </a:t>
            </a:r>
            <a:r>
              <a:rPr lang="en-US" sz="2999" u="sng" dirty="0">
                <a:solidFill>
                  <a:srgbClr val="2055A3"/>
                </a:solidFill>
                <a:latin typeface="Akzidenz-Grotesk"/>
              </a:rPr>
              <a:t>https://cinow.info/sa-food-insecurit</a:t>
            </a:r>
            <a:r>
              <a:rPr lang="en-US" sz="2999" dirty="0">
                <a:solidFill>
                  <a:srgbClr val="2055A3"/>
                </a:solidFill>
                <a:latin typeface="Akzidenz-Grotesk"/>
              </a:rPr>
              <a:t>y/</a:t>
            </a:r>
          </a:p>
        </p:txBody>
      </p:sp>
      <p:sp>
        <p:nvSpPr>
          <p:cNvPr id="5" name="TextBox 5"/>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6" name="TextBox 6"/>
          <p:cNvSpPr txBox="1"/>
          <p:nvPr/>
        </p:nvSpPr>
        <p:spPr>
          <a:xfrm>
            <a:off x="3123574" y="1753867"/>
            <a:ext cx="12741558" cy="1333500"/>
          </a:xfrm>
          <a:prstGeom prst="rect">
            <a:avLst/>
          </a:prstGeom>
        </p:spPr>
        <p:txBody>
          <a:bodyPr lIns="0" tIns="0" rIns="0" bIns="0" rtlCol="0" anchor="t">
            <a:spAutoFit/>
          </a:bodyPr>
          <a:lstStyle/>
          <a:p>
            <a:pPr>
              <a:lnSpc>
                <a:spcPts val="10440"/>
              </a:lnSpc>
            </a:pPr>
            <a:r>
              <a:rPr lang="en-US" sz="8700" spc="-435" dirty="0">
                <a:solidFill>
                  <a:srgbClr val="B8247E"/>
                </a:solidFill>
                <a:latin typeface="Helvetica World"/>
              </a:rPr>
              <a:t>Food Insecurity</a:t>
            </a:r>
          </a:p>
        </p:txBody>
      </p:sp>
      <p:pic>
        <p:nvPicPr>
          <p:cNvPr id="9" name="Picture 8">
            <a:extLst>
              <a:ext uri="{FF2B5EF4-FFF2-40B4-BE49-F238E27FC236}">
                <a16:creationId xmlns:a16="http://schemas.microsoft.com/office/drawing/2014/main" id="{081A3D1A-F78D-4B19-A763-5E30D7BD7216}"/>
              </a:ext>
            </a:extLst>
          </p:cNvPr>
          <p:cNvPicPr>
            <a:picLocks noChangeAspect="1"/>
          </p:cNvPicPr>
          <p:nvPr/>
        </p:nvPicPr>
        <p:blipFill>
          <a:blip r:embed="rId5"/>
          <a:stretch>
            <a:fillRect/>
          </a:stretch>
        </p:blipFill>
        <p:spPr>
          <a:xfrm>
            <a:off x="3391968" y="5762475"/>
            <a:ext cx="7144896" cy="383658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2885305" y="1028700"/>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3123574" y="3173092"/>
            <a:ext cx="14400771" cy="5945282"/>
          </a:xfrm>
          <a:prstGeom prst="rect">
            <a:avLst/>
          </a:prstGeom>
        </p:spPr>
        <p:txBody>
          <a:bodyPr lIns="0" tIns="0" rIns="0" bIns="0" rtlCol="0" anchor="t">
            <a:spAutoFit/>
          </a:bodyPr>
          <a:lstStyle/>
          <a:p>
            <a:pPr marL="647694" lvl="1" indent="-323847">
              <a:lnSpc>
                <a:spcPts val="4799"/>
              </a:lnSpc>
              <a:buFont typeface="Arial"/>
              <a:buChar char="•"/>
            </a:pPr>
            <a:r>
              <a:rPr lang="en-US" sz="2999" dirty="0">
                <a:solidFill>
                  <a:srgbClr val="2055A3"/>
                </a:solidFill>
                <a:latin typeface="Akzidenz-Grotesk"/>
              </a:rPr>
              <a:t>4 ways of measuring food insecurity:</a:t>
            </a:r>
          </a:p>
          <a:p>
            <a:pPr marL="1295387" lvl="2" indent="-431796">
              <a:lnSpc>
                <a:spcPts val="4799"/>
              </a:lnSpc>
              <a:buFont typeface="Arial"/>
              <a:buChar char="⚬"/>
            </a:pPr>
            <a:r>
              <a:rPr lang="en-US" sz="2999" dirty="0">
                <a:solidFill>
                  <a:srgbClr val="3CA38F"/>
                </a:solidFill>
                <a:latin typeface="Akzidenz-Grotesk Bold"/>
              </a:rPr>
              <a:t>Food Insecurity</a:t>
            </a:r>
            <a:r>
              <a:rPr lang="en-US" sz="2999" dirty="0">
                <a:solidFill>
                  <a:srgbClr val="3CA38F"/>
                </a:solidFill>
                <a:latin typeface="Akzidenz-Grotesk"/>
              </a:rPr>
              <a:t> </a:t>
            </a:r>
          </a:p>
          <a:p>
            <a:pPr marL="1813544" lvl="3" indent="-453386">
              <a:lnSpc>
                <a:spcPts val="4479"/>
              </a:lnSpc>
              <a:buFont typeface="Arial"/>
              <a:buChar char="￭"/>
            </a:pPr>
            <a:r>
              <a:rPr lang="en-US" sz="2799" dirty="0">
                <a:solidFill>
                  <a:srgbClr val="98999A"/>
                </a:solidFill>
                <a:latin typeface="Akzidenz-Grotesk"/>
              </a:rPr>
              <a:t>Measures percent of population that are food insecure and lack access, at times, to enough food for an active, healthy life</a:t>
            </a:r>
          </a:p>
          <a:p>
            <a:pPr marL="1295387" lvl="2" indent="-431796">
              <a:lnSpc>
                <a:spcPts val="4799"/>
              </a:lnSpc>
              <a:buFont typeface="Arial"/>
              <a:buChar char="⚬"/>
            </a:pPr>
            <a:r>
              <a:rPr lang="en-US" sz="2999" dirty="0">
                <a:solidFill>
                  <a:srgbClr val="3CA38F"/>
                </a:solidFill>
                <a:latin typeface="Akzidenz-Grotesk Bold"/>
              </a:rPr>
              <a:t>Eligible Families Receiving SNAP</a:t>
            </a:r>
          </a:p>
          <a:p>
            <a:pPr marL="1295387" lvl="2" indent="-431796">
              <a:lnSpc>
                <a:spcPts val="4799"/>
              </a:lnSpc>
              <a:buFont typeface="Arial"/>
              <a:buChar char="⚬"/>
            </a:pPr>
            <a:r>
              <a:rPr lang="en-US" sz="2999" dirty="0">
                <a:solidFill>
                  <a:srgbClr val="3CA38F"/>
                </a:solidFill>
                <a:latin typeface="Akzidenz-Grotesk Bold"/>
              </a:rPr>
              <a:t>WIC-Eligible Children Under 6</a:t>
            </a:r>
          </a:p>
          <a:p>
            <a:pPr marL="1295387" lvl="2" indent="-431796">
              <a:lnSpc>
                <a:spcPts val="4799"/>
              </a:lnSpc>
              <a:buFont typeface="Arial"/>
              <a:buChar char="⚬"/>
            </a:pPr>
            <a:r>
              <a:rPr lang="en-US" sz="2999" dirty="0">
                <a:solidFill>
                  <a:srgbClr val="3CA38F"/>
                </a:solidFill>
                <a:latin typeface="Akzidenz-Grotesk Bold"/>
              </a:rPr>
              <a:t>Retail Food Environment Index </a:t>
            </a:r>
          </a:p>
          <a:p>
            <a:pPr marL="1813544" lvl="3" indent="-453386">
              <a:lnSpc>
                <a:spcPts val="4479"/>
              </a:lnSpc>
              <a:buFont typeface="Arial"/>
              <a:buChar char="￭"/>
            </a:pPr>
            <a:r>
              <a:rPr lang="en-US" sz="2799" dirty="0">
                <a:solidFill>
                  <a:srgbClr val="98999A"/>
                </a:solidFill>
                <a:latin typeface="Akzidenz-Grotesk"/>
              </a:rPr>
              <a:t>Measure of healthy food available from certain retailers in a given geographic area, higher numbers = more healthy food available</a:t>
            </a:r>
          </a:p>
          <a:p>
            <a:pPr algn="l">
              <a:lnSpc>
                <a:spcPts val="4799"/>
              </a:lnSpc>
            </a:pPr>
            <a:endParaRPr lang="en-US" sz="2799" dirty="0">
              <a:solidFill>
                <a:srgbClr val="98999A"/>
              </a:solidFill>
              <a:latin typeface="Akzidenz-Grotesk"/>
            </a:endParaRPr>
          </a:p>
        </p:txBody>
      </p:sp>
      <p:sp>
        <p:nvSpPr>
          <p:cNvPr id="5" name="TextBox 5"/>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6" name="TextBox 6"/>
          <p:cNvSpPr txBox="1"/>
          <p:nvPr/>
        </p:nvSpPr>
        <p:spPr>
          <a:xfrm>
            <a:off x="3123574" y="1753867"/>
            <a:ext cx="12741558" cy="1333500"/>
          </a:xfrm>
          <a:prstGeom prst="rect">
            <a:avLst/>
          </a:prstGeom>
        </p:spPr>
        <p:txBody>
          <a:bodyPr lIns="0" tIns="0" rIns="0" bIns="0" rtlCol="0" anchor="t">
            <a:spAutoFit/>
          </a:bodyPr>
          <a:lstStyle/>
          <a:p>
            <a:pPr>
              <a:lnSpc>
                <a:spcPts val="10440"/>
              </a:lnSpc>
            </a:pPr>
            <a:r>
              <a:rPr lang="en-US" sz="8700" spc="-435">
                <a:solidFill>
                  <a:srgbClr val="B8247E"/>
                </a:solidFill>
                <a:latin typeface="Helvetica World"/>
              </a:rPr>
              <a:t>Food Insecurity</a:t>
            </a:r>
          </a:p>
        </p:txBody>
      </p:sp>
    </p:spTree>
    <p:extLst>
      <p:ext uri="{BB962C8B-B14F-4D97-AF65-F5344CB8AC3E}">
        <p14:creationId xmlns:p14="http://schemas.microsoft.com/office/powerpoint/2010/main" val="42924856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2885305" y="1028700"/>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TextBox 5"/>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6" name="TextBox 6"/>
          <p:cNvSpPr txBox="1"/>
          <p:nvPr/>
        </p:nvSpPr>
        <p:spPr>
          <a:xfrm>
            <a:off x="3123574" y="1753867"/>
            <a:ext cx="12741558" cy="1333500"/>
          </a:xfrm>
          <a:prstGeom prst="rect">
            <a:avLst/>
          </a:prstGeom>
        </p:spPr>
        <p:txBody>
          <a:bodyPr lIns="0" tIns="0" rIns="0" bIns="0" rtlCol="0" anchor="t">
            <a:spAutoFit/>
          </a:bodyPr>
          <a:lstStyle/>
          <a:p>
            <a:pPr>
              <a:lnSpc>
                <a:spcPts val="10440"/>
              </a:lnSpc>
            </a:pPr>
            <a:r>
              <a:rPr lang="en-US" sz="8700" spc="-435">
                <a:solidFill>
                  <a:srgbClr val="B8247E"/>
                </a:solidFill>
                <a:latin typeface="Helvetica World"/>
              </a:rPr>
              <a:t>Food Insecurity</a:t>
            </a:r>
          </a:p>
        </p:txBody>
      </p:sp>
      <p:pic>
        <p:nvPicPr>
          <p:cNvPr id="10" name="Picture 9">
            <a:extLst>
              <a:ext uri="{FF2B5EF4-FFF2-40B4-BE49-F238E27FC236}">
                <a16:creationId xmlns:a16="http://schemas.microsoft.com/office/drawing/2014/main" id="{E158E4CC-4EC3-4785-A323-AC6D90677188}"/>
              </a:ext>
            </a:extLst>
          </p:cNvPr>
          <p:cNvPicPr>
            <a:picLocks noChangeAspect="1"/>
          </p:cNvPicPr>
          <p:nvPr/>
        </p:nvPicPr>
        <p:blipFill>
          <a:blip r:embed="rId5"/>
          <a:stretch>
            <a:fillRect/>
          </a:stretch>
        </p:blipFill>
        <p:spPr>
          <a:xfrm>
            <a:off x="3123573" y="3461729"/>
            <a:ext cx="11135960" cy="5070518"/>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6A22E9E1-378F-498F-A893-574A693B64E4}"/>
              </a:ext>
            </a:extLst>
          </p:cNvPr>
          <p:cNvPicPr>
            <a:picLocks noChangeAspect="1"/>
          </p:cNvPicPr>
          <p:nvPr/>
        </p:nvPicPr>
        <p:blipFill>
          <a:blip r:embed="rId6"/>
          <a:stretch>
            <a:fillRect/>
          </a:stretch>
        </p:blipFill>
        <p:spPr>
          <a:xfrm>
            <a:off x="12251377" y="1887304"/>
            <a:ext cx="4786513" cy="63131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23658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
        <p:cNvGrpSpPr/>
        <p:nvPr/>
      </p:nvGrpSpPr>
      <p:grpSpPr>
        <a:xfrm>
          <a:off x="0" y="0"/>
          <a:ext cx="0" cy="0"/>
          <a:chOff x="0" y="0"/>
          <a:chExt cx="0" cy="0"/>
        </a:xfrm>
      </p:grpSpPr>
      <p:pic>
        <p:nvPicPr>
          <p:cNvPr id="8" name="Custom locations">
            <a:hlinkClick r:id="" action="ppaction://media"/>
            <a:extLst>
              <a:ext uri="{FF2B5EF4-FFF2-40B4-BE49-F238E27FC236}">
                <a16:creationId xmlns:a16="http://schemas.microsoft.com/office/drawing/2014/main" id="{2A8706FA-BCB7-406C-88FC-3B4C24CA575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34621" y="1028700"/>
            <a:ext cx="16441656" cy="7810500"/>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5" name="TextBox 5"/>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6" name="TextBox 6"/>
          <p:cNvSpPr txBox="1"/>
          <p:nvPr/>
        </p:nvSpPr>
        <p:spPr>
          <a:xfrm>
            <a:off x="1828800" y="9544182"/>
            <a:ext cx="11663820" cy="390426"/>
          </a:xfrm>
          <a:prstGeom prst="rect">
            <a:avLst/>
          </a:prstGeom>
        </p:spPr>
        <p:txBody>
          <a:bodyPr lIns="0" tIns="0" rIns="0" bIns="0" rtlCol="0" anchor="t">
            <a:spAutoFit/>
          </a:bodyPr>
          <a:lstStyle/>
          <a:p>
            <a:pPr marL="0" lvl="0" indent="0">
              <a:lnSpc>
                <a:spcPts val="3120"/>
              </a:lnSpc>
            </a:pPr>
            <a:r>
              <a:rPr lang="en-US" sz="2600" spc="-130">
                <a:solidFill>
                  <a:srgbClr val="2055A3"/>
                </a:solidFill>
                <a:latin typeface="Helvetica World"/>
              </a:rPr>
              <a:t>CREATE YOUR OWN AREA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376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2593056" y="6619485"/>
            <a:ext cx="476537" cy="47653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TextBox 6">
            <a:extLst>
              <a:ext uri="{FF2B5EF4-FFF2-40B4-BE49-F238E27FC236}">
                <a16:creationId xmlns:a16="http://schemas.microsoft.com/office/drawing/2014/main" id="{C912D107-422D-4B70-B883-6EBCFB376621}"/>
              </a:ext>
            </a:extLst>
          </p:cNvPr>
          <p:cNvSpPr txBox="1"/>
          <p:nvPr/>
        </p:nvSpPr>
        <p:spPr>
          <a:xfrm rot="16200000">
            <a:off x="-1238316" y="2904832"/>
            <a:ext cx="4114800" cy="362535"/>
          </a:xfrm>
          <a:prstGeom prst="rect">
            <a:avLst/>
          </a:prstGeom>
        </p:spPr>
        <p:txBody>
          <a:bodyPr lIns="0" tIns="0" rIns="0" bIns="0" rtlCol="0" anchor="t">
            <a:spAutoFit/>
          </a:bodyPr>
          <a:lstStyle/>
          <a:p>
            <a:pPr algn="r">
              <a:lnSpc>
                <a:spcPts val="2879"/>
              </a:lnSpc>
            </a:pPr>
            <a:r>
              <a:rPr lang="en-US" sz="2400" spc="-120" dirty="0">
                <a:solidFill>
                  <a:srgbClr val="2055A3"/>
                </a:solidFill>
                <a:latin typeface="Akzidenz-Grotesk"/>
              </a:rPr>
              <a:t>BEXAR DATA DIVE</a:t>
            </a:r>
          </a:p>
        </p:txBody>
      </p:sp>
      <p:sp>
        <p:nvSpPr>
          <p:cNvPr id="13" name="Rectangle: Rounded Corners 12">
            <a:extLst>
              <a:ext uri="{FF2B5EF4-FFF2-40B4-BE49-F238E27FC236}">
                <a16:creationId xmlns:a16="http://schemas.microsoft.com/office/drawing/2014/main" id="{1C385E60-34F5-4E1E-9DB8-5A8B8920F600}"/>
              </a:ext>
            </a:extLst>
          </p:cNvPr>
          <p:cNvSpPr/>
          <p:nvPr/>
        </p:nvSpPr>
        <p:spPr>
          <a:xfrm>
            <a:off x="2338459" y="7569227"/>
            <a:ext cx="12395960" cy="1689073"/>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TextBox 7">
            <a:extLst>
              <a:ext uri="{FF2B5EF4-FFF2-40B4-BE49-F238E27FC236}">
                <a16:creationId xmlns:a16="http://schemas.microsoft.com/office/drawing/2014/main" id="{C33FDD75-0F7C-4F26-92B8-1964CD5F88DB}"/>
              </a:ext>
            </a:extLst>
          </p:cNvPr>
          <p:cNvSpPr txBox="1"/>
          <p:nvPr/>
        </p:nvSpPr>
        <p:spPr>
          <a:xfrm>
            <a:off x="2593056" y="8039100"/>
            <a:ext cx="14112287" cy="1444883"/>
          </a:xfrm>
          <a:prstGeom prst="rect">
            <a:avLst/>
          </a:prstGeom>
        </p:spPr>
        <p:txBody>
          <a:bodyPr wrap="square" lIns="0" tIns="0" rIns="0" bIns="0" rtlCol="0" anchor="t">
            <a:spAutoFit/>
          </a:bodyPr>
          <a:lstStyle/>
          <a:p>
            <a:pPr>
              <a:lnSpc>
                <a:spcPts val="10440"/>
              </a:lnSpc>
            </a:pPr>
            <a:r>
              <a:rPr lang="en-US" sz="12200" spc="-435" dirty="0">
                <a:solidFill>
                  <a:srgbClr val="3CA38F"/>
                </a:solidFill>
                <a:latin typeface="Helvetica World"/>
              </a:rPr>
              <a:t>WE THE PEOPLE</a:t>
            </a:r>
          </a:p>
        </p:txBody>
      </p:sp>
    </p:spTree>
    <p:extLst>
      <p:ext uri="{BB962C8B-B14F-4D97-AF65-F5344CB8AC3E}">
        <p14:creationId xmlns:p14="http://schemas.microsoft.com/office/powerpoint/2010/main" val="2788695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8" name="TextBox 6">
            <a:extLst>
              <a:ext uri="{FF2B5EF4-FFF2-40B4-BE49-F238E27FC236}">
                <a16:creationId xmlns:a16="http://schemas.microsoft.com/office/drawing/2014/main" id="{C912D107-422D-4B70-B883-6EBCFB376621}"/>
              </a:ext>
            </a:extLst>
          </p:cNvPr>
          <p:cNvSpPr txBox="1"/>
          <p:nvPr/>
        </p:nvSpPr>
        <p:spPr>
          <a:xfrm rot="16200000">
            <a:off x="-1238316" y="2904832"/>
            <a:ext cx="4114800" cy="362535"/>
          </a:xfrm>
          <a:prstGeom prst="rect">
            <a:avLst/>
          </a:prstGeom>
        </p:spPr>
        <p:txBody>
          <a:bodyPr lIns="0" tIns="0" rIns="0" bIns="0" rtlCol="0" anchor="t">
            <a:spAutoFit/>
          </a:bodyPr>
          <a:lstStyle/>
          <a:p>
            <a:pPr algn="r">
              <a:lnSpc>
                <a:spcPts val="2879"/>
              </a:lnSpc>
            </a:pPr>
            <a:r>
              <a:rPr lang="en-US" sz="2400" spc="-120" dirty="0">
                <a:solidFill>
                  <a:srgbClr val="2055A3"/>
                </a:solidFill>
                <a:latin typeface="Akzidenz-Grotesk"/>
              </a:rPr>
              <a:t>BEXAR DATA DIVE</a:t>
            </a:r>
          </a:p>
        </p:txBody>
      </p:sp>
      <p:sp>
        <p:nvSpPr>
          <p:cNvPr id="7" name="Freeform 3">
            <a:extLst>
              <a:ext uri="{FF2B5EF4-FFF2-40B4-BE49-F238E27FC236}">
                <a16:creationId xmlns:a16="http://schemas.microsoft.com/office/drawing/2014/main" id="{9A849997-3DF0-46DA-B647-74E0083433E6}"/>
              </a:ext>
            </a:extLst>
          </p:cNvPr>
          <p:cNvSpPr/>
          <p:nvPr/>
        </p:nvSpPr>
        <p:spPr>
          <a:xfrm>
            <a:off x="2587194" y="3281782"/>
            <a:ext cx="476537" cy="47653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9" name="Rectangle: Rounded Corners 8">
            <a:extLst>
              <a:ext uri="{FF2B5EF4-FFF2-40B4-BE49-F238E27FC236}">
                <a16:creationId xmlns:a16="http://schemas.microsoft.com/office/drawing/2014/main" id="{7898A882-782D-4D61-8087-808E7BB5BF91}"/>
              </a:ext>
            </a:extLst>
          </p:cNvPr>
          <p:cNvSpPr/>
          <p:nvPr/>
        </p:nvSpPr>
        <p:spPr>
          <a:xfrm>
            <a:off x="2332597" y="4231524"/>
            <a:ext cx="12395960" cy="1689073"/>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TextBox 7">
            <a:extLst>
              <a:ext uri="{FF2B5EF4-FFF2-40B4-BE49-F238E27FC236}">
                <a16:creationId xmlns:a16="http://schemas.microsoft.com/office/drawing/2014/main" id="{4C566327-B2F6-4C45-B1A6-5959B974D2E9}"/>
              </a:ext>
            </a:extLst>
          </p:cNvPr>
          <p:cNvSpPr txBox="1"/>
          <p:nvPr/>
        </p:nvSpPr>
        <p:spPr>
          <a:xfrm>
            <a:off x="2587194" y="4701397"/>
            <a:ext cx="14112287" cy="1444883"/>
          </a:xfrm>
          <a:prstGeom prst="rect">
            <a:avLst/>
          </a:prstGeom>
        </p:spPr>
        <p:txBody>
          <a:bodyPr wrap="square" lIns="0" tIns="0" rIns="0" bIns="0" rtlCol="0" anchor="t">
            <a:spAutoFit/>
          </a:bodyPr>
          <a:lstStyle/>
          <a:p>
            <a:pPr>
              <a:lnSpc>
                <a:spcPts val="10440"/>
              </a:lnSpc>
            </a:pPr>
            <a:r>
              <a:rPr lang="en-US" sz="12200" spc="-435" dirty="0">
                <a:solidFill>
                  <a:srgbClr val="3CA38F"/>
                </a:solidFill>
                <a:latin typeface="Helvetica World"/>
              </a:rPr>
              <a:t>WE THE PEOPLE</a:t>
            </a:r>
          </a:p>
        </p:txBody>
      </p:sp>
      <p:sp>
        <p:nvSpPr>
          <p:cNvPr id="12" name="TextBox 5">
            <a:extLst>
              <a:ext uri="{FF2B5EF4-FFF2-40B4-BE49-F238E27FC236}">
                <a16:creationId xmlns:a16="http://schemas.microsoft.com/office/drawing/2014/main" id="{F3E9160C-3B5C-4226-A304-E907F767C887}"/>
              </a:ext>
            </a:extLst>
          </p:cNvPr>
          <p:cNvSpPr txBox="1"/>
          <p:nvPr/>
        </p:nvSpPr>
        <p:spPr>
          <a:xfrm>
            <a:off x="2362200" y="6250485"/>
            <a:ext cx="14400771" cy="2412776"/>
          </a:xfrm>
          <a:prstGeom prst="rect">
            <a:avLst/>
          </a:prstGeom>
        </p:spPr>
        <p:txBody>
          <a:bodyPr lIns="0" tIns="0" rIns="0" bIns="0" rtlCol="0" anchor="t">
            <a:spAutoFit/>
          </a:bodyPr>
          <a:lstStyle/>
          <a:p>
            <a:pPr marL="647694" lvl="1" indent="-323847">
              <a:lnSpc>
                <a:spcPts val="4799"/>
              </a:lnSpc>
              <a:buFont typeface="Arial"/>
              <a:buChar char="•"/>
            </a:pPr>
            <a:r>
              <a:rPr lang="en-US" sz="2999" dirty="0">
                <a:solidFill>
                  <a:srgbClr val="2055A3"/>
                </a:solidFill>
                <a:latin typeface="Akzidenz-Grotesk"/>
              </a:rPr>
              <a:t>Created FOR the people</a:t>
            </a:r>
          </a:p>
          <a:p>
            <a:pPr marL="647694" lvl="1" indent="-323847">
              <a:lnSpc>
                <a:spcPts val="4799"/>
              </a:lnSpc>
              <a:buFont typeface="Arial"/>
              <a:buChar char="•"/>
            </a:pPr>
            <a:r>
              <a:rPr lang="en-US" sz="2999" dirty="0">
                <a:solidFill>
                  <a:srgbClr val="2055A3"/>
                </a:solidFill>
                <a:latin typeface="Akzidenz-Grotesk"/>
              </a:rPr>
              <a:t>From folks new to data to data experts</a:t>
            </a:r>
          </a:p>
          <a:p>
            <a:pPr marL="647694" lvl="1" indent="-323847">
              <a:lnSpc>
                <a:spcPts val="4799"/>
              </a:lnSpc>
              <a:buFont typeface="Arial"/>
              <a:buChar char="•"/>
            </a:pPr>
            <a:r>
              <a:rPr lang="en-US" sz="2999" dirty="0">
                <a:solidFill>
                  <a:srgbClr val="2055A3"/>
                </a:solidFill>
                <a:latin typeface="Akzidenz-Grotesk"/>
              </a:rPr>
              <a:t>User feedback always welcome</a:t>
            </a:r>
          </a:p>
          <a:p>
            <a:pPr marL="647694" lvl="1" indent="-323847">
              <a:lnSpc>
                <a:spcPts val="4799"/>
              </a:lnSpc>
              <a:buFont typeface="Arial"/>
              <a:buChar char="•"/>
            </a:pPr>
            <a:endParaRPr lang="en-US" sz="2999" dirty="0">
              <a:solidFill>
                <a:srgbClr val="2055A3"/>
              </a:solidFill>
              <a:latin typeface="Akzidenz-Grotesk"/>
            </a:endParaRPr>
          </a:p>
        </p:txBody>
      </p:sp>
    </p:spTree>
    <p:extLst>
      <p:ext uri="{BB962C8B-B14F-4D97-AF65-F5344CB8AC3E}">
        <p14:creationId xmlns:p14="http://schemas.microsoft.com/office/powerpoint/2010/main" val="31401779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181063" y="98752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657600" y="989300"/>
            <a:ext cx="12107960" cy="587020"/>
          </a:xfrm>
          <a:prstGeom prst="rect">
            <a:avLst/>
          </a:prstGeom>
        </p:spPr>
        <p:txBody>
          <a:bodyPr wrap="square" lIns="0" tIns="0" rIns="0" bIns="0" rtlCol="0" anchor="t">
            <a:spAutoFit/>
          </a:bodyPr>
          <a:lstStyle/>
          <a:p>
            <a:pPr marL="323847" lvl="1">
              <a:lnSpc>
                <a:spcPts val="4799"/>
              </a:lnSpc>
            </a:pPr>
            <a:r>
              <a:rPr lang="en-US" sz="3600" dirty="0">
                <a:solidFill>
                  <a:srgbClr val="B8247E"/>
                </a:solidFill>
                <a:latin typeface="Akzidenz-Grotesk"/>
              </a:rPr>
              <a:t>New feature SNEAK PEAK</a:t>
            </a:r>
          </a:p>
        </p:txBody>
      </p:sp>
      <p:pic>
        <p:nvPicPr>
          <p:cNvPr id="9" name="Picture 8">
            <a:extLst>
              <a:ext uri="{FF2B5EF4-FFF2-40B4-BE49-F238E27FC236}">
                <a16:creationId xmlns:a16="http://schemas.microsoft.com/office/drawing/2014/main" id="{52364CCE-2186-43DD-8002-A5B3D2B8A659}"/>
              </a:ext>
            </a:extLst>
          </p:cNvPr>
          <p:cNvPicPr>
            <a:picLocks noChangeAspect="1"/>
          </p:cNvPicPr>
          <p:nvPr/>
        </p:nvPicPr>
        <p:blipFill>
          <a:blip r:embed="rId4"/>
          <a:stretch>
            <a:fillRect/>
          </a:stretch>
        </p:blipFill>
        <p:spPr>
          <a:xfrm>
            <a:off x="3657600" y="1813560"/>
            <a:ext cx="11923998" cy="7507000"/>
          </a:xfrm>
          <a:prstGeom prst="rect">
            <a:avLst/>
          </a:prstGeom>
          <a:ln>
            <a:noFill/>
          </a:ln>
          <a:effectLst>
            <a:outerShdw blurRad="292100" dist="139700" dir="2700000" algn="tl" rotWithShape="0">
              <a:srgbClr val="333333">
                <a:alpha val="65000"/>
              </a:srgbClr>
            </a:outerShdw>
          </a:effectLst>
        </p:spPr>
      </p:pic>
      <p:sp>
        <p:nvSpPr>
          <p:cNvPr id="12" name="Freeform 3">
            <a:extLst>
              <a:ext uri="{FF2B5EF4-FFF2-40B4-BE49-F238E27FC236}">
                <a16:creationId xmlns:a16="http://schemas.microsoft.com/office/drawing/2014/main" id="{85F74C7E-9040-4F09-8BDA-AED29BBEAC32}"/>
              </a:ext>
            </a:extLst>
          </p:cNvPr>
          <p:cNvSpPr>
            <a:spLocks noChangeAspect="1"/>
          </p:cNvSpPr>
          <p:nvPr/>
        </p:nvSpPr>
        <p:spPr>
          <a:xfrm rot="5400000">
            <a:off x="15087600" y="3390900"/>
            <a:ext cx="1334802" cy="1334802"/>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extLst>
      <p:ext uri="{BB962C8B-B14F-4D97-AF65-F5344CB8AC3E}">
        <p14:creationId xmlns:p14="http://schemas.microsoft.com/office/powerpoint/2010/main" val="10539517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181063" y="98752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657600" y="989300"/>
            <a:ext cx="12107960" cy="587020"/>
          </a:xfrm>
          <a:prstGeom prst="rect">
            <a:avLst/>
          </a:prstGeom>
        </p:spPr>
        <p:txBody>
          <a:bodyPr wrap="square" lIns="0" tIns="0" rIns="0" bIns="0" rtlCol="0" anchor="t">
            <a:spAutoFit/>
          </a:bodyPr>
          <a:lstStyle/>
          <a:p>
            <a:pPr marL="323847" lvl="1">
              <a:lnSpc>
                <a:spcPts val="4799"/>
              </a:lnSpc>
            </a:pPr>
            <a:r>
              <a:rPr lang="en-US" sz="3600" dirty="0">
                <a:solidFill>
                  <a:srgbClr val="B8247E"/>
                </a:solidFill>
                <a:latin typeface="Akzidenz-Grotesk"/>
              </a:rPr>
              <a:t>New feature SNEAK PEAK</a:t>
            </a:r>
          </a:p>
        </p:txBody>
      </p:sp>
      <p:pic>
        <p:nvPicPr>
          <p:cNvPr id="11" name="Picture 10">
            <a:extLst>
              <a:ext uri="{FF2B5EF4-FFF2-40B4-BE49-F238E27FC236}">
                <a16:creationId xmlns:a16="http://schemas.microsoft.com/office/drawing/2014/main" id="{8DADCE81-3058-4491-B291-D9AFE786EB6E}"/>
              </a:ext>
            </a:extLst>
          </p:cNvPr>
          <p:cNvPicPr>
            <a:picLocks noChangeAspect="1"/>
          </p:cNvPicPr>
          <p:nvPr/>
        </p:nvPicPr>
        <p:blipFill>
          <a:blip r:embed="rId4"/>
          <a:stretch>
            <a:fillRect/>
          </a:stretch>
        </p:blipFill>
        <p:spPr>
          <a:xfrm>
            <a:off x="3657600" y="1790700"/>
            <a:ext cx="11925872" cy="75081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36203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2593056" y="6619485"/>
            <a:ext cx="476537" cy="47653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TextBox 6">
            <a:extLst>
              <a:ext uri="{FF2B5EF4-FFF2-40B4-BE49-F238E27FC236}">
                <a16:creationId xmlns:a16="http://schemas.microsoft.com/office/drawing/2014/main" id="{C912D107-422D-4B70-B883-6EBCFB376621}"/>
              </a:ext>
            </a:extLst>
          </p:cNvPr>
          <p:cNvSpPr txBox="1"/>
          <p:nvPr/>
        </p:nvSpPr>
        <p:spPr>
          <a:xfrm rot="16200000">
            <a:off x="-1238316" y="2904832"/>
            <a:ext cx="4114800" cy="362535"/>
          </a:xfrm>
          <a:prstGeom prst="rect">
            <a:avLst/>
          </a:prstGeom>
        </p:spPr>
        <p:txBody>
          <a:bodyPr lIns="0" tIns="0" rIns="0" bIns="0" rtlCol="0" anchor="t">
            <a:spAutoFit/>
          </a:bodyPr>
          <a:lstStyle/>
          <a:p>
            <a:pPr algn="r">
              <a:lnSpc>
                <a:spcPts val="2879"/>
              </a:lnSpc>
            </a:pPr>
            <a:r>
              <a:rPr lang="en-US" sz="2400" spc="-120" dirty="0">
                <a:solidFill>
                  <a:srgbClr val="2055A3"/>
                </a:solidFill>
                <a:latin typeface="Akzidenz-Grotesk"/>
              </a:rPr>
              <a:t>BEXAR DATA DIVE</a:t>
            </a:r>
          </a:p>
        </p:txBody>
      </p:sp>
      <p:sp>
        <p:nvSpPr>
          <p:cNvPr id="13" name="Rectangle: Rounded Corners 12">
            <a:extLst>
              <a:ext uri="{FF2B5EF4-FFF2-40B4-BE49-F238E27FC236}">
                <a16:creationId xmlns:a16="http://schemas.microsoft.com/office/drawing/2014/main" id="{1C385E60-34F5-4E1E-9DB8-5A8B8920F600}"/>
              </a:ext>
            </a:extLst>
          </p:cNvPr>
          <p:cNvSpPr/>
          <p:nvPr/>
        </p:nvSpPr>
        <p:spPr>
          <a:xfrm>
            <a:off x="2338459" y="7569227"/>
            <a:ext cx="12395960" cy="1689073"/>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TextBox 7">
            <a:extLst>
              <a:ext uri="{FF2B5EF4-FFF2-40B4-BE49-F238E27FC236}">
                <a16:creationId xmlns:a16="http://schemas.microsoft.com/office/drawing/2014/main" id="{C33FDD75-0F7C-4F26-92B8-1964CD5F88DB}"/>
              </a:ext>
            </a:extLst>
          </p:cNvPr>
          <p:cNvSpPr txBox="1"/>
          <p:nvPr/>
        </p:nvSpPr>
        <p:spPr>
          <a:xfrm>
            <a:off x="2593056" y="8039100"/>
            <a:ext cx="14112287" cy="1444883"/>
          </a:xfrm>
          <a:prstGeom prst="rect">
            <a:avLst/>
          </a:prstGeom>
        </p:spPr>
        <p:txBody>
          <a:bodyPr wrap="square" lIns="0" tIns="0" rIns="0" bIns="0" rtlCol="0" anchor="t">
            <a:spAutoFit/>
          </a:bodyPr>
          <a:lstStyle/>
          <a:p>
            <a:pPr>
              <a:lnSpc>
                <a:spcPts val="10440"/>
              </a:lnSpc>
            </a:pPr>
            <a:r>
              <a:rPr lang="en-US" sz="12200" spc="-435" dirty="0">
                <a:solidFill>
                  <a:srgbClr val="3CA38F"/>
                </a:solidFill>
                <a:latin typeface="Helvetica World"/>
              </a:rPr>
              <a:t>FREE TRAININGS</a:t>
            </a:r>
          </a:p>
        </p:txBody>
      </p:sp>
    </p:spTree>
    <p:extLst>
      <p:ext uri="{BB962C8B-B14F-4D97-AF65-F5344CB8AC3E}">
        <p14:creationId xmlns:p14="http://schemas.microsoft.com/office/powerpoint/2010/main" val="653595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121811" y="1028700"/>
            <a:ext cx="5137489" cy="8229600"/>
            <a:chOff x="0" y="0"/>
            <a:chExt cx="6849985" cy="10972800"/>
          </a:xfrm>
        </p:grpSpPr>
        <p:pic>
          <p:nvPicPr>
            <p:cNvPr id="3" name="Picture 3"/>
            <p:cNvPicPr>
              <a:picLocks noChangeAspect="1"/>
            </p:cNvPicPr>
            <p:nvPr/>
          </p:nvPicPr>
          <p:blipFill>
            <a:blip r:embed="rId2"/>
            <a:srcRect l="8382" r="8382"/>
            <a:stretch>
              <a:fillRect/>
            </a:stretch>
          </p:blipFill>
          <p:spPr>
            <a:xfrm>
              <a:off x="0" y="0"/>
              <a:ext cx="6849985" cy="10972800"/>
            </a:xfrm>
            <a:prstGeom prst="rect">
              <a:avLst/>
            </a:prstGeom>
            <a:ln>
              <a:noFill/>
            </a:ln>
            <a:effectLst>
              <a:outerShdw blurRad="292100" dist="139700" dir="2700000" algn="tl" rotWithShape="0">
                <a:srgbClr val="333333">
                  <a:alpha val="65000"/>
                </a:srgbClr>
              </a:outerShdw>
            </a:effectLst>
          </p:spPr>
        </p:pic>
      </p:grpSp>
      <p:sp>
        <p:nvSpPr>
          <p:cNvPr id="4" name="AutoShape 4"/>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5" name="Freeform 5"/>
          <p:cNvSpPr/>
          <p:nvPr/>
        </p:nvSpPr>
        <p:spPr>
          <a:xfrm>
            <a:off x="2904426" y="1689454"/>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Freeform 6"/>
          <p:cNvSpPr/>
          <p:nvPr/>
        </p:nvSpPr>
        <p:spPr>
          <a:xfrm>
            <a:off x="2904426" y="2320687"/>
            <a:ext cx="2740848" cy="610718"/>
          </a:xfrm>
          <a:custGeom>
            <a:avLst/>
            <a:gdLst/>
            <a:ahLst/>
            <a:cxnLst/>
            <a:rect l="l" t="t" r="r" b="b"/>
            <a:pathLst>
              <a:path w="2740848" h="610718">
                <a:moveTo>
                  <a:pt x="0" y="0"/>
                </a:moveTo>
                <a:lnTo>
                  <a:pt x="2740847" y="0"/>
                </a:lnTo>
                <a:lnTo>
                  <a:pt x="2740847" y="610718"/>
                </a:lnTo>
                <a:lnTo>
                  <a:pt x="0" y="610718"/>
                </a:lnTo>
                <a:lnTo>
                  <a:pt x="0" y="0"/>
                </a:lnTo>
                <a:close/>
              </a:path>
            </a:pathLst>
          </a:custGeom>
          <a:blipFill>
            <a:blip r:embed="rId5"/>
            <a:stretch>
              <a:fillRect l="-2632" r="-3046" b="-5921"/>
            </a:stretch>
          </a:blipFill>
        </p:spPr>
      </p:sp>
      <p:sp>
        <p:nvSpPr>
          <p:cNvPr id="7" name="TextBox 7"/>
          <p:cNvSpPr txBox="1"/>
          <p:nvPr/>
        </p:nvSpPr>
        <p:spPr>
          <a:xfrm>
            <a:off x="2904426" y="3076575"/>
            <a:ext cx="8382355" cy="2657343"/>
          </a:xfrm>
          <a:prstGeom prst="rect">
            <a:avLst/>
          </a:prstGeom>
        </p:spPr>
        <p:txBody>
          <a:bodyPr lIns="0" tIns="0" rIns="0" bIns="0" rtlCol="0" anchor="t">
            <a:spAutoFit/>
          </a:bodyPr>
          <a:lstStyle/>
          <a:p>
            <a:pPr>
              <a:lnSpc>
                <a:spcPts val="10440"/>
              </a:lnSpc>
            </a:pPr>
            <a:r>
              <a:rPr lang="en-US" sz="8700" spc="-435" dirty="0">
                <a:solidFill>
                  <a:srgbClr val="2055A3"/>
                </a:solidFill>
                <a:latin typeface="Helvetica World"/>
              </a:rPr>
              <a:t>Local non-profit data intermediary</a:t>
            </a:r>
          </a:p>
        </p:txBody>
      </p:sp>
      <p:sp>
        <p:nvSpPr>
          <p:cNvPr id="8" name="TextBox 8"/>
          <p:cNvSpPr txBox="1"/>
          <p:nvPr/>
        </p:nvSpPr>
        <p:spPr>
          <a:xfrm>
            <a:off x="2904426" y="5860105"/>
            <a:ext cx="8382355" cy="3018765"/>
          </a:xfrm>
          <a:prstGeom prst="rect">
            <a:avLst/>
          </a:prstGeom>
        </p:spPr>
        <p:txBody>
          <a:bodyPr lIns="0" tIns="0" rIns="0" bIns="0" rtlCol="0" anchor="t">
            <a:spAutoFit/>
          </a:bodyPr>
          <a:lstStyle/>
          <a:p>
            <a:pPr marL="647694" lvl="1" indent="-323847">
              <a:lnSpc>
                <a:spcPts val="4799"/>
              </a:lnSpc>
              <a:buFont typeface="Arial"/>
              <a:buChar char="•"/>
            </a:pPr>
            <a:r>
              <a:rPr lang="en-US" sz="2999" dirty="0">
                <a:solidFill>
                  <a:srgbClr val="2055A3"/>
                </a:solidFill>
                <a:latin typeface="Akzidenz-Grotesk"/>
              </a:rPr>
              <a:t>Community Information Now</a:t>
            </a:r>
          </a:p>
          <a:p>
            <a:pPr marL="647694" lvl="1" indent="-323847">
              <a:lnSpc>
                <a:spcPts val="4799"/>
              </a:lnSpc>
              <a:buFont typeface="Arial"/>
              <a:buChar char="•"/>
            </a:pPr>
            <a:r>
              <a:rPr lang="en-US" sz="2999" dirty="0">
                <a:solidFill>
                  <a:srgbClr val="2055A3"/>
                </a:solidFill>
                <a:latin typeface="Akzidenz-Grotesk"/>
              </a:rPr>
              <a:t>San Antonio based, housed at the UTHealth Houston School of Public Health</a:t>
            </a:r>
          </a:p>
          <a:p>
            <a:pPr marL="647694" lvl="1" indent="-323847" algn="l">
              <a:lnSpc>
                <a:spcPts val="4799"/>
              </a:lnSpc>
              <a:buFont typeface="Arial"/>
              <a:buChar char="•"/>
            </a:pPr>
            <a:r>
              <a:rPr lang="en-US" sz="2999" dirty="0">
                <a:solidFill>
                  <a:srgbClr val="2055A3"/>
                </a:solidFill>
                <a:latin typeface="Akzidenz-Grotesk"/>
              </a:rPr>
              <a:t>Partner in National Neighborhood Indicators Partnership (NNIP)</a:t>
            </a:r>
          </a:p>
        </p:txBody>
      </p:sp>
      <p:sp>
        <p:nvSpPr>
          <p:cNvPr id="9" name="TextBox 9"/>
          <p:cNvSpPr txBox="1"/>
          <p:nvPr/>
        </p:nvSpPr>
        <p:spPr>
          <a:xfrm rot="-5400000">
            <a:off x="-1260190" y="2854676"/>
            <a:ext cx="4114800" cy="462849"/>
          </a:xfrm>
          <a:prstGeom prst="rect">
            <a:avLst/>
          </a:prstGeom>
        </p:spPr>
        <p:txBody>
          <a:bodyPr lIns="0" tIns="0" rIns="0" bIns="0" rtlCol="0" anchor="t">
            <a:spAutoFit/>
          </a:bodyPr>
          <a:lstStyle/>
          <a:p>
            <a:pPr marL="0" lvl="0" indent="0" algn="r">
              <a:lnSpc>
                <a:spcPts val="3359"/>
              </a:lnSpc>
              <a:spcBef>
                <a:spcPct val="0"/>
              </a:spcBef>
            </a:pPr>
            <a:r>
              <a:rPr lang="en-US" sz="2400" spc="-120">
                <a:solidFill>
                  <a:srgbClr val="2055A3"/>
                </a:solidFill>
                <a:latin typeface="Akzidenz-Grotesk"/>
              </a:rPr>
              <a:t>WHO IS CI:NOW?</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2376528" y="4421777"/>
            <a:ext cx="476537" cy="47653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TextBox 6">
            <a:extLst>
              <a:ext uri="{FF2B5EF4-FFF2-40B4-BE49-F238E27FC236}">
                <a16:creationId xmlns:a16="http://schemas.microsoft.com/office/drawing/2014/main" id="{C912D107-422D-4B70-B883-6EBCFB376621}"/>
              </a:ext>
            </a:extLst>
          </p:cNvPr>
          <p:cNvSpPr txBox="1"/>
          <p:nvPr/>
        </p:nvSpPr>
        <p:spPr>
          <a:xfrm rot="16200000">
            <a:off x="-1238316" y="2904832"/>
            <a:ext cx="4114800" cy="362535"/>
          </a:xfrm>
          <a:prstGeom prst="rect">
            <a:avLst/>
          </a:prstGeom>
        </p:spPr>
        <p:txBody>
          <a:bodyPr lIns="0" tIns="0" rIns="0" bIns="0" rtlCol="0" anchor="t">
            <a:spAutoFit/>
          </a:bodyPr>
          <a:lstStyle/>
          <a:p>
            <a:pPr algn="r">
              <a:lnSpc>
                <a:spcPts val="2879"/>
              </a:lnSpc>
            </a:pPr>
            <a:r>
              <a:rPr lang="en-US" sz="2400" spc="-120" dirty="0">
                <a:solidFill>
                  <a:srgbClr val="2055A3"/>
                </a:solidFill>
                <a:latin typeface="Akzidenz-Grotesk"/>
              </a:rPr>
              <a:t>BEXAR DATA DIVE</a:t>
            </a:r>
          </a:p>
        </p:txBody>
      </p:sp>
      <p:sp>
        <p:nvSpPr>
          <p:cNvPr id="10" name="TextBox 5">
            <a:extLst>
              <a:ext uri="{FF2B5EF4-FFF2-40B4-BE49-F238E27FC236}">
                <a16:creationId xmlns:a16="http://schemas.microsoft.com/office/drawing/2014/main" id="{CFA39E97-7865-4CEE-A880-0DBFB7BD0E89}"/>
              </a:ext>
            </a:extLst>
          </p:cNvPr>
          <p:cNvSpPr txBox="1"/>
          <p:nvPr/>
        </p:nvSpPr>
        <p:spPr>
          <a:xfrm>
            <a:off x="2376528" y="6860178"/>
            <a:ext cx="14400771" cy="2412776"/>
          </a:xfrm>
          <a:prstGeom prst="rect">
            <a:avLst/>
          </a:prstGeom>
        </p:spPr>
        <p:txBody>
          <a:bodyPr lIns="0" tIns="0" rIns="0" bIns="0" rtlCol="0" anchor="t">
            <a:spAutoFit/>
          </a:bodyPr>
          <a:lstStyle/>
          <a:p>
            <a:pPr marL="647694" lvl="1" indent="-323847">
              <a:lnSpc>
                <a:spcPts val="4799"/>
              </a:lnSpc>
              <a:buFont typeface="Arial"/>
              <a:buChar char="•"/>
            </a:pPr>
            <a:r>
              <a:rPr lang="en-US" sz="2999" dirty="0">
                <a:solidFill>
                  <a:srgbClr val="2055A3"/>
                </a:solidFill>
                <a:latin typeface="Akzidenz-Grotesk"/>
              </a:rPr>
              <a:t>Bexar Data Dive Demos</a:t>
            </a:r>
          </a:p>
          <a:p>
            <a:pPr marL="647694" lvl="1" indent="-323847">
              <a:lnSpc>
                <a:spcPts val="4799"/>
              </a:lnSpc>
              <a:buFont typeface="Arial"/>
              <a:buChar char="•"/>
            </a:pPr>
            <a:r>
              <a:rPr lang="en-US" sz="2999" dirty="0">
                <a:solidFill>
                  <a:srgbClr val="2055A3"/>
                </a:solidFill>
                <a:latin typeface="Akzidenz-Grotesk"/>
              </a:rPr>
              <a:t>#GetData</a:t>
            </a:r>
          </a:p>
          <a:p>
            <a:pPr marL="647694" lvl="1" indent="-323847">
              <a:lnSpc>
                <a:spcPts val="4799"/>
              </a:lnSpc>
              <a:buFont typeface="Arial"/>
              <a:buChar char="•"/>
            </a:pPr>
            <a:endParaRPr lang="en-US" sz="2999" dirty="0">
              <a:solidFill>
                <a:srgbClr val="2055A3"/>
              </a:solidFill>
              <a:latin typeface="Akzidenz-Grotesk"/>
            </a:endParaRPr>
          </a:p>
          <a:p>
            <a:pPr marL="647694" lvl="1" indent="-323847">
              <a:lnSpc>
                <a:spcPts val="4799"/>
              </a:lnSpc>
              <a:buFont typeface="Arial"/>
              <a:buChar char="•"/>
            </a:pPr>
            <a:endParaRPr lang="en-US" sz="2999" dirty="0">
              <a:solidFill>
                <a:srgbClr val="2055A3"/>
              </a:solidFill>
              <a:latin typeface="Akzidenz-Grotesk"/>
            </a:endParaRPr>
          </a:p>
        </p:txBody>
      </p:sp>
      <p:sp>
        <p:nvSpPr>
          <p:cNvPr id="11" name="TextBox 7">
            <a:extLst>
              <a:ext uri="{FF2B5EF4-FFF2-40B4-BE49-F238E27FC236}">
                <a16:creationId xmlns:a16="http://schemas.microsoft.com/office/drawing/2014/main" id="{C33FDD75-0F7C-4F26-92B8-1964CD5F88DB}"/>
              </a:ext>
            </a:extLst>
          </p:cNvPr>
          <p:cNvSpPr txBox="1"/>
          <p:nvPr/>
        </p:nvSpPr>
        <p:spPr>
          <a:xfrm>
            <a:off x="2362200" y="5372193"/>
            <a:ext cx="14415099" cy="1393330"/>
          </a:xfrm>
          <a:prstGeom prst="rect">
            <a:avLst/>
          </a:prstGeom>
        </p:spPr>
        <p:txBody>
          <a:bodyPr wrap="square" lIns="0" tIns="0" rIns="0" bIns="0" rtlCol="0" anchor="t">
            <a:spAutoFit/>
          </a:bodyPr>
          <a:lstStyle/>
          <a:p>
            <a:pPr>
              <a:lnSpc>
                <a:spcPts val="10440"/>
              </a:lnSpc>
            </a:pPr>
            <a:r>
              <a:rPr lang="en-US" sz="12200" spc="-435" dirty="0">
                <a:solidFill>
                  <a:srgbClr val="3CA38F"/>
                </a:solidFill>
                <a:latin typeface="Helvetica World"/>
              </a:rPr>
              <a:t>FREE TRAININGS</a:t>
            </a:r>
          </a:p>
        </p:txBody>
      </p:sp>
    </p:spTree>
    <p:extLst>
      <p:ext uri="{BB962C8B-B14F-4D97-AF65-F5344CB8AC3E}">
        <p14:creationId xmlns:p14="http://schemas.microsoft.com/office/powerpoint/2010/main" val="23904855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2055A3"/>
        </a:solidFill>
        <a:effectLst/>
      </p:bgPr>
    </p:bg>
    <p:spTree>
      <p:nvGrpSpPr>
        <p:cNvPr id="1" name=""/>
        <p:cNvGrpSpPr/>
        <p:nvPr/>
      </p:nvGrpSpPr>
      <p:grpSpPr>
        <a:xfrm>
          <a:off x="0" y="0"/>
          <a:ext cx="0" cy="0"/>
          <a:chOff x="0" y="0"/>
          <a:chExt cx="0" cy="0"/>
        </a:xfrm>
      </p:grpSpPr>
      <p:sp>
        <p:nvSpPr>
          <p:cNvPr id="2" name="Freeform 2"/>
          <p:cNvSpPr/>
          <p:nvPr/>
        </p:nvSpPr>
        <p:spPr>
          <a:xfrm>
            <a:off x="2906154" y="1028700"/>
            <a:ext cx="476537" cy="47653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AutoShape 3"/>
          <p:cNvSpPr/>
          <p:nvPr/>
        </p:nvSpPr>
        <p:spPr>
          <a:xfrm flipH="1" flipV="1">
            <a:off x="1250110" y="1028700"/>
            <a:ext cx="0" cy="8229600"/>
          </a:xfrm>
          <a:prstGeom prst="line">
            <a:avLst/>
          </a:prstGeom>
          <a:ln w="9525" cap="flat">
            <a:solidFill>
              <a:srgbClr val="F3F3F3"/>
            </a:solidFill>
            <a:prstDash val="solid"/>
            <a:headEnd type="none" w="sm" len="sm"/>
            <a:tailEnd type="none" w="sm" len="sm"/>
          </a:ln>
        </p:spPr>
      </p:sp>
      <p:sp>
        <p:nvSpPr>
          <p:cNvPr id="4" name="TextBox 4"/>
          <p:cNvSpPr txBox="1"/>
          <p:nvPr/>
        </p:nvSpPr>
        <p:spPr>
          <a:xfrm>
            <a:off x="2906154" y="1920502"/>
            <a:ext cx="14353146" cy="1543803"/>
          </a:xfrm>
          <a:prstGeom prst="rect">
            <a:avLst/>
          </a:prstGeom>
        </p:spPr>
        <p:txBody>
          <a:bodyPr lIns="0" tIns="0" rIns="0" bIns="0" rtlCol="0" anchor="t">
            <a:spAutoFit/>
          </a:bodyPr>
          <a:lstStyle/>
          <a:p>
            <a:pPr marL="0" lvl="0" indent="0">
              <a:lnSpc>
                <a:spcPts val="11424"/>
              </a:lnSpc>
            </a:pPr>
            <a:r>
              <a:rPr lang="en-US" sz="11900" spc="-595" dirty="0">
                <a:solidFill>
                  <a:srgbClr val="F3F3F3"/>
                </a:solidFill>
                <a:latin typeface="Helvetica World"/>
              </a:rPr>
              <a:t>THANK YOU</a:t>
            </a:r>
          </a:p>
        </p:txBody>
      </p:sp>
      <p:sp>
        <p:nvSpPr>
          <p:cNvPr id="5" name="TextBox 5"/>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F3F3F3"/>
                </a:solidFill>
                <a:latin typeface="Akzidenz-Grotesk"/>
              </a:rPr>
              <a:t>CI:NOW</a:t>
            </a:r>
          </a:p>
        </p:txBody>
      </p:sp>
      <p:sp>
        <p:nvSpPr>
          <p:cNvPr id="6" name="TextBox 6"/>
          <p:cNvSpPr txBox="1"/>
          <p:nvPr/>
        </p:nvSpPr>
        <p:spPr>
          <a:xfrm>
            <a:off x="2906154" y="3464304"/>
            <a:ext cx="12340176" cy="3998969"/>
          </a:xfrm>
          <a:prstGeom prst="rect">
            <a:avLst/>
          </a:prstGeom>
        </p:spPr>
        <p:txBody>
          <a:bodyPr lIns="0" tIns="0" rIns="0" bIns="0" rtlCol="0" anchor="t">
            <a:spAutoFit/>
          </a:bodyPr>
          <a:lstStyle/>
          <a:p>
            <a:pPr>
              <a:lnSpc>
                <a:spcPts val="7839"/>
              </a:lnSpc>
            </a:pPr>
            <a:r>
              <a:rPr lang="en-US" sz="4899" dirty="0">
                <a:solidFill>
                  <a:srgbClr val="F3F3F3"/>
                </a:solidFill>
                <a:latin typeface="Akzidenz-Grotesk"/>
              </a:rPr>
              <a:t>You’re doing the hard work of changing</a:t>
            </a:r>
            <a:br>
              <a:rPr lang="en-US" sz="4899" dirty="0">
                <a:solidFill>
                  <a:srgbClr val="F3F3F3"/>
                </a:solidFill>
                <a:latin typeface="Akzidenz-Grotesk"/>
              </a:rPr>
            </a:br>
            <a:r>
              <a:rPr lang="en-US" sz="4899" dirty="0">
                <a:solidFill>
                  <a:srgbClr val="F3F3F3"/>
                </a:solidFill>
                <a:latin typeface="Akzidenz-Grotesk"/>
              </a:rPr>
              <a:t>our community for the better.</a:t>
            </a:r>
          </a:p>
          <a:p>
            <a:pPr>
              <a:lnSpc>
                <a:spcPts val="7839"/>
              </a:lnSpc>
            </a:pPr>
            <a:endParaRPr lang="en-US" sz="4899" dirty="0">
              <a:solidFill>
                <a:srgbClr val="F3F3F3"/>
              </a:solidFill>
              <a:latin typeface="Akzidenz-Grotesk"/>
            </a:endParaRPr>
          </a:p>
          <a:p>
            <a:pPr marL="0" lvl="0" indent="0" algn="l">
              <a:lnSpc>
                <a:spcPts val="7839"/>
              </a:lnSpc>
            </a:pPr>
            <a:r>
              <a:rPr lang="en-US" sz="4899" dirty="0">
                <a:solidFill>
                  <a:srgbClr val="F3F3F3"/>
                </a:solidFill>
                <a:latin typeface="Akzidenz-Grotesk"/>
              </a:rPr>
              <a:t>HOW CAN WE HELP?</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CA38F"/>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F3F3F3"/>
            </a:solidFill>
            <a:prstDash val="solid"/>
            <a:headEnd type="none" w="sm" len="sm"/>
            <a:tailEnd type="none" w="sm" len="sm"/>
          </a:ln>
        </p:spPr>
      </p:sp>
      <p:sp>
        <p:nvSpPr>
          <p:cNvPr id="3" name="Freeform 3"/>
          <p:cNvSpPr/>
          <p:nvPr/>
        </p:nvSpPr>
        <p:spPr>
          <a:xfrm>
            <a:off x="3435408" y="4237707"/>
            <a:ext cx="476537" cy="476537"/>
          </a:xfrm>
          <a:custGeom>
            <a:avLst/>
            <a:gdLst/>
            <a:ahLst/>
            <a:cxnLst/>
            <a:rect l="l" t="t" r="r" b="b"/>
            <a:pathLst>
              <a:path w="476537" h="476537">
                <a:moveTo>
                  <a:pt x="0" y="0"/>
                </a:moveTo>
                <a:lnTo>
                  <a:pt x="476537" y="0"/>
                </a:lnTo>
                <a:lnTo>
                  <a:pt x="476537" y="476538"/>
                </a:lnTo>
                <a:lnTo>
                  <a:pt x="0" y="47653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3435408" y="5981088"/>
            <a:ext cx="476537" cy="476537"/>
          </a:xfrm>
          <a:custGeom>
            <a:avLst/>
            <a:gdLst/>
            <a:ahLst/>
            <a:cxnLst/>
            <a:rect l="l" t="t" r="r" b="b"/>
            <a:pathLst>
              <a:path w="476537" h="476537">
                <a:moveTo>
                  <a:pt x="0" y="0"/>
                </a:moveTo>
                <a:lnTo>
                  <a:pt x="476537" y="0"/>
                </a:lnTo>
                <a:lnTo>
                  <a:pt x="476537" y="476538"/>
                </a:lnTo>
                <a:lnTo>
                  <a:pt x="0" y="47653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3435408" y="7724469"/>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9144000" y="5007849"/>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7" name="Freeform 7"/>
          <p:cNvSpPr/>
          <p:nvPr/>
        </p:nvSpPr>
        <p:spPr>
          <a:xfrm>
            <a:off x="9144000" y="6831973"/>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8" name="Freeform 8"/>
          <p:cNvSpPr/>
          <p:nvPr/>
        </p:nvSpPr>
        <p:spPr>
          <a:xfrm>
            <a:off x="3435408" y="1028700"/>
            <a:ext cx="5064622" cy="1131099"/>
          </a:xfrm>
          <a:custGeom>
            <a:avLst/>
            <a:gdLst/>
            <a:ahLst/>
            <a:cxnLst/>
            <a:rect l="l" t="t" r="r" b="b"/>
            <a:pathLst>
              <a:path w="5064622" h="1131099">
                <a:moveTo>
                  <a:pt x="0" y="0"/>
                </a:moveTo>
                <a:lnTo>
                  <a:pt x="5064621" y="0"/>
                </a:lnTo>
                <a:lnTo>
                  <a:pt x="5064621" y="1131099"/>
                </a:lnTo>
                <a:lnTo>
                  <a:pt x="0" y="1131099"/>
                </a:lnTo>
                <a:lnTo>
                  <a:pt x="0" y="0"/>
                </a:lnTo>
                <a:close/>
              </a:path>
            </a:pathLst>
          </a:custGeom>
          <a:blipFill>
            <a:blip r:embed="rId4"/>
            <a:stretch>
              <a:fillRect/>
            </a:stretch>
          </a:blipFill>
        </p:spPr>
      </p:sp>
      <p:sp>
        <p:nvSpPr>
          <p:cNvPr id="9" name="TextBox 9"/>
          <p:cNvSpPr txBox="1"/>
          <p:nvPr/>
        </p:nvSpPr>
        <p:spPr>
          <a:xfrm>
            <a:off x="3911945" y="4923879"/>
            <a:ext cx="3987909" cy="847659"/>
          </a:xfrm>
          <a:prstGeom prst="rect">
            <a:avLst/>
          </a:prstGeom>
        </p:spPr>
        <p:txBody>
          <a:bodyPr lIns="0" tIns="0" rIns="0" bIns="0" rtlCol="0" anchor="t">
            <a:spAutoFit/>
          </a:bodyPr>
          <a:lstStyle/>
          <a:p>
            <a:pPr>
              <a:lnSpc>
                <a:spcPts val="6720"/>
              </a:lnSpc>
            </a:pPr>
            <a:r>
              <a:rPr lang="en-US" sz="5600" spc="-280">
                <a:solidFill>
                  <a:srgbClr val="F3F3F3"/>
                </a:solidFill>
                <a:latin typeface="Helvetica World"/>
              </a:rPr>
              <a:t>LinkedIn</a:t>
            </a:r>
          </a:p>
        </p:txBody>
      </p:sp>
      <p:sp>
        <p:nvSpPr>
          <p:cNvPr id="10" name="TextBox 10"/>
          <p:cNvSpPr txBox="1"/>
          <p:nvPr/>
        </p:nvSpPr>
        <p:spPr>
          <a:xfrm>
            <a:off x="9620537" y="8690642"/>
            <a:ext cx="5105242" cy="567658"/>
          </a:xfrm>
          <a:prstGeom prst="rect">
            <a:avLst/>
          </a:prstGeom>
        </p:spPr>
        <p:txBody>
          <a:bodyPr lIns="0" tIns="0" rIns="0" bIns="0" rtlCol="0" anchor="t">
            <a:spAutoFit/>
          </a:bodyPr>
          <a:lstStyle/>
          <a:p>
            <a:pPr marL="0" lvl="0" indent="0" algn="l">
              <a:lnSpc>
                <a:spcPts val="4319"/>
              </a:lnSpc>
            </a:pPr>
            <a:r>
              <a:rPr lang="en-US" sz="2699">
                <a:solidFill>
                  <a:srgbClr val="F3F3F3"/>
                </a:solidFill>
                <a:latin typeface="Akzidenz-Grotesk"/>
              </a:rPr>
              <a:t>cinow.info/newsletter-signup</a:t>
            </a:r>
          </a:p>
        </p:txBody>
      </p:sp>
      <p:sp>
        <p:nvSpPr>
          <p:cNvPr id="11" name="TextBox 11"/>
          <p:cNvSpPr txBox="1"/>
          <p:nvPr/>
        </p:nvSpPr>
        <p:spPr>
          <a:xfrm>
            <a:off x="9620537" y="8327704"/>
            <a:ext cx="3002819" cy="387919"/>
          </a:xfrm>
          <a:prstGeom prst="rect">
            <a:avLst/>
          </a:prstGeom>
        </p:spPr>
        <p:txBody>
          <a:bodyPr lIns="0" tIns="0" rIns="0" bIns="0" rtlCol="0" anchor="t">
            <a:spAutoFit/>
          </a:bodyPr>
          <a:lstStyle/>
          <a:p>
            <a:pPr marL="0" lvl="0" indent="0">
              <a:lnSpc>
                <a:spcPts val="2940"/>
              </a:lnSpc>
              <a:spcBef>
                <a:spcPct val="0"/>
              </a:spcBef>
            </a:pPr>
            <a:r>
              <a:rPr lang="en-US" sz="2100" spc="-105">
                <a:solidFill>
                  <a:srgbClr val="F3F3F3"/>
                </a:solidFill>
                <a:latin typeface="Helvetica World Bold"/>
              </a:rPr>
              <a:t>Sign up at:</a:t>
            </a:r>
          </a:p>
        </p:txBody>
      </p:sp>
      <p:sp>
        <p:nvSpPr>
          <p:cNvPr id="12" name="TextBox 12"/>
          <p:cNvSpPr txBox="1"/>
          <p:nvPr/>
        </p:nvSpPr>
        <p:spPr>
          <a:xfrm rot="-5400000">
            <a:off x="-1259662" y="2690879"/>
            <a:ext cx="4114800" cy="790443"/>
          </a:xfrm>
          <a:prstGeom prst="rect">
            <a:avLst/>
          </a:prstGeom>
        </p:spPr>
        <p:txBody>
          <a:bodyPr lIns="0" tIns="0" rIns="0" bIns="0" rtlCol="0" anchor="t">
            <a:spAutoFit/>
          </a:bodyPr>
          <a:lstStyle/>
          <a:p>
            <a:pPr algn="r">
              <a:lnSpc>
                <a:spcPts val="5519"/>
              </a:lnSpc>
            </a:pPr>
            <a:r>
              <a:rPr lang="en-US" sz="4599" spc="-229">
                <a:solidFill>
                  <a:srgbClr val="F3F3F3"/>
                </a:solidFill>
                <a:latin typeface="Akzidenz-Grotesk"/>
              </a:rPr>
              <a:t>FOLLOW US!</a:t>
            </a:r>
          </a:p>
        </p:txBody>
      </p:sp>
      <p:sp>
        <p:nvSpPr>
          <p:cNvPr id="13" name="TextBox 13"/>
          <p:cNvSpPr txBox="1"/>
          <p:nvPr/>
        </p:nvSpPr>
        <p:spPr>
          <a:xfrm>
            <a:off x="3911945" y="6667260"/>
            <a:ext cx="3987909" cy="847659"/>
          </a:xfrm>
          <a:prstGeom prst="rect">
            <a:avLst/>
          </a:prstGeom>
        </p:spPr>
        <p:txBody>
          <a:bodyPr lIns="0" tIns="0" rIns="0" bIns="0" rtlCol="0" anchor="t">
            <a:spAutoFit/>
          </a:bodyPr>
          <a:lstStyle/>
          <a:p>
            <a:pPr>
              <a:lnSpc>
                <a:spcPts val="6720"/>
              </a:lnSpc>
            </a:pPr>
            <a:r>
              <a:rPr lang="en-US" sz="5600" spc="-280">
                <a:solidFill>
                  <a:srgbClr val="F3F3F3"/>
                </a:solidFill>
                <a:latin typeface="Helvetica World"/>
              </a:rPr>
              <a:t>Facebook</a:t>
            </a:r>
          </a:p>
        </p:txBody>
      </p:sp>
      <p:sp>
        <p:nvSpPr>
          <p:cNvPr id="14" name="TextBox 14"/>
          <p:cNvSpPr txBox="1"/>
          <p:nvPr/>
        </p:nvSpPr>
        <p:spPr>
          <a:xfrm>
            <a:off x="3911945" y="8410641"/>
            <a:ext cx="3987909" cy="847659"/>
          </a:xfrm>
          <a:prstGeom prst="rect">
            <a:avLst/>
          </a:prstGeom>
        </p:spPr>
        <p:txBody>
          <a:bodyPr lIns="0" tIns="0" rIns="0" bIns="0" rtlCol="0" anchor="t">
            <a:spAutoFit/>
          </a:bodyPr>
          <a:lstStyle/>
          <a:p>
            <a:pPr>
              <a:lnSpc>
                <a:spcPts val="6720"/>
              </a:lnSpc>
            </a:pPr>
            <a:r>
              <a:rPr lang="en-US" sz="5600" spc="-280">
                <a:solidFill>
                  <a:srgbClr val="F3F3F3"/>
                </a:solidFill>
                <a:latin typeface="Helvetica World"/>
              </a:rPr>
              <a:t>Instagram</a:t>
            </a:r>
          </a:p>
        </p:txBody>
      </p:sp>
      <p:sp>
        <p:nvSpPr>
          <p:cNvPr id="15" name="TextBox 15"/>
          <p:cNvSpPr txBox="1"/>
          <p:nvPr/>
        </p:nvSpPr>
        <p:spPr>
          <a:xfrm>
            <a:off x="9620537" y="5694021"/>
            <a:ext cx="3987909" cy="847659"/>
          </a:xfrm>
          <a:prstGeom prst="rect">
            <a:avLst/>
          </a:prstGeom>
        </p:spPr>
        <p:txBody>
          <a:bodyPr lIns="0" tIns="0" rIns="0" bIns="0" rtlCol="0" anchor="t">
            <a:spAutoFit/>
          </a:bodyPr>
          <a:lstStyle/>
          <a:p>
            <a:pPr>
              <a:lnSpc>
                <a:spcPts val="6720"/>
              </a:lnSpc>
            </a:pPr>
            <a:r>
              <a:rPr lang="en-US" sz="5600" spc="-280">
                <a:solidFill>
                  <a:srgbClr val="F3F3F3"/>
                </a:solidFill>
                <a:latin typeface="Helvetica World"/>
              </a:rPr>
              <a:t>Twitter (X)</a:t>
            </a:r>
          </a:p>
        </p:txBody>
      </p:sp>
      <p:sp>
        <p:nvSpPr>
          <p:cNvPr id="16" name="TextBox 16"/>
          <p:cNvSpPr txBox="1"/>
          <p:nvPr/>
        </p:nvSpPr>
        <p:spPr>
          <a:xfrm>
            <a:off x="9620537" y="7518145"/>
            <a:ext cx="3987909" cy="847659"/>
          </a:xfrm>
          <a:prstGeom prst="rect">
            <a:avLst/>
          </a:prstGeom>
        </p:spPr>
        <p:txBody>
          <a:bodyPr lIns="0" tIns="0" rIns="0" bIns="0" rtlCol="0" anchor="t">
            <a:spAutoFit/>
          </a:bodyPr>
          <a:lstStyle/>
          <a:p>
            <a:pPr>
              <a:lnSpc>
                <a:spcPts val="6720"/>
              </a:lnSpc>
            </a:pPr>
            <a:r>
              <a:rPr lang="en-US" sz="5600" spc="-280">
                <a:solidFill>
                  <a:srgbClr val="F3F3F3"/>
                </a:solidFill>
                <a:latin typeface="Helvetica World"/>
              </a:rPr>
              <a:t>Newsletter</a:t>
            </a:r>
          </a:p>
        </p:txBody>
      </p:sp>
      <p:sp>
        <p:nvSpPr>
          <p:cNvPr id="17" name="TextBox 17"/>
          <p:cNvSpPr txBox="1"/>
          <p:nvPr/>
        </p:nvSpPr>
        <p:spPr>
          <a:xfrm>
            <a:off x="3581912" y="1969299"/>
            <a:ext cx="5708592" cy="689612"/>
          </a:xfrm>
          <a:prstGeom prst="rect">
            <a:avLst/>
          </a:prstGeom>
        </p:spPr>
        <p:txBody>
          <a:bodyPr lIns="0" tIns="0" rIns="0" bIns="0" rtlCol="0" anchor="t">
            <a:spAutoFit/>
          </a:bodyPr>
          <a:lstStyle/>
          <a:p>
            <a:pPr marL="0" lvl="0" indent="0" algn="just">
              <a:lnSpc>
                <a:spcPts val="5279"/>
              </a:lnSpc>
            </a:pPr>
            <a:r>
              <a:rPr lang="en-US" sz="3299">
                <a:solidFill>
                  <a:srgbClr val="F6BE5A"/>
                </a:solidFill>
                <a:latin typeface="Akzidenz-Grotesk"/>
              </a:rPr>
              <a:t>Community Infoirmation Now</a:t>
            </a:r>
          </a:p>
        </p:txBody>
      </p:sp>
      <p:sp>
        <p:nvSpPr>
          <p:cNvPr id="18" name="TextBox 18"/>
          <p:cNvSpPr txBox="1"/>
          <p:nvPr/>
        </p:nvSpPr>
        <p:spPr>
          <a:xfrm>
            <a:off x="3581912" y="2449361"/>
            <a:ext cx="5708592" cy="1058479"/>
          </a:xfrm>
          <a:prstGeom prst="rect">
            <a:avLst/>
          </a:prstGeom>
        </p:spPr>
        <p:txBody>
          <a:bodyPr lIns="0" tIns="0" rIns="0" bIns="0" rtlCol="0" anchor="t">
            <a:spAutoFit/>
          </a:bodyPr>
          <a:lstStyle/>
          <a:p>
            <a:pPr marL="0" lvl="0" indent="0" algn="just">
              <a:lnSpc>
                <a:spcPts val="8960"/>
              </a:lnSpc>
            </a:pPr>
            <a:r>
              <a:rPr lang="en-US" sz="5600" spc="-280">
                <a:solidFill>
                  <a:srgbClr val="F3F3F3"/>
                </a:solidFill>
                <a:latin typeface="Helvetica World"/>
              </a:rPr>
              <a:t>cinow.info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
        <p:cNvGrpSpPr/>
        <p:nvPr/>
      </p:nvGrpSpPr>
      <p:grpSpPr>
        <a:xfrm>
          <a:off x="0" y="0"/>
          <a:ext cx="0" cy="0"/>
          <a:chOff x="0" y="0"/>
          <a:chExt cx="0" cy="0"/>
        </a:xfrm>
      </p:grpSpPr>
      <p:grpSp>
        <p:nvGrpSpPr>
          <p:cNvPr id="2" name="Group 2"/>
          <p:cNvGrpSpPr/>
          <p:nvPr/>
        </p:nvGrpSpPr>
        <p:grpSpPr>
          <a:xfrm>
            <a:off x="3382692" y="5789787"/>
            <a:ext cx="13876608" cy="3472068"/>
            <a:chOff x="0" y="0"/>
            <a:chExt cx="18502144" cy="4629424"/>
          </a:xfrm>
        </p:grpSpPr>
        <p:pic>
          <p:nvPicPr>
            <p:cNvPr id="3" name="Picture 3"/>
            <p:cNvPicPr>
              <a:picLocks noChangeAspect="1"/>
            </p:cNvPicPr>
            <p:nvPr/>
          </p:nvPicPr>
          <p:blipFill>
            <a:blip r:embed="rId2"/>
            <a:srcRect t="33319" b="33319"/>
            <a:stretch>
              <a:fillRect/>
            </a:stretch>
          </p:blipFill>
          <p:spPr>
            <a:xfrm>
              <a:off x="0" y="0"/>
              <a:ext cx="18502144" cy="4629424"/>
            </a:xfrm>
            <a:prstGeom prst="rect">
              <a:avLst/>
            </a:prstGeom>
            <a:ln>
              <a:noFill/>
            </a:ln>
            <a:effectLst>
              <a:outerShdw blurRad="292100" dist="139700" dir="2700000" algn="tl" rotWithShape="0">
                <a:srgbClr val="333333">
                  <a:alpha val="65000"/>
                </a:srgbClr>
              </a:outerShdw>
            </a:effectLst>
          </p:spPr>
        </p:pic>
      </p:grpSp>
      <p:sp>
        <p:nvSpPr>
          <p:cNvPr id="4" name="AutoShape 4"/>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5" name="Freeform 5"/>
          <p:cNvSpPr/>
          <p:nvPr/>
        </p:nvSpPr>
        <p:spPr>
          <a:xfrm>
            <a:off x="2906154" y="2145178"/>
            <a:ext cx="476537" cy="476537"/>
          </a:xfrm>
          <a:custGeom>
            <a:avLst/>
            <a:gdLst/>
            <a:ahLst/>
            <a:cxnLst/>
            <a:rect l="l" t="t" r="r" b="b"/>
            <a:pathLst>
              <a:path w="476537" h="476537">
                <a:moveTo>
                  <a:pt x="0" y="0"/>
                </a:moveTo>
                <a:lnTo>
                  <a:pt x="476538" y="0"/>
                </a:lnTo>
                <a:lnTo>
                  <a:pt x="476538" y="476538"/>
                </a:lnTo>
                <a:lnTo>
                  <a:pt x="0" y="4765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TextBox 6"/>
          <p:cNvSpPr txBox="1"/>
          <p:nvPr/>
        </p:nvSpPr>
        <p:spPr>
          <a:xfrm>
            <a:off x="2906154" y="2789610"/>
            <a:ext cx="10972056" cy="2828727"/>
          </a:xfrm>
          <a:prstGeom prst="rect">
            <a:avLst/>
          </a:prstGeom>
        </p:spPr>
        <p:txBody>
          <a:bodyPr lIns="0" tIns="0" rIns="0" bIns="0" rtlCol="0" anchor="t">
            <a:spAutoFit/>
          </a:bodyPr>
          <a:lstStyle/>
          <a:p>
            <a:pPr marL="0" lvl="0" indent="0">
              <a:lnSpc>
                <a:spcPts val="7440"/>
              </a:lnSpc>
            </a:pPr>
            <a:r>
              <a:rPr lang="en-US" sz="6200" spc="-310">
                <a:solidFill>
                  <a:srgbClr val="2055A3"/>
                </a:solidFill>
                <a:latin typeface="Helvetica World"/>
              </a:rPr>
              <a:t>We help make data </a:t>
            </a:r>
            <a:r>
              <a:rPr lang="en-US" sz="6200" spc="-310">
                <a:solidFill>
                  <a:srgbClr val="B8247E"/>
                </a:solidFill>
                <a:latin typeface="Helvetica World"/>
              </a:rPr>
              <a:t>accessible and easy to understand</a:t>
            </a:r>
            <a:r>
              <a:rPr lang="en-US" sz="6200" spc="-310">
                <a:solidFill>
                  <a:srgbClr val="2055A3"/>
                </a:solidFill>
                <a:latin typeface="Helvetica World"/>
              </a:rPr>
              <a:t> so that it can be used to benefit the community</a:t>
            </a:r>
          </a:p>
        </p:txBody>
      </p:sp>
      <p:sp>
        <p:nvSpPr>
          <p:cNvPr id="8" name="TextBox 7">
            <a:extLst>
              <a:ext uri="{FF2B5EF4-FFF2-40B4-BE49-F238E27FC236}">
                <a16:creationId xmlns:a16="http://schemas.microsoft.com/office/drawing/2014/main" id="{98090169-6E7D-427E-97AE-06365BA586F4}"/>
              </a:ext>
            </a:extLst>
          </p:cNvPr>
          <p:cNvSpPr txBox="1"/>
          <p:nvPr/>
        </p:nvSpPr>
        <p:spPr>
          <a:xfrm rot="16200000">
            <a:off x="-1260190" y="2873831"/>
            <a:ext cx="4114800" cy="424540"/>
          </a:xfrm>
          <a:prstGeom prst="rect">
            <a:avLst/>
          </a:prstGeom>
        </p:spPr>
        <p:txBody>
          <a:bodyPr lIns="0" tIns="0" rIns="0" bIns="0" rtlCol="0" anchor="t">
            <a:spAutoFit/>
          </a:bodyPr>
          <a:lstStyle/>
          <a:p>
            <a:pPr algn="r">
              <a:lnSpc>
                <a:spcPts val="3359"/>
              </a:lnSpc>
              <a:spcBef>
                <a:spcPct val="0"/>
              </a:spcBef>
            </a:pPr>
            <a:r>
              <a:rPr lang="en-US" sz="2400" spc="-120" dirty="0">
                <a:solidFill>
                  <a:srgbClr val="2055A3"/>
                </a:solidFill>
                <a:latin typeface="Akzidenz-Grotesk"/>
              </a:rPr>
              <a:t>WHO IS CIN</a:t>
            </a:r>
            <a:r>
              <a:rPr lang="en-US" sz="2000" spc="-120" dirty="0">
                <a:solidFill>
                  <a:srgbClr val="2055A3"/>
                </a:solidFill>
                <a:latin typeface="Akzidenz-Grotesk"/>
              </a:rPr>
              <a:t>OW</a:t>
            </a:r>
            <a:r>
              <a:rPr lang="en-US" sz="2800" spc="-120" dirty="0">
                <a:solidFill>
                  <a:srgbClr val="2055A3"/>
                </a:solidFill>
                <a:latin typeface="Akzidenz-Grotesk"/>
              </a:rPr>
              <a:t>?</a:t>
            </a:r>
            <a:endParaRPr lang="en-US" sz="2400" spc="-120" dirty="0">
              <a:solidFill>
                <a:srgbClr val="2055A3"/>
              </a:solidFill>
              <a:latin typeface="Akzidenz-Grotesk"/>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CA38F"/>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2914752" y="2647782"/>
            <a:ext cx="8534400" cy="2589891"/>
            <a:chOff x="-673425" y="163931"/>
            <a:chExt cx="17235110" cy="5230250"/>
          </a:xfrm>
        </p:grpSpPr>
        <p:pic>
          <p:nvPicPr>
            <p:cNvPr id="3" name="Picture 3"/>
            <p:cNvPicPr>
              <a:picLocks noChangeAspect="1"/>
            </p:cNvPicPr>
            <p:nvPr/>
          </p:nvPicPr>
          <p:blipFill rotWithShape="1">
            <a:blip r:embed="rId3"/>
            <a:srcRect t="54019" b="5433"/>
            <a:stretch/>
          </p:blipFill>
          <p:spPr>
            <a:xfrm>
              <a:off x="-673425" y="163931"/>
              <a:ext cx="17235110" cy="5230250"/>
            </a:xfrm>
            <a:prstGeom prst="rect">
              <a:avLst/>
            </a:prstGeom>
            <a:ln>
              <a:noFill/>
            </a:ln>
            <a:effectLst>
              <a:outerShdw blurRad="292100" dist="139700" dir="2700000" algn="tl" rotWithShape="0">
                <a:srgbClr val="333333">
                  <a:alpha val="65000"/>
                </a:srgbClr>
              </a:outerShdw>
            </a:effectLst>
          </p:spPr>
        </p:pic>
      </p:grpSp>
      <p:sp>
        <p:nvSpPr>
          <p:cNvPr id="4" name="AutoShape 4"/>
          <p:cNvSpPr/>
          <p:nvPr/>
        </p:nvSpPr>
        <p:spPr>
          <a:xfrm flipH="1" flipV="1">
            <a:off x="1250110" y="1028700"/>
            <a:ext cx="0" cy="8229600"/>
          </a:xfrm>
          <a:prstGeom prst="line">
            <a:avLst/>
          </a:prstGeom>
          <a:ln w="9525" cap="flat">
            <a:solidFill>
              <a:srgbClr val="F3F3F3"/>
            </a:solidFill>
            <a:prstDash val="solid"/>
            <a:headEnd type="none" w="sm" len="sm"/>
            <a:tailEnd type="none" w="sm" len="sm"/>
          </a:ln>
        </p:spPr>
      </p:sp>
      <p:sp>
        <p:nvSpPr>
          <p:cNvPr id="5" name="Freeform 5"/>
          <p:cNvSpPr/>
          <p:nvPr/>
        </p:nvSpPr>
        <p:spPr>
          <a:xfrm>
            <a:off x="2139386" y="2647782"/>
            <a:ext cx="476537" cy="47653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2914752" y="1009650"/>
            <a:ext cx="8534400" cy="1428596"/>
          </a:xfrm>
          <a:prstGeom prst="rect">
            <a:avLst/>
          </a:prstGeom>
        </p:spPr>
        <p:txBody>
          <a:bodyPr wrap="square" lIns="0" tIns="0" rIns="0" bIns="0" rtlCol="0" anchor="t">
            <a:spAutoFit/>
          </a:bodyPr>
          <a:lstStyle/>
          <a:p>
            <a:pPr marL="0" lvl="0" indent="0">
              <a:lnSpc>
                <a:spcPct val="75000"/>
              </a:lnSpc>
            </a:pPr>
            <a:r>
              <a:rPr lang="en-US" sz="6100" spc="-335" dirty="0">
                <a:solidFill>
                  <a:srgbClr val="F3F3F3"/>
                </a:solidFill>
                <a:latin typeface="Helvetica World"/>
              </a:rPr>
              <a:t>Community-level data </a:t>
            </a:r>
            <a:br>
              <a:rPr lang="en-US" sz="6100" spc="-335" dirty="0">
                <a:solidFill>
                  <a:srgbClr val="F3F3F3"/>
                </a:solidFill>
                <a:latin typeface="Helvetica World"/>
              </a:rPr>
            </a:br>
            <a:r>
              <a:rPr lang="en-US" sz="6100" spc="-335" dirty="0">
                <a:solidFill>
                  <a:srgbClr val="F3F3F3"/>
                </a:solidFill>
                <a:latin typeface="Helvetica World"/>
              </a:rPr>
              <a:t>for community change </a:t>
            </a:r>
          </a:p>
        </p:txBody>
      </p:sp>
      <p:sp>
        <p:nvSpPr>
          <p:cNvPr id="7" name="TextBox 7"/>
          <p:cNvSpPr txBox="1"/>
          <p:nvPr/>
        </p:nvSpPr>
        <p:spPr>
          <a:xfrm rot="-5400000">
            <a:off x="-1260190" y="2873831"/>
            <a:ext cx="4114800" cy="424540"/>
          </a:xfrm>
          <a:prstGeom prst="rect">
            <a:avLst/>
          </a:prstGeom>
        </p:spPr>
        <p:txBody>
          <a:bodyPr lIns="0" tIns="0" rIns="0" bIns="0" rtlCol="0" anchor="t">
            <a:spAutoFit/>
          </a:bodyPr>
          <a:lstStyle/>
          <a:p>
            <a:pPr algn="r">
              <a:lnSpc>
                <a:spcPts val="3359"/>
              </a:lnSpc>
              <a:spcBef>
                <a:spcPct val="0"/>
              </a:spcBef>
            </a:pPr>
            <a:r>
              <a:rPr lang="en-US" sz="2400" spc="-120" dirty="0">
                <a:solidFill>
                  <a:schemeClr val="bg1"/>
                </a:solidFill>
                <a:latin typeface="Akzidenz-Grotesk"/>
              </a:rPr>
              <a:t>WHO IS CIN</a:t>
            </a:r>
            <a:r>
              <a:rPr lang="en-US" sz="2000" spc="-120" dirty="0">
                <a:solidFill>
                  <a:schemeClr val="bg1"/>
                </a:solidFill>
                <a:latin typeface="Akzidenz-Grotesk"/>
              </a:rPr>
              <a:t>OW</a:t>
            </a:r>
            <a:r>
              <a:rPr lang="en-US" sz="2800" spc="-120" dirty="0">
                <a:solidFill>
                  <a:schemeClr val="bg1"/>
                </a:solidFill>
                <a:latin typeface="Akzidenz-Grotesk"/>
              </a:rPr>
              <a:t>?</a:t>
            </a:r>
            <a:endParaRPr lang="en-US" sz="2400" spc="-120" dirty="0">
              <a:solidFill>
                <a:schemeClr val="bg1"/>
              </a:solidFill>
              <a:latin typeface="Akzidenz-Grotesk"/>
            </a:endParaRPr>
          </a:p>
        </p:txBody>
      </p:sp>
      <p:sp>
        <p:nvSpPr>
          <p:cNvPr id="8" name="Freeform 4">
            <a:extLst>
              <a:ext uri="{FF2B5EF4-FFF2-40B4-BE49-F238E27FC236}">
                <a16:creationId xmlns:a16="http://schemas.microsoft.com/office/drawing/2014/main" id="{67FE6185-87B7-4935-983C-5DFA703233FF}"/>
              </a:ext>
            </a:extLst>
          </p:cNvPr>
          <p:cNvSpPr>
            <a:spLocks noChangeAspect="1"/>
          </p:cNvSpPr>
          <p:nvPr/>
        </p:nvSpPr>
        <p:spPr>
          <a:xfrm>
            <a:off x="14982337" y="5600700"/>
            <a:ext cx="2977669" cy="3922688"/>
          </a:xfrm>
          <a:custGeom>
            <a:avLst/>
            <a:gdLst/>
            <a:ahLst/>
            <a:cxnLst/>
            <a:rect l="l" t="t" r="r" b="b"/>
            <a:pathLst>
              <a:path w="4449962" h="5724269">
                <a:moveTo>
                  <a:pt x="0" y="0"/>
                </a:moveTo>
                <a:lnTo>
                  <a:pt x="4449961" y="0"/>
                </a:lnTo>
                <a:lnTo>
                  <a:pt x="4449961" y="5724269"/>
                </a:lnTo>
                <a:lnTo>
                  <a:pt x="0" y="5724269"/>
                </a:lnTo>
                <a:lnTo>
                  <a:pt x="0" y="0"/>
                </a:lnTo>
                <a:close/>
              </a:path>
            </a:pathLst>
          </a:custGeom>
          <a:blipFill>
            <a:blip r:embed="rId6"/>
            <a:stretch>
              <a:fillRect/>
            </a:stretch>
          </a:blipFill>
        </p:spPr>
      </p:sp>
      <p:sp>
        <p:nvSpPr>
          <p:cNvPr id="9" name="Freeform 5">
            <a:extLst>
              <a:ext uri="{FF2B5EF4-FFF2-40B4-BE49-F238E27FC236}">
                <a16:creationId xmlns:a16="http://schemas.microsoft.com/office/drawing/2014/main" id="{63535274-97BE-48E7-965D-E0B218DED34D}"/>
              </a:ext>
            </a:extLst>
          </p:cNvPr>
          <p:cNvSpPr>
            <a:spLocks noChangeAspect="1"/>
          </p:cNvSpPr>
          <p:nvPr/>
        </p:nvSpPr>
        <p:spPr>
          <a:xfrm>
            <a:off x="11747981" y="5600700"/>
            <a:ext cx="2977669" cy="3922688"/>
          </a:xfrm>
          <a:custGeom>
            <a:avLst/>
            <a:gdLst/>
            <a:ahLst/>
            <a:cxnLst/>
            <a:rect l="l" t="t" r="r" b="b"/>
            <a:pathLst>
              <a:path w="4449962" h="5724269">
                <a:moveTo>
                  <a:pt x="0" y="0"/>
                </a:moveTo>
                <a:lnTo>
                  <a:pt x="4449961" y="0"/>
                </a:lnTo>
                <a:lnTo>
                  <a:pt x="4449961" y="5724269"/>
                </a:lnTo>
                <a:lnTo>
                  <a:pt x="0" y="5724269"/>
                </a:lnTo>
                <a:lnTo>
                  <a:pt x="0" y="0"/>
                </a:lnTo>
                <a:close/>
              </a:path>
            </a:pathLst>
          </a:custGeom>
          <a:blipFill>
            <a:blip r:embed="rId7"/>
            <a:stretch>
              <a:fillRect/>
            </a:stretch>
          </a:blipFill>
        </p:spPr>
      </p:sp>
      <p:sp>
        <p:nvSpPr>
          <p:cNvPr id="10" name="Freeform 6">
            <a:extLst>
              <a:ext uri="{FF2B5EF4-FFF2-40B4-BE49-F238E27FC236}">
                <a16:creationId xmlns:a16="http://schemas.microsoft.com/office/drawing/2014/main" id="{BF651A18-45BF-466E-9DE2-39B4FF3CA6E8}"/>
              </a:ext>
            </a:extLst>
          </p:cNvPr>
          <p:cNvSpPr>
            <a:spLocks noChangeAspect="1"/>
          </p:cNvSpPr>
          <p:nvPr/>
        </p:nvSpPr>
        <p:spPr>
          <a:xfrm>
            <a:off x="14982338" y="1505301"/>
            <a:ext cx="2977669" cy="3922688"/>
          </a:xfrm>
          <a:custGeom>
            <a:avLst/>
            <a:gdLst/>
            <a:ahLst/>
            <a:cxnLst/>
            <a:rect l="l" t="t" r="r" b="b"/>
            <a:pathLst>
              <a:path w="4449962" h="5724269">
                <a:moveTo>
                  <a:pt x="0" y="0"/>
                </a:moveTo>
                <a:lnTo>
                  <a:pt x="4449961" y="0"/>
                </a:lnTo>
                <a:lnTo>
                  <a:pt x="4449961" y="5724269"/>
                </a:lnTo>
                <a:lnTo>
                  <a:pt x="0" y="5724269"/>
                </a:lnTo>
                <a:lnTo>
                  <a:pt x="0" y="0"/>
                </a:lnTo>
                <a:close/>
              </a:path>
            </a:pathLst>
          </a:custGeom>
          <a:blipFill>
            <a:blip r:embed="rId8"/>
            <a:stretch>
              <a:fillRect/>
            </a:stretch>
          </a:blipFill>
        </p:spPr>
      </p:sp>
      <p:pic>
        <p:nvPicPr>
          <p:cNvPr id="12" name="Picture 11">
            <a:extLst>
              <a:ext uri="{FF2B5EF4-FFF2-40B4-BE49-F238E27FC236}">
                <a16:creationId xmlns:a16="http://schemas.microsoft.com/office/drawing/2014/main" id="{31FDE6B4-BEA3-4AE7-8F36-2D73ED579F4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747981" y="1505301"/>
            <a:ext cx="3049439" cy="3922688"/>
          </a:xfrm>
          <a:prstGeom prst="rect">
            <a:avLst/>
          </a:prstGeom>
        </p:spPr>
      </p:pic>
      <p:pic>
        <p:nvPicPr>
          <p:cNvPr id="14" name="Picture 13">
            <a:extLst>
              <a:ext uri="{FF2B5EF4-FFF2-40B4-BE49-F238E27FC236}">
                <a16:creationId xmlns:a16="http://schemas.microsoft.com/office/drawing/2014/main" id="{B08F45B3-9B5F-484C-908B-9EEC5D47BFD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14752" y="5611030"/>
            <a:ext cx="3922688" cy="3922688"/>
          </a:xfrm>
          <a:prstGeom prst="rect">
            <a:avLst/>
          </a:prstGeom>
        </p:spPr>
      </p:pic>
      <p:pic>
        <p:nvPicPr>
          <p:cNvPr id="16" name="Picture 15">
            <a:extLst>
              <a:ext uri="{FF2B5EF4-FFF2-40B4-BE49-F238E27FC236}">
                <a16:creationId xmlns:a16="http://schemas.microsoft.com/office/drawing/2014/main" id="{C7835D67-B700-4AED-96B3-CB98F0DC15B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307151" y="5611030"/>
            <a:ext cx="3933018" cy="3933018"/>
          </a:xfrm>
          <a:prstGeom prst="rect">
            <a:avLst/>
          </a:prstGeom>
        </p:spPr>
      </p:pic>
    </p:spTree>
    <p:extLst>
      <p:ext uri="{BB962C8B-B14F-4D97-AF65-F5344CB8AC3E}">
        <p14:creationId xmlns:p14="http://schemas.microsoft.com/office/powerpoint/2010/main" val="3449494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5" name="Freeform 5"/>
          <p:cNvSpPr/>
          <p:nvPr/>
        </p:nvSpPr>
        <p:spPr>
          <a:xfrm>
            <a:off x="2165481" y="538494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Freeform 6"/>
          <p:cNvSpPr/>
          <p:nvPr/>
        </p:nvSpPr>
        <p:spPr>
          <a:xfrm>
            <a:off x="2165481" y="6166838"/>
            <a:ext cx="2740848" cy="610718"/>
          </a:xfrm>
          <a:custGeom>
            <a:avLst/>
            <a:gdLst/>
            <a:ahLst/>
            <a:cxnLst/>
            <a:rect l="l" t="t" r="r" b="b"/>
            <a:pathLst>
              <a:path w="2740848" h="610718">
                <a:moveTo>
                  <a:pt x="0" y="0"/>
                </a:moveTo>
                <a:lnTo>
                  <a:pt x="2740847" y="0"/>
                </a:lnTo>
                <a:lnTo>
                  <a:pt x="2740847" y="610718"/>
                </a:lnTo>
                <a:lnTo>
                  <a:pt x="0" y="610718"/>
                </a:lnTo>
                <a:lnTo>
                  <a:pt x="0" y="0"/>
                </a:lnTo>
                <a:close/>
              </a:path>
            </a:pathLst>
          </a:custGeom>
          <a:blipFill>
            <a:blip r:embed="rId5"/>
            <a:stretch>
              <a:fillRect l="-2632" r="-3046" b="-5921"/>
            </a:stretch>
          </a:blipFill>
        </p:spPr>
      </p:sp>
      <p:sp>
        <p:nvSpPr>
          <p:cNvPr id="7" name="TextBox 7"/>
          <p:cNvSpPr txBox="1"/>
          <p:nvPr/>
        </p:nvSpPr>
        <p:spPr>
          <a:xfrm>
            <a:off x="2067490" y="6777556"/>
            <a:ext cx="8525572" cy="2667397"/>
          </a:xfrm>
          <a:prstGeom prst="rect">
            <a:avLst/>
          </a:prstGeom>
        </p:spPr>
        <p:txBody>
          <a:bodyPr wrap="square" lIns="0" tIns="0" rIns="0" bIns="0" rtlCol="0" anchor="t">
            <a:spAutoFit/>
          </a:bodyPr>
          <a:lstStyle/>
          <a:p>
            <a:pPr>
              <a:lnSpc>
                <a:spcPts val="10440"/>
              </a:lnSpc>
            </a:pPr>
            <a:r>
              <a:rPr lang="en-US" sz="8700" spc="-435" dirty="0">
                <a:solidFill>
                  <a:srgbClr val="2055A3"/>
                </a:solidFill>
                <a:latin typeface="Helvetica World"/>
              </a:rPr>
              <a:t>New site and logo coming very soon!</a:t>
            </a:r>
          </a:p>
        </p:txBody>
      </p:sp>
      <p:sp>
        <p:nvSpPr>
          <p:cNvPr id="10" name="TextBox 9">
            <a:extLst>
              <a:ext uri="{FF2B5EF4-FFF2-40B4-BE49-F238E27FC236}">
                <a16:creationId xmlns:a16="http://schemas.microsoft.com/office/drawing/2014/main" id="{3E5E0A40-C767-49B4-884D-3AF03605BFC9}"/>
              </a:ext>
            </a:extLst>
          </p:cNvPr>
          <p:cNvSpPr txBox="1"/>
          <p:nvPr/>
        </p:nvSpPr>
        <p:spPr>
          <a:xfrm rot="16200000">
            <a:off x="-1260190" y="2873831"/>
            <a:ext cx="4114800" cy="424540"/>
          </a:xfrm>
          <a:prstGeom prst="rect">
            <a:avLst/>
          </a:prstGeom>
        </p:spPr>
        <p:txBody>
          <a:bodyPr lIns="0" tIns="0" rIns="0" bIns="0" rtlCol="0" anchor="t">
            <a:spAutoFit/>
          </a:bodyPr>
          <a:lstStyle/>
          <a:p>
            <a:pPr algn="r">
              <a:lnSpc>
                <a:spcPts val="3359"/>
              </a:lnSpc>
              <a:spcBef>
                <a:spcPct val="0"/>
              </a:spcBef>
            </a:pPr>
            <a:r>
              <a:rPr lang="en-US" sz="2400" spc="-120" dirty="0">
                <a:solidFill>
                  <a:srgbClr val="2055A3"/>
                </a:solidFill>
                <a:latin typeface="Akzidenz-Grotesk"/>
              </a:rPr>
              <a:t>WHO IS CIN</a:t>
            </a:r>
            <a:r>
              <a:rPr lang="en-US" sz="2000" spc="-120" dirty="0">
                <a:solidFill>
                  <a:srgbClr val="2055A3"/>
                </a:solidFill>
                <a:latin typeface="Akzidenz-Grotesk"/>
              </a:rPr>
              <a:t>OW</a:t>
            </a:r>
            <a:r>
              <a:rPr lang="en-US" sz="2800" spc="-120" dirty="0">
                <a:solidFill>
                  <a:srgbClr val="2055A3"/>
                </a:solidFill>
                <a:latin typeface="Akzidenz-Grotesk"/>
              </a:rPr>
              <a:t>?</a:t>
            </a:r>
            <a:endParaRPr lang="en-US" sz="2400" spc="-120" dirty="0">
              <a:solidFill>
                <a:srgbClr val="2055A3"/>
              </a:solidFill>
              <a:latin typeface="Akzidenz-Grotesk"/>
            </a:endParaRPr>
          </a:p>
        </p:txBody>
      </p:sp>
      <p:pic>
        <p:nvPicPr>
          <p:cNvPr id="13" name="Picture 12">
            <a:extLst>
              <a:ext uri="{FF2B5EF4-FFF2-40B4-BE49-F238E27FC236}">
                <a16:creationId xmlns:a16="http://schemas.microsoft.com/office/drawing/2014/main" id="{8D4BF57B-F327-4F56-8570-F3A1292C06CE}"/>
              </a:ext>
            </a:extLst>
          </p:cNvPr>
          <p:cNvPicPr>
            <a:picLocks noChangeAspect="1"/>
          </p:cNvPicPr>
          <p:nvPr/>
        </p:nvPicPr>
        <p:blipFill rotWithShape="1">
          <a:blip r:embed="rId6"/>
          <a:srcRect b="41883"/>
          <a:stretch/>
        </p:blipFill>
        <p:spPr>
          <a:xfrm>
            <a:off x="9959685" y="1641576"/>
            <a:ext cx="6880515" cy="4476882"/>
          </a:xfrm>
          <a:prstGeom prst="rect">
            <a:avLst/>
          </a:prstGeom>
        </p:spPr>
      </p:pic>
      <p:sp>
        <p:nvSpPr>
          <p:cNvPr id="14" name="Rectangle 13">
            <a:extLst>
              <a:ext uri="{FF2B5EF4-FFF2-40B4-BE49-F238E27FC236}">
                <a16:creationId xmlns:a16="http://schemas.microsoft.com/office/drawing/2014/main" id="{A1C9FDF2-D26D-435A-AFCF-C08DA553B999}"/>
              </a:ext>
            </a:extLst>
          </p:cNvPr>
          <p:cNvSpPr/>
          <p:nvPr/>
        </p:nvSpPr>
        <p:spPr>
          <a:xfrm>
            <a:off x="9753600" y="1333499"/>
            <a:ext cx="7322390" cy="5199781"/>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Monitor with solid fill">
            <a:extLst>
              <a:ext uri="{FF2B5EF4-FFF2-40B4-BE49-F238E27FC236}">
                <a16:creationId xmlns:a16="http://schemas.microsoft.com/office/drawing/2014/main" id="{7791748D-8E7D-46A0-94FD-EA2B71B8B75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18021" y="-299550"/>
            <a:ext cx="9725453" cy="9725453"/>
          </a:xfrm>
          <a:prstGeom prst="rect">
            <a:avLst/>
          </a:prstGeom>
        </p:spPr>
      </p:pic>
    </p:spTree>
    <p:extLst>
      <p:ext uri="{BB962C8B-B14F-4D97-AF65-F5344CB8AC3E}">
        <p14:creationId xmlns:p14="http://schemas.microsoft.com/office/powerpoint/2010/main" val="2376202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2354788" y="3211972"/>
            <a:ext cx="476537" cy="47653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TextBox 6">
            <a:extLst>
              <a:ext uri="{FF2B5EF4-FFF2-40B4-BE49-F238E27FC236}">
                <a16:creationId xmlns:a16="http://schemas.microsoft.com/office/drawing/2014/main" id="{C912D107-422D-4B70-B883-6EBCFB376621}"/>
              </a:ext>
            </a:extLst>
          </p:cNvPr>
          <p:cNvSpPr txBox="1"/>
          <p:nvPr/>
        </p:nvSpPr>
        <p:spPr>
          <a:xfrm rot="16200000">
            <a:off x="-1238316" y="2904832"/>
            <a:ext cx="4114800" cy="362535"/>
          </a:xfrm>
          <a:prstGeom prst="rect">
            <a:avLst/>
          </a:prstGeom>
        </p:spPr>
        <p:txBody>
          <a:bodyPr lIns="0" tIns="0" rIns="0" bIns="0" rtlCol="0" anchor="t">
            <a:spAutoFit/>
          </a:bodyPr>
          <a:lstStyle/>
          <a:p>
            <a:pPr algn="r">
              <a:lnSpc>
                <a:spcPts val="2879"/>
              </a:lnSpc>
            </a:pPr>
            <a:r>
              <a:rPr lang="en-US" sz="2400" spc="-120" dirty="0">
                <a:solidFill>
                  <a:srgbClr val="2055A3"/>
                </a:solidFill>
                <a:latin typeface="Akzidenz-Grotesk"/>
              </a:rPr>
              <a:t>BEXAR DATA DIVE</a:t>
            </a:r>
          </a:p>
        </p:txBody>
      </p:sp>
      <p:sp>
        <p:nvSpPr>
          <p:cNvPr id="10" name="TextBox 5">
            <a:extLst>
              <a:ext uri="{FF2B5EF4-FFF2-40B4-BE49-F238E27FC236}">
                <a16:creationId xmlns:a16="http://schemas.microsoft.com/office/drawing/2014/main" id="{CFA39E97-7865-4CEE-A880-0DBFB7BD0E89}"/>
              </a:ext>
            </a:extLst>
          </p:cNvPr>
          <p:cNvSpPr txBox="1"/>
          <p:nvPr/>
        </p:nvSpPr>
        <p:spPr>
          <a:xfrm>
            <a:off x="2369118" y="7242335"/>
            <a:ext cx="14400771" cy="1181670"/>
          </a:xfrm>
          <a:prstGeom prst="rect">
            <a:avLst/>
          </a:prstGeom>
        </p:spPr>
        <p:txBody>
          <a:bodyPr lIns="0" tIns="0" rIns="0" bIns="0" rtlCol="0" anchor="t">
            <a:spAutoFit/>
          </a:bodyPr>
          <a:lstStyle/>
          <a:p>
            <a:pPr marL="647694" lvl="1" indent="-323847">
              <a:lnSpc>
                <a:spcPts val="4799"/>
              </a:lnSpc>
              <a:buFont typeface="Arial"/>
              <a:buChar char="•"/>
            </a:pPr>
            <a:r>
              <a:rPr lang="en-US" sz="2999" dirty="0">
                <a:solidFill>
                  <a:srgbClr val="2055A3"/>
                </a:solidFill>
                <a:latin typeface="Akzidenz-Grotesk"/>
              </a:rPr>
              <a:t>Born out of our mission to make data accessible and easy to understand</a:t>
            </a:r>
          </a:p>
          <a:p>
            <a:pPr marL="647694" lvl="1" indent="-323847">
              <a:lnSpc>
                <a:spcPts val="4799"/>
              </a:lnSpc>
              <a:buFont typeface="Arial"/>
              <a:buChar char="•"/>
            </a:pPr>
            <a:r>
              <a:rPr lang="en-US" sz="2999" dirty="0">
                <a:solidFill>
                  <a:srgbClr val="2055A3"/>
                </a:solidFill>
                <a:latin typeface="Akzidenz-Grotesk"/>
              </a:rPr>
              <a:t>Beginner friendly with option to take a deeper dive into the data</a:t>
            </a:r>
          </a:p>
        </p:txBody>
      </p:sp>
      <p:sp>
        <p:nvSpPr>
          <p:cNvPr id="11" name="TextBox 7">
            <a:extLst>
              <a:ext uri="{FF2B5EF4-FFF2-40B4-BE49-F238E27FC236}">
                <a16:creationId xmlns:a16="http://schemas.microsoft.com/office/drawing/2014/main" id="{C33FDD75-0F7C-4F26-92B8-1964CD5F88DB}"/>
              </a:ext>
            </a:extLst>
          </p:cNvPr>
          <p:cNvSpPr txBox="1"/>
          <p:nvPr/>
        </p:nvSpPr>
        <p:spPr>
          <a:xfrm>
            <a:off x="2354788" y="5908901"/>
            <a:ext cx="14415099" cy="1232260"/>
          </a:xfrm>
          <a:prstGeom prst="rect">
            <a:avLst/>
          </a:prstGeom>
        </p:spPr>
        <p:txBody>
          <a:bodyPr wrap="square" lIns="0" tIns="0" rIns="0" bIns="0" rtlCol="0" anchor="t">
            <a:spAutoFit/>
          </a:bodyPr>
          <a:lstStyle/>
          <a:p>
            <a:pPr>
              <a:lnSpc>
                <a:spcPts val="10440"/>
              </a:lnSpc>
            </a:pPr>
            <a:r>
              <a:rPr lang="en-US" sz="7200" spc="-435" dirty="0">
                <a:solidFill>
                  <a:srgbClr val="3CA38F"/>
                </a:solidFill>
                <a:latin typeface="Helvetica World"/>
              </a:rPr>
              <a:t>AN ONLINE LOCAL DATA PLATFORM</a:t>
            </a:r>
          </a:p>
        </p:txBody>
      </p:sp>
      <p:sp>
        <p:nvSpPr>
          <p:cNvPr id="13" name="Rectangle: Rounded Corners 12">
            <a:extLst>
              <a:ext uri="{FF2B5EF4-FFF2-40B4-BE49-F238E27FC236}">
                <a16:creationId xmlns:a16="http://schemas.microsoft.com/office/drawing/2014/main" id="{1C385E60-34F5-4E1E-9DB8-5A8B8920F600}"/>
              </a:ext>
            </a:extLst>
          </p:cNvPr>
          <p:cNvSpPr/>
          <p:nvPr/>
        </p:nvSpPr>
        <p:spPr>
          <a:xfrm>
            <a:off x="2369118" y="3789683"/>
            <a:ext cx="11589799" cy="1689073"/>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4">
            <a:extLst>
              <a:ext uri="{FF2B5EF4-FFF2-40B4-BE49-F238E27FC236}">
                <a16:creationId xmlns:a16="http://schemas.microsoft.com/office/drawing/2014/main" id="{13770478-0080-4417-8DDC-F4AC464F1208}"/>
              </a:ext>
            </a:extLst>
          </p:cNvPr>
          <p:cNvSpPr>
            <a:spLocks noChangeAspect="1"/>
          </p:cNvSpPr>
          <p:nvPr/>
        </p:nvSpPr>
        <p:spPr>
          <a:xfrm>
            <a:off x="2245133" y="3473100"/>
            <a:ext cx="11837768" cy="2150528"/>
          </a:xfrm>
          <a:custGeom>
            <a:avLst/>
            <a:gdLst/>
            <a:ahLst/>
            <a:cxnLst/>
            <a:rect l="l" t="t" r="r" b="b"/>
            <a:pathLst>
              <a:path w="5902084" h="1072212">
                <a:moveTo>
                  <a:pt x="0" y="0"/>
                </a:moveTo>
                <a:lnTo>
                  <a:pt x="5902084" y="0"/>
                </a:lnTo>
                <a:lnTo>
                  <a:pt x="5902084" y="1072212"/>
                </a:lnTo>
                <a:lnTo>
                  <a:pt x="0" y="1072212"/>
                </a:lnTo>
                <a:lnTo>
                  <a:pt x="0" y="0"/>
                </a:lnTo>
                <a:close/>
              </a:path>
            </a:pathLst>
          </a:custGeom>
          <a:blipFill>
            <a:blip r:embed="rId5"/>
            <a:stretch>
              <a:fillRect/>
            </a:stretch>
          </a:blipFill>
        </p:spPr>
      </p:sp>
    </p:spTree>
    <p:extLst>
      <p:ext uri="{BB962C8B-B14F-4D97-AF65-F5344CB8AC3E}">
        <p14:creationId xmlns:p14="http://schemas.microsoft.com/office/powerpoint/2010/main" val="3693445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276600" y="249730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895600" y="1346989"/>
            <a:ext cx="5902084" cy="1072212"/>
          </a:xfrm>
          <a:custGeom>
            <a:avLst/>
            <a:gdLst/>
            <a:ahLst/>
            <a:cxnLst/>
            <a:rect l="l" t="t" r="r" b="b"/>
            <a:pathLst>
              <a:path w="5902084" h="1072212">
                <a:moveTo>
                  <a:pt x="0" y="0"/>
                </a:moveTo>
                <a:lnTo>
                  <a:pt x="5902084" y="0"/>
                </a:lnTo>
                <a:lnTo>
                  <a:pt x="5902084" y="1072212"/>
                </a:lnTo>
                <a:lnTo>
                  <a:pt x="0" y="1072212"/>
                </a:lnTo>
                <a:lnTo>
                  <a:pt x="0" y="0"/>
                </a:lnTo>
                <a:close/>
              </a:path>
            </a:pathLst>
          </a:custGeom>
          <a:blipFill>
            <a:blip r:embed="rId6"/>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753137" y="2499080"/>
            <a:ext cx="12107960" cy="1307089"/>
          </a:xfrm>
          <a:prstGeom prst="rect">
            <a:avLst/>
          </a:prstGeom>
        </p:spPr>
        <p:txBody>
          <a:bodyPr wrap="square" lIns="0" tIns="0" rIns="0" bIns="0" rtlCol="0" anchor="t">
            <a:spAutoFit/>
          </a:bodyPr>
          <a:lstStyle/>
          <a:p>
            <a:pPr marL="323847" lvl="1">
              <a:lnSpc>
                <a:spcPts val="4799"/>
              </a:lnSpc>
            </a:pPr>
            <a:r>
              <a:rPr lang="en-US" sz="6600" dirty="0">
                <a:solidFill>
                  <a:srgbClr val="B8247E"/>
                </a:solidFill>
                <a:latin typeface="Akzidenz-Grotesk"/>
              </a:rPr>
              <a:t>Access to Social Determinant of Health (SDOH) data</a:t>
            </a:r>
          </a:p>
        </p:txBody>
      </p:sp>
      <p:pic>
        <p:nvPicPr>
          <p:cNvPr id="9" name="SDOH">
            <a:hlinkClick r:id="" action="ppaction://media"/>
            <a:extLst>
              <a:ext uri="{FF2B5EF4-FFF2-40B4-BE49-F238E27FC236}">
                <a16:creationId xmlns:a16="http://schemas.microsoft.com/office/drawing/2014/main" id="{776B5336-E01E-4E17-B123-63CCA9CF1957}"/>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t="26478" b="18540"/>
          <a:stretch/>
        </p:blipFill>
        <p:spPr>
          <a:xfrm>
            <a:off x="3276600" y="4152900"/>
            <a:ext cx="14412032" cy="39222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8239420"/>
      </p:ext>
    </p:extLst>
  </p:cSld>
  <p:clrMapOvr>
    <a:masterClrMapping/>
  </p:clrMapOvr>
  <p:timing>
    <p:tnLst>
      <p:par>
        <p:cTn id="1" dur="indefinite" restart="never" nodeType="tmRoot">
          <p:childTnLst>
            <p:video>
              <p:cMediaNode vol="80000">
                <p:cTn id="2" fill="hold" display="0">
                  <p:stCondLst>
                    <p:cond delay="indefinite"/>
                  </p:stCondLst>
                </p:cTn>
                <p:tgtEl>
                  <p:spTgt spid="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flipV="1">
            <a:off x="1250110" y="1028700"/>
            <a:ext cx="0" cy="8229600"/>
          </a:xfrm>
          <a:prstGeom prst="line">
            <a:avLst/>
          </a:prstGeom>
          <a:ln w="9525" cap="flat">
            <a:solidFill>
              <a:srgbClr val="3CA38F"/>
            </a:solidFill>
            <a:prstDash val="solid"/>
            <a:headEnd type="none" w="sm" len="sm"/>
            <a:tailEnd type="none" w="sm" len="sm"/>
          </a:ln>
        </p:spPr>
      </p:sp>
      <p:sp>
        <p:nvSpPr>
          <p:cNvPr id="3" name="Freeform 3"/>
          <p:cNvSpPr/>
          <p:nvPr/>
        </p:nvSpPr>
        <p:spPr>
          <a:xfrm>
            <a:off x="3276600" y="2497302"/>
            <a:ext cx="476537" cy="476537"/>
          </a:xfrm>
          <a:custGeom>
            <a:avLst/>
            <a:gdLst/>
            <a:ahLst/>
            <a:cxnLst/>
            <a:rect l="l" t="t" r="r" b="b"/>
            <a:pathLst>
              <a:path w="476537" h="476537">
                <a:moveTo>
                  <a:pt x="0" y="0"/>
                </a:moveTo>
                <a:lnTo>
                  <a:pt x="476537" y="0"/>
                </a:lnTo>
                <a:lnTo>
                  <a:pt x="476537" y="476537"/>
                </a:lnTo>
                <a:lnTo>
                  <a:pt x="0" y="4765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895600" y="1346989"/>
            <a:ext cx="5902084" cy="1072212"/>
          </a:xfrm>
          <a:custGeom>
            <a:avLst/>
            <a:gdLst/>
            <a:ahLst/>
            <a:cxnLst/>
            <a:rect l="l" t="t" r="r" b="b"/>
            <a:pathLst>
              <a:path w="5902084" h="1072212">
                <a:moveTo>
                  <a:pt x="0" y="0"/>
                </a:moveTo>
                <a:lnTo>
                  <a:pt x="5902084" y="0"/>
                </a:lnTo>
                <a:lnTo>
                  <a:pt x="5902084" y="1072212"/>
                </a:lnTo>
                <a:lnTo>
                  <a:pt x="0" y="1072212"/>
                </a:lnTo>
                <a:lnTo>
                  <a:pt x="0" y="0"/>
                </a:lnTo>
                <a:close/>
              </a:path>
            </a:pathLst>
          </a:custGeom>
          <a:blipFill>
            <a:blip r:embed="rId6"/>
            <a:stretch>
              <a:fillRect/>
            </a:stretch>
          </a:blipFill>
        </p:spPr>
      </p:sp>
      <p:sp>
        <p:nvSpPr>
          <p:cNvPr id="6" name="TextBox 6"/>
          <p:cNvSpPr txBox="1"/>
          <p:nvPr/>
        </p:nvSpPr>
        <p:spPr>
          <a:xfrm rot="-5400000">
            <a:off x="-1238316" y="2876616"/>
            <a:ext cx="4114800" cy="418968"/>
          </a:xfrm>
          <a:prstGeom prst="rect">
            <a:avLst/>
          </a:prstGeom>
        </p:spPr>
        <p:txBody>
          <a:bodyPr lIns="0" tIns="0" rIns="0" bIns="0" rtlCol="0" anchor="t">
            <a:spAutoFit/>
          </a:bodyPr>
          <a:lstStyle/>
          <a:p>
            <a:pPr algn="r">
              <a:lnSpc>
                <a:spcPts val="2879"/>
              </a:lnSpc>
            </a:pPr>
            <a:r>
              <a:rPr lang="en-US" sz="2400" spc="-120">
                <a:solidFill>
                  <a:srgbClr val="2055A3"/>
                </a:solidFill>
                <a:latin typeface="Akzidenz-Grotesk"/>
              </a:rPr>
              <a:t>BEXAR DATA DIVE</a:t>
            </a:r>
          </a:p>
        </p:txBody>
      </p:sp>
      <p:sp>
        <p:nvSpPr>
          <p:cNvPr id="7" name="TextBox 7"/>
          <p:cNvSpPr txBox="1"/>
          <p:nvPr/>
        </p:nvSpPr>
        <p:spPr>
          <a:xfrm>
            <a:off x="3753137" y="2499080"/>
            <a:ext cx="12107960" cy="1328056"/>
          </a:xfrm>
          <a:prstGeom prst="rect">
            <a:avLst/>
          </a:prstGeom>
        </p:spPr>
        <p:txBody>
          <a:bodyPr wrap="square" lIns="0" tIns="0" rIns="0" bIns="0" rtlCol="0" anchor="t">
            <a:spAutoFit/>
          </a:bodyPr>
          <a:lstStyle/>
          <a:p>
            <a:pPr marL="323847" lvl="1">
              <a:lnSpc>
                <a:spcPts val="4799"/>
              </a:lnSpc>
            </a:pPr>
            <a:r>
              <a:rPr lang="en-US" sz="6600" dirty="0">
                <a:solidFill>
                  <a:srgbClr val="B8247E"/>
                </a:solidFill>
                <a:latin typeface="Akzidenz-Grotesk"/>
              </a:rPr>
              <a:t>Break data down by different geographies</a:t>
            </a:r>
          </a:p>
        </p:txBody>
      </p:sp>
      <p:pic>
        <p:nvPicPr>
          <p:cNvPr id="9" name="Locations">
            <a:hlinkClick r:id="" action="ppaction://media"/>
            <a:extLst>
              <a:ext uri="{FF2B5EF4-FFF2-40B4-BE49-F238E27FC236}">
                <a16:creationId xmlns:a16="http://schemas.microsoft.com/office/drawing/2014/main" id="{0173B5BB-E7E6-4F7F-BA4B-DD24A0CF45B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t="32234" b="5114"/>
          <a:stretch/>
        </p:blipFill>
        <p:spPr>
          <a:xfrm>
            <a:off x="3276600" y="4288165"/>
            <a:ext cx="14005249" cy="4343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0637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0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TotalTime>
  <Words>803</Words>
  <Application>Microsoft Office PowerPoint</Application>
  <PresentationFormat>Custom</PresentationFormat>
  <Paragraphs>143</Paragraphs>
  <Slides>32</Slides>
  <Notes>14</Notes>
  <HiddenSlides>1</HiddenSlides>
  <MMClips>11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Akzidenz-Grotesk</vt:lpstr>
      <vt:lpstr>Arial</vt:lpstr>
      <vt:lpstr>Helvetica World</vt:lpstr>
      <vt:lpstr>Akzidenz-Grotesk Bold</vt:lpstr>
      <vt:lpstr>inherit</vt:lpstr>
      <vt:lpstr>Helvetica World Bold</vt:lpstr>
      <vt:lpstr>Aptos</vt:lpstr>
      <vt:lpstr>Calibri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UWSA Community Conversation - Where to get and how to use community level data</dc:title>
  <dc:creator>Parra, Jeanette</dc:creator>
  <cp:lastModifiedBy>Parra, Jeanette</cp:lastModifiedBy>
  <cp:revision>67</cp:revision>
  <dcterms:created xsi:type="dcterms:W3CDTF">2006-08-16T00:00:00Z</dcterms:created>
  <dcterms:modified xsi:type="dcterms:W3CDTF">2024-04-12T17:25:21Z</dcterms:modified>
  <dc:identifier>DAF5obAqrY8</dc:identifier>
</cp:coreProperties>
</file>