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76"/>
  </p:notesMasterIdLst>
  <p:sldIdLst>
    <p:sldId id="271" r:id="rId2"/>
    <p:sldId id="287" r:id="rId3"/>
    <p:sldId id="274" r:id="rId4"/>
    <p:sldId id="706" r:id="rId5"/>
    <p:sldId id="715" r:id="rId6"/>
    <p:sldId id="279" r:id="rId7"/>
    <p:sldId id="614" r:id="rId8"/>
    <p:sldId id="602" r:id="rId9"/>
    <p:sldId id="719" r:id="rId10"/>
    <p:sldId id="611" r:id="rId11"/>
    <p:sldId id="608" r:id="rId12"/>
    <p:sldId id="612" r:id="rId13"/>
    <p:sldId id="613" r:id="rId14"/>
    <p:sldId id="615" r:id="rId15"/>
    <p:sldId id="616" r:id="rId16"/>
    <p:sldId id="286" r:id="rId17"/>
    <p:sldId id="603" r:id="rId18"/>
    <p:sldId id="596" r:id="rId19"/>
    <p:sldId id="597" r:id="rId20"/>
    <p:sldId id="598" r:id="rId21"/>
    <p:sldId id="291" r:id="rId22"/>
    <p:sldId id="310" r:id="rId23"/>
    <p:sldId id="336" r:id="rId24"/>
    <p:sldId id="337" r:id="rId25"/>
    <p:sldId id="720" r:id="rId26"/>
    <p:sldId id="708" r:id="rId27"/>
    <p:sldId id="709" r:id="rId28"/>
    <p:sldId id="320" r:id="rId29"/>
    <p:sldId id="321" r:id="rId30"/>
    <p:sldId id="508" r:id="rId31"/>
    <p:sldId id="330" r:id="rId32"/>
    <p:sldId id="446" r:id="rId33"/>
    <p:sldId id="447" r:id="rId34"/>
    <p:sldId id="448" r:id="rId35"/>
    <p:sldId id="449" r:id="rId36"/>
    <p:sldId id="450" r:id="rId37"/>
    <p:sldId id="451" r:id="rId38"/>
    <p:sldId id="587" r:id="rId39"/>
    <p:sldId id="721" r:id="rId40"/>
    <p:sldId id="334" r:id="rId41"/>
    <p:sldId id="379" r:id="rId42"/>
    <p:sldId id="382" r:id="rId43"/>
    <p:sldId id="383" r:id="rId44"/>
    <p:sldId id="384" r:id="rId45"/>
    <p:sldId id="390" r:id="rId46"/>
    <p:sldId id="392" r:id="rId47"/>
    <p:sldId id="385" r:id="rId48"/>
    <p:sldId id="348" r:id="rId49"/>
    <p:sldId id="453" r:id="rId50"/>
    <p:sldId id="454" r:id="rId51"/>
    <p:sldId id="455" r:id="rId52"/>
    <p:sldId id="338" r:id="rId53"/>
    <p:sldId id="346" r:id="rId54"/>
    <p:sldId id="667" r:id="rId55"/>
    <p:sldId id="675" r:id="rId56"/>
    <p:sldId id="676" r:id="rId57"/>
    <p:sldId id="677" r:id="rId58"/>
    <p:sldId id="678" r:id="rId59"/>
    <p:sldId id="406" r:id="rId60"/>
    <p:sldId id="407" r:id="rId61"/>
    <p:sldId id="441" r:id="rId62"/>
    <p:sldId id="410" r:id="rId63"/>
    <p:sldId id="421" r:id="rId64"/>
    <p:sldId id="422" r:id="rId65"/>
    <p:sldId id="423" r:id="rId66"/>
    <p:sldId id="698" r:id="rId67"/>
    <p:sldId id="426" r:id="rId68"/>
    <p:sldId id="429" r:id="rId69"/>
    <p:sldId id="436" r:id="rId70"/>
    <p:sldId id="437" r:id="rId71"/>
    <p:sldId id="699" r:id="rId72"/>
    <p:sldId id="440" r:id="rId73"/>
    <p:sldId id="442" r:id="rId74"/>
    <p:sldId id="350" r:id="rId75"/>
    <p:sldId id="479" r:id="rId76"/>
    <p:sldId id="713" r:id="rId77"/>
    <p:sldId id="468" r:id="rId78"/>
    <p:sldId id="481" r:id="rId79"/>
    <p:sldId id="483" r:id="rId80"/>
    <p:sldId id="588" r:id="rId81"/>
    <p:sldId id="590" r:id="rId82"/>
    <p:sldId id="502" r:id="rId83"/>
    <p:sldId id="589" r:id="rId84"/>
    <p:sldId id="503" r:id="rId85"/>
    <p:sldId id="476" r:id="rId86"/>
    <p:sldId id="489" r:id="rId87"/>
    <p:sldId id="464" r:id="rId88"/>
    <p:sldId id="465" r:id="rId89"/>
    <p:sldId id="490" r:id="rId90"/>
    <p:sldId id="493" r:id="rId91"/>
    <p:sldId id="494" r:id="rId92"/>
    <p:sldId id="495" r:id="rId93"/>
    <p:sldId id="496" r:id="rId94"/>
    <p:sldId id="498" r:id="rId95"/>
    <p:sldId id="501" r:id="rId96"/>
    <p:sldId id="461" r:id="rId97"/>
    <p:sldId id="354" r:id="rId98"/>
    <p:sldId id="507" r:id="rId99"/>
    <p:sldId id="462" r:id="rId100"/>
    <p:sldId id="463" r:id="rId101"/>
    <p:sldId id="517" r:id="rId102"/>
    <p:sldId id="518" r:id="rId103"/>
    <p:sldId id="519" r:id="rId104"/>
    <p:sldId id="520" r:id="rId105"/>
    <p:sldId id="530" r:id="rId106"/>
    <p:sldId id="521" r:id="rId107"/>
    <p:sldId id="532" r:id="rId108"/>
    <p:sldId id="534" r:id="rId109"/>
    <p:sldId id="535" r:id="rId110"/>
    <p:sldId id="536" r:id="rId111"/>
    <p:sldId id="531" r:id="rId112"/>
    <p:sldId id="522" r:id="rId113"/>
    <p:sldId id="523" r:id="rId114"/>
    <p:sldId id="525" r:id="rId115"/>
    <p:sldId id="526" r:id="rId116"/>
    <p:sldId id="527" r:id="rId117"/>
    <p:sldId id="528" r:id="rId118"/>
    <p:sldId id="529" r:id="rId119"/>
    <p:sldId id="537" r:id="rId120"/>
    <p:sldId id="540" r:id="rId121"/>
    <p:sldId id="557" r:id="rId122"/>
    <p:sldId id="555" r:id="rId123"/>
    <p:sldId id="543" r:id="rId124"/>
    <p:sldId id="541" r:id="rId125"/>
    <p:sldId id="548" r:id="rId126"/>
    <p:sldId id="560" r:id="rId127"/>
    <p:sldId id="556" r:id="rId128"/>
    <p:sldId id="558" r:id="rId129"/>
    <p:sldId id="559" r:id="rId130"/>
    <p:sldId id="561" r:id="rId131"/>
    <p:sldId id="563" r:id="rId132"/>
    <p:sldId id="591" r:id="rId133"/>
    <p:sldId id="592" r:id="rId134"/>
    <p:sldId id="564" r:id="rId135"/>
    <p:sldId id="565" r:id="rId136"/>
    <p:sldId id="566" r:id="rId137"/>
    <p:sldId id="573" r:id="rId138"/>
    <p:sldId id="574" r:id="rId139"/>
    <p:sldId id="575" r:id="rId140"/>
    <p:sldId id="576" r:id="rId141"/>
    <p:sldId id="577" r:id="rId142"/>
    <p:sldId id="700" r:id="rId143"/>
    <p:sldId id="701" r:id="rId144"/>
    <p:sldId id="702" r:id="rId145"/>
    <p:sldId id="703" r:id="rId146"/>
    <p:sldId id="704" r:id="rId147"/>
    <p:sldId id="705" r:id="rId148"/>
    <p:sldId id="554" r:id="rId149"/>
    <p:sldId id="639" r:id="rId150"/>
    <p:sldId id="640" r:id="rId151"/>
    <p:sldId id="579" r:id="rId152"/>
    <p:sldId id="580" r:id="rId153"/>
    <p:sldId id="581" r:id="rId154"/>
    <p:sldId id="582" r:id="rId155"/>
    <p:sldId id="647" r:id="rId156"/>
    <p:sldId id="648" r:id="rId157"/>
    <p:sldId id="645" r:id="rId158"/>
    <p:sldId id="650" r:id="rId159"/>
    <p:sldId id="651" r:id="rId160"/>
    <p:sldId id="652" r:id="rId161"/>
    <p:sldId id="653" r:id="rId162"/>
    <p:sldId id="654" r:id="rId163"/>
    <p:sldId id="655" r:id="rId164"/>
    <p:sldId id="656" r:id="rId165"/>
    <p:sldId id="657" r:id="rId166"/>
    <p:sldId id="658" r:id="rId167"/>
    <p:sldId id="660" r:id="rId168"/>
    <p:sldId id="659" r:id="rId169"/>
    <p:sldId id="661" r:id="rId170"/>
    <p:sldId id="662" r:id="rId171"/>
    <p:sldId id="663" r:id="rId172"/>
    <p:sldId id="583" r:id="rId173"/>
    <p:sldId id="584" r:id="rId174"/>
    <p:sldId id="620" r:id="rId175"/>
  </p:sldIdLst>
  <p:sldSz cx="18288000" cy="10287000"/>
  <p:notesSz cx="6858000" cy="9144000"/>
  <p:embeddedFontLst>
    <p:embeddedFont>
      <p:font typeface="Akzidenz-Grotesk" panose="020B0604020202020204" charset="0"/>
      <p:regular r:id="rId177"/>
    </p:embeddedFont>
    <p:embeddedFont>
      <p:font typeface="Barlow Bold" panose="020B0604020202020204" charset="0"/>
      <p:regular r:id="rId178"/>
    </p:embeddedFont>
    <p:embeddedFont>
      <p:font typeface="Barlow ExtraBold" panose="00000900000000000000" pitchFamily="2" charset="0"/>
      <p:bold r:id="rId179"/>
      <p:boldItalic r:id="rId180"/>
    </p:embeddedFont>
    <p:embeddedFont>
      <p:font typeface="Barlow Semi-Bold" panose="020B0604020202020204" charset="0"/>
      <p:regular r:id="rId181"/>
    </p:embeddedFont>
    <p:embeddedFont>
      <p:font typeface="Barlow SemiCondensed" panose="020B0604020202020204" charset="0"/>
      <p:regular r:id="rId182"/>
    </p:embeddedFont>
    <p:embeddedFont>
      <p:font typeface="Calibri" panose="020F0502020204030204" pitchFamily="34" charset="0"/>
      <p:regular r:id="rId183"/>
      <p:bold r:id="rId184"/>
      <p:italic r:id="rId185"/>
      <p:boldItalic r:id="rId186"/>
    </p:embeddedFont>
    <p:embeddedFont>
      <p:font typeface="Corbel" panose="020B0503020204020204" pitchFamily="34" charset="0"/>
      <p:regular r:id="rId187"/>
      <p:bold r:id="rId188"/>
      <p:italic r:id="rId189"/>
      <p:boldItalic r:id="rId190"/>
    </p:embeddedFont>
    <p:embeddedFont>
      <p:font typeface="Verdana" panose="020B0604030504040204" pitchFamily="34" charset="0"/>
      <p:regular r:id="rId191"/>
      <p:bold r:id="rId192"/>
      <p:italic r:id="rId193"/>
      <p:boldItalic r:id="rId19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FC01274-BB95-4ED7-AE31-0B7A95984B90}">
          <p14:sldIdLst>
            <p14:sldId id="271"/>
          </p14:sldIdLst>
        </p14:section>
        <p14:section name="Who is CINow?" id="{8DD573CA-3196-4161-AB08-284B3791989D}">
          <p14:sldIdLst>
            <p14:sldId id="287"/>
            <p14:sldId id="274"/>
            <p14:sldId id="706"/>
            <p14:sldId id="715"/>
            <p14:sldId id="279"/>
            <p14:sldId id="614"/>
            <p14:sldId id="602"/>
            <p14:sldId id="719"/>
            <p14:sldId id="611"/>
            <p14:sldId id="608"/>
            <p14:sldId id="612"/>
            <p14:sldId id="613"/>
          </p14:sldIdLst>
        </p14:section>
        <p14:section name="What is data literacy?" id="{095EED61-38F8-4816-B54B-85BD518D289A}">
          <p14:sldIdLst>
            <p14:sldId id="615"/>
            <p14:sldId id="616"/>
          </p14:sldIdLst>
        </p14:section>
        <p14:section name="Why is data important?" id="{B5DCCBAC-BC7A-4CA0-A275-264195E2A33C}">
          <p14:sldIdLst>
            <p14:sldId id="286"/>
            <p14:sldId id="603"/>
            <p14:sldId id="596"/>
            <p14:sldId id="597"/>
            <p14:sldId id="598"/>
          </p14:sldIdLst>
        </p14:section>
        <p14:section name="What is data?" id="{239FF931-D9F6-4CD4-9E35-12129376360B}">
          <p14:sldIdLst>
            <p14:sldId id="291"/>
            <p14:sldId id="310"/>
            <p14:sldId id="336"/>
            <p14:sldId id="337"/>
            <p14:sldId id="720"/>
            <p14:sldId id="708"/>
            <p14:sldId id="709"/>
            <p14:sldId id="320"/>
            <p14:sldId id="321"/>
            <p14:sldId id="508"/>
          </p14:sldIdLst>
        </p14:section>
        <p14:section name="Word to numbers A" id="{4B15F2B2-2A6C-4A80-8D57-442160DF820A}">
          <p14:sldIdLst>
            <p14:sldId id="330"/>
            <p14:sldId id="446"/>
            <p14:sldId id="447"/>
            <p14:sldId id="448"/>
            <p14:sldId id="449"/>
            <p14:sldId id="450"/>
            <p14:sldId id="451"/>
            <p14:sldId id="587"/>
            <p14:sldId id="721"/>
            <p14:sldId id="334"/>
            <p14:sldId id="379"/>
            <p14:sldId id="382"/>
            <p14:sldId id="383"/>
            <p14:sldId id="384"/>
            <p14:sldId id="390"/>
            <p14:sldId id="392"/>
            <p14:sldId id="385"/>
            <p14:sldId id="348"/>
            <p14:sldId id="453"/>
            <p14:sldId id="454"/>
            <p14:sldId id="455"/>
            <p14:sldId id="338"/>
            <p14:sldId id="346"/>
            <p14:sldId id="667"/>
            <p14:sldId id="675"/>
            <p14:sldId id="676"/>
            <p14:sldId id="677"/>
            <p14:sldId id="678"/>
            <p14:sldId id="406"/>
            <p14:sldId id="407"/>
            <p14:sldId id="441"/>
            <p14:sldId id="410"/>
            <p14:sldId id="421"/>
            <p14:sldId id="422"/>
            <p14:sldId id="423"/>
            <p14:sldId id="698"/>
            <p14:sldId id="426"/>
            <p14:sldId id="429"/>
            <p14:sldId id="436"/>
            <p14:sldId id="437"/>
            <p14:sldId id="699"/>
            <p14:sldId id="440"/>
            <p14:sldId id="442"/>
          </p14:sldIdLst>
        </p14:section>
        <p14:section name="Words to numbers B" id="{60104D07-CBA7-4234-B419-C1F8E72514B1}">
          <p14:sldIdLst>
            <p14:sldId id="350"/>
            <p14:sldId id="479"/>
            <p14:sldId id="713"/>
            <p14:sldId id="468"/>
            <p14:sldId id="481"/>
            <p14:sldId id="483"/>
            <p14:sldId id="588"/>
            <p14:sldId id="590"/>
            <p14:sldId id="502"/>
            <p14:sldId id="589"/>
            <p14:sldId id="503"/>
            <p14:sldId id="476"/>
            <p14:sldId id="489"/>
            <p14:sldId id="464"/>
            <p14:sldId id="465"/>
            <p14:sldId id="490"/>
            <p14:sldId id="493"/>
            <p14:sldId id="494"/>
            <p14:sldId id="495"/>
            <p14:sldId id="496"/>
            <p14:sldId id="498"/>
            <p14:sldId id="501"/>
          </p14:sldIdLst>
        </p14:section>
        <p14:section name="Storytelling Intro" id="{C3C9E93D-9D0E-42BB-B740-509FB8D640F4}">
          <p14:sldIdLst>
            <p14:sldId id="461"/>
            <p14:sldId id="354"/>
            <p14:sldId id="507"/>
            <p14:sldId id="462"/>
            <p14:sldId id="463"/>
            <p14:sldId id="517"/>
            <p14:sldId id="518"/>
            <p14:sldId id="519"/>
            <p14:sldId id="520"/>
            <p14:sldId id="530"/>
            <p14:sldId id="521"/>
            <p14:sldId id="532"/>
            <p14:sldId id="534"/>
            <p14:sldId id="535"/>
            <p14:sldId id="536"/>
            <p14:sldId id="531"/>
            <p14:sldId id="522"/>
            <p14:sldId id="523"/>
            <p14:sldId id="525"/>
            <p14:sldId id="526"/>
            <p14:sldId id="527"/>
            <p14:sldId id="528"/>
            <p14:sldId id="529"/>
          </p14:sldIdLst>
        </p14:section>
        <p14:section name="Data Instability" id="{9C36C27D-F364-4FB9-A438-19DC0B79CE80}">
          <p14:sldIdLst>
            <p14:sldId id="537"/>
            <p14:sldId id="540"/>
            <p14:sldId id="557"/>
            <p14:sldId id="555"/>
            <p14:sldId id="543"/>
            <p14:sldId id="541"/>
            <p14:sldId id="548"/>
            <p14:sldId id="560"/>
            <p14:sldId id="556"/>
            <p14:sldId id="558"/>
            <p14:sldId id="559"/>
            <p14:sldId id="561"/>
            <p14:sldId id="563"/>
            <p14:sldId id="591"/>
            <p14:sldId id="592"/>
            <p14:sldId id="564"/>
            <p14:sldId id="565"/>
            <p14:sldId id="566"/>
            <p14:sldId id="573"/>
            <p14:sldId id="574"/>
            <p14:sldId id="575"/>
            <p14:sldId id="576"/>
            <p14:sldId id="577"/>
          </p14:sldIdLst>
        </p14:section>
        <p14:section name="Community Level Data" id="{BCA2EF6B-3988-4AED-ACDB-D5FEF596AEC4}">
          <p14:sldIdLst>
            <p14:sldId id="700"/>
            <p14:sldId id="701"/>
            <p14:sldId id="702"/>
            <p14:sldId id="703"/>
            <p14:sldId id="704"/>
            <p14:sldId id="705"/>
          </p14:sldIdLst>
        </p14:section>
        <p14:section name="Bexar Data Dive" id="{EBB1EFF4-9288-476B-8310-0E79B4D7E367}">
          <p14:sldIdLst>
            <p14:sldId id="554"/>
            <p14:sldId id="639"/>
            <p14:sldId id="640"/>
            <p14:sldId id="579"/>
            <p14:sldId id="580"/>
            <p14:sldId id="581"/>
            <p14:sldId id="582"/>
            <p14:sldId id="647"/>
            <p14:sldId id="648"/>
            <p14:sldId id="645"/>
            <p14:sldId id="650"/>
            <p14:sldId id="651"/>
            <p14:sldId id="652"/>
            <p14:sldId id="653"/>
            <p14:sldId id="654"/>
            <p14:sldId id="655"/>
            <p14:sldId id="656"/>
            <p14:sldId id="657"/>
            <p14:sldId id="658"/>
            <p14:sldId id="660"/>
            <p14:sldId id="659"/>
            <p14:sldId id="661"/>
            <p14:sldId id="662"/>
            <p14:sldId id="663"/>
          </p14:sldIdLst>
        </p14:section>
        <p14:section name="Closing slides" id="{642EBB8B-50DC-4B68-B515-FDB127141F08}">
          <p14:sldIdLst>
            <p14:sldId id="583"/>
            <p14:sldId id="584"/>
            <p14:sldId id="62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34"/>
    <a:srgbClr val="53BF9D"/>
    <a:srgbClr val="BD4291"/>
    <a:srgbClr val="FFC54D"/>
    <a:srgbClr val="F94C66"/>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370" autoAdjust="0"/>
    <p:restoredTop sz="74300" autoAdjust="0"/>
  </p:normalViewPr>
  <p:slideViewPr>
    <p:cSldViewPr>
      <p:cViewPr>
        <p:scale>
          <a:sx n="50" d="100"/>
          <a:sy n="50" d="100"/>
        </p:scale>
        <p:origin x="1104" y="1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font" Target="fonts/font15.fnt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font" Target="fonts/font5.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font" Target="fonts/font16.fntdata"/><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font" Target="fonts/font6.fntdata"/><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font" Target="fonts/font17.fntdata"/><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font" Target="fonts/font7.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font" Target="fonts/font2.fntdata"/><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font" Target="fonts/font18.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font" Target="fonts/font8.fntdata"/><Relationship Id="rId189" Type="http://schemas.openxmlformats.org/officeDocument/2006/relationships/font" Target="fonts/font13.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font" Target="fonts/font3.fntdata"/><Relationship Id="rId195" Type="http://schemas.openxmlformats.org/officeDocument/2006/relationships/presProps" Target="presProps.xml"/><Relationship Id="rId190" Type="http://schemas.openxmlformats.org/officeDocument/2006/relationships/font" Target="fonts/font14.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font" Target="fonts/font4.fntdata"/><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viewProps" Target="viewProp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font" Target="fonts/font10.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notesMaster" Target="notesMasters/notesMaster1.xml"/><Relationship Id="rId197" Type="http://schemas.openxmlformats.org/officeDocument/2006/relationships/theme" Target="theme/theme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font" Target="fonts/font11.fntdata"/><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font" Target="fonts/font1.fntdata"/><Relationship Id="rId198" Type="http://schemas.openxmlformats.org/officeDocument/2006/relationships/tableStyles" Target="tableStyles.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761A11-6DB2-4F88-AC2E-CA575C011ACF}" type="datetimeFigureOut">
              <a:rPr lang="en-US" smtClean="0"/>
              <a:t>7/16/2024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DDB512-C9E5-47F1-97DA-1F684BF2DD59}" type="slidenum">
              <a:rPr lang="en-US" smtClean="0"/>
              <a:t>‹#›</a:t>
            </a:fld>
            <a:endParaRPr lang="en-US"/>
          </a:p>
        </p:txBody>
      </p:sp>
    </p:spTree>
    <p:extLst>
      <p:ext uri="{BB962C8B-B14F-4D97-AF65-F5344CB8AC3E}">
        <p14:creationId xmlns:p14="http://schemas.microsoft.com/office/powerpoint/2010/main" val="845399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anose="020B0604020202020204" pitchFamily="34" charset="0"/>
              <a:buChar char="•"/>
            </a:pPr>
            <a:r>
              <a:rPr lang="en-US" dirty="0"/>
              <a:t>Community orgs can rely on us for timely and trustworthy data, not just grassroots orgs but even orgs with their own data teams</a:t>
            </a:r>
          </a:p>
          <a:p>
            <a:pPr marL="181240" indent="-181240">
              <a:buFont typeface="Arial" panose="020B0604020202020204" pitchFamily="34" charset="0"/>
              <a:buChar char="•"/>
            </a:pPr>
            <a:r>
              <a:rPr lang="en-US" dirty="0"/>
              <a:t>NNIP helps local communities use data to shape strategies and investments so that all neighborhoods are places where people can thrive.</a:t>
            </a:r>
          </a:p>
          <a:p>
            <a:pPr marL="664546" lvl="1" indent="-181240">
              <a:buFont typeface="Arial" panose="020B0604020202020204" pitchFamily="34" charset="0"/>
              <a:buChar char="•"/>
            </a:pPr>
            <a:r>
              <a:rPr lang="en-US" dirty="0"/>
              <a:t>= national network of local organizations in 32 cities connect their communities with the data they need, and the help they need to use it, to support local priorities.</a:t>
            </a:r>
          </a:p>
          <a:p>
            <a:pPr marL="664546" lvl="1" indent="-181240">
              <a:buFont typeface="Arial" panose="020B0604020202020204" pitchFamily="34" charset="0"/>
              <a:buChar char="•"/>
            </a:pPr>
            <a:r>
              <a:rPr lang="en-US" dirty="0"/>
              <a:t>NNIP coordinated by Urban Institute (think tank) - Also recommend checking out Urban Institute “Do No Harm” guides</a:t>
            </a:r>
          </a:p>
          <a:p>
            <a:pPr marL="664546" marR="0" lvl="1" indent="-18124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NNIP site is a great collection of resources from all of the partners on all kinds of topics highlighting community projects. Think data governance, etc.</a:t>
            </a:r>
          </a:p>
          <a:p>
            <a:pPr marL="664546" lvl="1" indent="-18124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3</a:t>
            </a:fld>
            <a:endParaRPr lang="en-US"/>
          </a:p>
        </p:txBody>
      </p:sp>
    </p:spTree>
    <p:extLst>
      <p:ext uri="{BB962C8B-B14F-4D97-AF65-F5344CB8AC3E}">
        <p14:creationId xmlns:p14="http://schemas.microsoft.com/office/powerpoint/2010/main" val="4069465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Data is powerful and it’s useful to know how to harness that power</a:t>
            </a:r>
          </a:p>
        </p:txBody>
      </p:sp>
      <p:sp>
        <p:nvSpPr>
          <p:cNvPr id="4" name="Slide Number Placeholder 3"/>
          <p:cNvSpPr>
            <a:spLocks noGrp="1"/>
          </p:cNvSpPr>
          <p:nvPr>
            <p:ph type="sldNum" sz="quarter" idx="5"/>
          </p:nvPr>
        </p:nvSpPr>
        <p:spPr/>
        <p:txBody>
          <a:bodyPr/>
          <a:lstStyle/>
          <a:p>
            <a:fld id="{ABDDB512-C9E5-47F1-97DA-1F684BF2DD59}" type="slidenum">
              <a:rPr lang="en-US" smtClean="0"/>
              <a:t>18</a:t>
            </a:fld>
            <a:endParaRPr lang="en-US"/>
          </a:p>
        </p:txBody>
      </p:sp>
    </p:spTree>
    <p:extLst>
      <p:ext uri="{BB962C8B-B14F-4D97-AF65-F5344CB8AC3E}">
        <p14:creationId xmlns:p14="http://schemas.microsoft.com/office/powerpoint/2010/main" val="67609034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114</a:t>
            </a:fld>
            <a:endParaRPr lang="en-US"/>
          </a:p>
        </p:txBody>
      </p:sp>
    </p:spTree>
    <p:extLst>
      <p:ext uri="{BB962C8B-B14F-4D97-AF65-F5344CB8AC3E}">
        <p14:creationId xmlns:p14="http://schemas.microsoft.com/office/powerpoint/2010/main" val="246186548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115</a:t>
            </a:fld>
            <a:endParaRPr lang="en-US"/>
          </a:p>
        </p:txBody>
      </p:sp>
    </p:spTree>
    <p:extLst>
      <p:ext uri="{BB962C8B-B14F-4D97-AF65-F5344CB8AC3E}">
        <p14:creationId xmlns:p14="http://schemas.microsoft.com/office/powerpoint/2010/main" val="347502325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116</a:t>
            </a:fld>
            <a:endParaRPr lang="en-US"/>
          </a:p>
        </p:txBody>
      </p:sp>
    </p:spTree>
    <p:extLst>
      <p:ext uri="{BB962C8B-B14F-4D97-AF65-F5344CB8AC3E}">
        <p14:creationId xmlns:p14="http://schemas.microsoft.com/office/powerpoint/2010/main" val="275935228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117</a:t>
            </a:fld>
            <a:endParaRPr lang="en-US"/>
          </a:p>
        </p:txBody>
      </p:sp>
    </p:spTree>
    <p:extLst>
      <p:ext uri="{BB962C8B-B14F-4D97-AF65-F5344CB8AC3E}">
        <p14:creationId xmlns:p14="http://schemas.microsoft.com/office/powerpoint/2010/main" val="11935694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118</a:t>
            </a:fld>
            <a:endParaRPr lang="en-US"/>
          </a:p>
        </p:txBody>
      </p:sp>
    </p:spTree>
    <p:extLst>
      <p:ext uri="{BB962C8B-B14F-4D97-AF65-F5344CB8AC3E}">
        <p14:creationId xmlns:p14="http://schemas.microsoft.com/office/powerpoint/2010/main" val="304602716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up to us to be aware of the ways it’s not perfect – whether we’re gather it, producing it, or consuming it.</a:t>
            </a: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120</a:t>
            </a:fld>
            <a:endParaRPr lang="en-US"/>
          </a:p>
        </p:txBody>
      </p:sp>
    </p:spTree>
    <p:extLst>
      <p:ext uri="{BB962C8B-B14F-4D97-AF65-F5344CB8AC3E}">
        <p14:creationId xmlns:p14="http://schemas.microsoft.com/office/powerpoint/2010/main" val="20847332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up to us to be aware of the ways it’s not perfect – whether we’re gather it, producing it, or consuming it.</a:t>
            </a: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121</a:t>
            </a:fld>
            <a:endParaRPr lang="en-US"/>
          </a:p>
        </p:txBody>
      </p:sp>
    </p:spTree>
    <p:extLst>
      <p:ext uri="{BB962C8B-B14F-4D97-AF65-F5344CB8AC3E}">
        <p14:creationId xmlns:p14="http://schemas.microsoft.com/office/powerpoint/2010/main" val="275209859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problem with small numbers</a:t>
            </a:r>
          </a:p>
        </p:txBody>
      </p:sp>
      <p:sp>
        <p:nvSpPr>
          <p:cNvPr id="4" name="Slide Number Placeholder 3"/>
          <p:cNvSpPr>
            <a:spLocks noGrp="1"/>
          </p:cNvSpPr>
          <p:nvPr>
            <p:ph type="sldNum" sz="quarter" idx="5"/>
          </p:nvPr>
        </p:nvSpPr>
        <p:spPr/>
        <p:txBody>
          <a:bodyPr/>
          <a:lstStyle/>
          <a:p>
            <a:fld id="{ABDDB512-C9E5-47F1-97DA-1F684BF2DD59}" type="slidenum">
              <a:rPr lang="en-US" smtClean="0"/>
              <a:t>122</a:t>
            </a:fld>
            <a:endParaRPr lang="en-US"/>
          </a:p>
        </p:txBody>
      </p:sp>
    </p:spTree>
    <p:extLst>
      <p:ext uri="{BB962C8B-B14F-4D97-AF65-F5344CB8AC3E}">
        <p14:creationId xmlns:p14="http://schemas.microsoft.com/office/powerpoint/2010/main" val="215784277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123</a:t>
            </a:fld>
            <a:endParaRPr lang="en-US"/>
          </a:p>
        </p:txBody>
      </p:sp>
    </p:spTree>
    <p:extLst>
      <p:ext uri="{BB962C8B-B14F-4D97-AF65-F5344CB8AC3E}">
        <p14:creationId xmlns:p14="http://schemas.microsoft.com/office/powerpoint/2010/main" val="173409807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People don’t fit into neat little boxes</a:t>
            </a:r>
          </a:p>
        </p:txBody>
      </p:sp>
      <p:sp>
        <p:nvSpPr>
          <p:cNvPr id="4" name="Slide Number Placeholder 3"/>
          <p:cNvSpPr>
            <a:spLocks noGrp="1"/>
          </p:cNvSpPr>
          <p:nvPr>
            <p:ph type="sldNum" sz="quarter" idx="5"/>
          </p:nvPr>
        </p:nvSpPr>
        <p:spPr/>
        <p:txBody>
          <a:bodyPr/>
          <a:lstStyle/>
          <a:p>
            <a:fld id="{ABDDB512-C9E5-47F1-97DA-1F684BF2DD59}" type="slidenum">
              <a:rPr lang="en-US" smtClean="0"/>
              <a:t>124</a:t>
            </a:fld>
            <a:endParaRPr lang="en-US"/>
          </a:p>
        </p:txBody>
      </p:sp>
    </p:spTree>
    <p:extLst>
      <p:ext uri="{BB962C8B-B14F-4D97-AF65-F5344CB8AC3E}">
        <p14:creationId xmlns:p14="http://schemas.microsoft.com/office/powerpoint/2010/main" val="1438957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 is everywhere, but not always refined. And when it goes through people, we affect the data with our own interpretations and biases.</a:t>
            </a:r>
          </a:p>
        </p:txBody>
      </p:sp>
      <p:sp>
        <p:nvSpPr>
          <p:cNvPr id="4" name="Slide Number Placeholder 3"/>
          <p:cNvSpPr>
            <a:spLocks noGrp="1"/>
          </p:cNvSpPr>
          <p:nvPr>
            <p:ph type="sldNum" sz="quarter" idx="5"/>
          </p:nvPr>
        </p:nvSpPr>
        <p:spPr/>
        <p:txBody>
          <a:bodyPr/>
          <a:lstStyle/>
          <a:p>
            <a:fld id="{ABDDB512-C9E5-47F1-97DA-1F684BF2DD59}" type="slidenum">
              <a:rPr lang="en-US" smtClean="0"/>
              <a:t>19</a:t>
            </a:fld>
            <a:endParaRPr lang="en-US"/>
          </a:p>
        </p:txBody>
      </p:sp>
    </p:spTree>
    <p:extLst>
      <p:ext uri="{BB962C8B-B14F-4D97-AF65-F5344CB8AC3E}">
        <p14:creationId xmlns:p14="http://schemas.microsoft.com/office/powerpoint/2010/main" val="270908410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MENA = Middle Easter, North African</a:t>
            </a:r>
          </a:p>
          <a:p>
            <a:r>
              <a:rPr lang="en-US" dirty="0"/>
              <a:t>NHPI = Native Hawaiian and Pacific Islander</a:t>
            </a:r>
          </a:p>
          <a:p>
            <a:endParaRPr lang="en-US" dirty="0"/>
          </a:p>
          <a:p>
            <a:r>
              <a:rPr lang="en-US" dirty="0"/>
              <a:t>Historically folded into other categories</a:t>
            </a:r>
          </a:p>
        </p:txBody>
      </p:sp>
      <p:sp>
        <p:nvSpPr>
          <p:cNvPr id="4" name="Slide Number Placeholder 3"/>
          <p:cNvSpPr>
            <a:spLocks noGrp="1"/>
          </p:cNvSpPr>
          <p:nvPr>
            <p:ph type="sldNum" sz="quarter" idx="5"/>
          </p:nvPr>
        </p:nvSpPr>
        <p:spPr/>
        <p:txBody>
          <a:bodyPr/>
          <a:lstStyle/>
          <a:p>
            <a:fld id="{ABDDB512-C9E5-47F1-97DA-1F684BF2DD59}" type="slidenum">
              <a:rPr lang="en-US" smtClean="0"/>
              <a:t>125</a:t>
            </a:fld>
            <a:endParaRPr lang="en-US"/>
          </a:p>
        </p:txBody>
      </p:sp>
    </p:spTree>
    <p:extLst>
      <p:ext uri="{BB962C8B-B14F-4D97-AF65-F5344CB8AC3E}">
        <p14:creationId xmlns:p14="http://schemas.microsoft.com/office/powerpoint/2010/main" val="64138243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126</a:t>
            </a:fld>
            <a:endParaRPr lang="en-US"/>
          </a:p>
        </p:txBody>
      </p:sp>
    </p:spTree>
    <p:extLst>
      <p:ext uri="{BB962C8B-B14F-4D97-AF65-F5344CB8AC3E}">
        <p14:creationId xmlns:p14="http://schemas.microsoft.com/office/powerpoint/2010/main" val="116771212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definitions are important</a:t>
            </a:r>
          </a:p>
        </p:txBody>
      </p:sp>
      <p:sp>
        <p:nvSpPr>
          <p:cNvPr id="4" name="Slide Number Placeholder 3"/>
          <p:cNvSpPr>
            <a:spLocks noGrp="1"/>
          </p:cNvSpPr>
          <p:nvPr>
            <p:ph type="sldNum" sz="quarter" idx="5"/>
          </p:nvPr>
        </p:nvSpPr>
        <p:spPr/>
        <p:txBody>
          <a:bodyPr/>
          <a:lstStyle/>
          <a:p>
            <a:fld id="{ABDDB512-C9E5-47F1-97DA-1F684BF2DD59}" type="slidenum">
              <a:rPr lang="en-US" smtClean="0"/>
              <a:t>127</a:t>
            </a:fld>
            <a:endParaRPr lang="en-US"/>
          </a:p>
        </p:txBody>
      </p:sp>
    </p:spTree>
    <p:extLst>
      <p:ext uri="{BB962C8B-B14F-4D97-AF65-F5344CB8AC3E}">
        <p14:creationId xmlns:p14="http://schemas.microsoft.com/office/powerpoint/2010/main" val="40769147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definitions are important</a:t>
            </a:r>
          </a:p>
        </p:txBody>
      </p:sp>
      <p:sp>
        <p:nvSpPr>
          <p:cNvPr id="4" name="Slide Number Placeholder 3"/>
          <p:cNvSpPr>
            <a:spLocks noGrp="1"/>
          </p:cNvSpPr>
          <p:nvPr>
            <p:ph type="sldNum" sz="quarter" idx="5"/>
          </p:nvPr>
        </p:nvSpPr>
        <p:spPr/>
        <p:txBody>
          <a:bodyPr/>
          <a:lstStyle/>
          <a:p>
            <a:fld id="{ABDDB512-C9E5-47F1-97DA-1F684BF2DD59}" type="slidenum">
              <a:rPr lang="en-US" smtClean="0"/>
              <a:t>128</a:t>
            </a:fld>
            <a:endParaRPr lang="en-US"/>
          </a:p>
        </p:txBody>
      </p:sp>
    </p:spTree>
    <p:extLst>
      <p:ext uri="{BB962C8B-B14F-4D97-AF65-F5344CB8AC3E}">
        <p14:creationId xmlns:p14="http://schemas.microsoft.com/office/powerpoint/2010/main" val="325978600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We’re working on adapting the new codes and updating the data to better reflect case numbers between years. As part of our pledge to be transparent, we will post everything we did.</a:t>
            </a:r>
          </a:p>
        </p:txBody>
      </p:sp>
      <p:sp>
        <p:nvSpPr>
          <p:cNvPr id="4" name="Slide Number Placeholder 3"/>
          <p:cNvSpPr>
            <a:spLocks noGrp="1"/>
          </p:cNvSpPr>
          <p:nvPr>
            <p:ph type="sldNum" sz="quarter" idx="5"/>
          </p:nvPr>
        </p:nvSpPr>
        <p:spPr/>
        <p:txBody>
          <a:bodyPr/>
          <a:lstStyle/>
          <a:p>
            <a:fld id="{ABDDB512-C9E5-47F1-97DA-1F684BF2DD59}" type="slidenum">
              <a:rPr lang="en-US" smtClean="0"/>
              <a:t>129</a:t>
            </a:fld>
            <a:endParaRPr lang="en-US"/>
          </a:p>
        </p:txBody>
      </p:sp>
    </p:spTree>
    <p:extLst>
      <p:ext uri="{BB962C8B-B14F-4D97-AF65-F5344CB8AC3E}">
        <p14:creationId xmlns:p14="http://schemas.microsoft.com/office/powerpoint/2010/main" val="271562319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 is from the 2016 Bexar County Health Needs Assessment</a:t>
            </a:r>
          </a:p>
        </p:txBody>
      </p:sp>
      <p:sp>
        <p:nvSpPr>
          <p:cNvPr id="4" name="Slide Number Placeholder 3"/>
          <p:cNvSpPr>
            <a:spLocks noGrp="1"/>
          </p:cNvSpPr>
          <p:nvPr>
            <p:ph type="sldNum" sz="quarter" idx="5"/>
          </p:nvPr>
        </p:nvSpPr>
        <p:spPr/>
        <p:txBody>
          <a:bodyPr/>
          <a:lstStyle/>
          <a:p>
            <a:fld id="{ABDDB512-C9E5-47F1-97DA-1F684BF2DD59}" type="slidenum">
              <a:rPr lang="en-US" smtClean="0"/>
              <a:t>130</a:t>
            </a:fld>
            <a:endParaRPr lang="en-US"/>
          </a:p>
        </p:txBody>
      </p:sp>
    </p:spTree>
    <p:extLst>
      <p:ext uri="{BB962C8B-B14F-4D97-AF65-F5344CB8AC3E}">
        <p14:creationId xmlns:p14="http://schemas.microsoft.com/office/powerpoint/2010/main" val="178411841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131</a:t>
            </a:fld>
            <a:endParaRPr lang="en-US"/>
          </a:p>
        </p:txBody>
      </p:sp>
    </p:spTree>
    <p:extLst>
      <p:ext uri="{BB962C8B-B14F-4D97-AF65-F5344CB8AC3E}">
        <p14:creationId xmlns:p14="http://schemas.microsoft.com/office/powerpoint/2010/main" val="427080070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132</a:t>
            </a:fld>
            <a:endParaRPr lang="en-US"/>
          </a:p>
        </p:txBody>
      </p:sp>
    </p:spTree>
    <p:extLst>
      <p:ext uri="{BB962C8B-B14F-4D97-AF65-F5344CB8AC3E}">
        <p14:creationId xmlns:p14="http://schemas.microsoft.com/office/powerpoint/2010/main" val="12216174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133</a:t>
            </a:fld>
            <a:endParaRPr lang="en-US"/>
          </a:p>
        </p:txBody>
      </p:sp>
    </p:spTree>
    <p:extLst>
      <p:ext uri="{BB962C8B-B14F-4D97-AF65-F5344CB8AC3E}">
        <p14:creationId xmlns:p14="http://schemas.microsoft.com/office/powerpoint/2010/main" val="194555575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 is from the 2016 Bexar County Health Needs Assessment</a:t>
            </a:r>
          </a:p>
        </p:txBody>
      </p:sp>
      <p:sp>
        <p:nvSpPr>
          <p:cNvPr id="4" name="Slide Number Placeholder 3"/>
          <p:cNvSpPr>
            <a:spLocks noGrp="1"/>
          </p:cNvSpPr>
          <p:nvPr>
            <p:ph type="sldNum" sz="quarter" idx="5"/>
          </p:nvPr>
        </p:nvSpPr>
        <p:spPr/>
        <p:txBody>
          <a:bodyPr/>
          <a:lstStyle/>
          <a:p>
            <a:fld id="{ABDDB512-C9E5-47F1-97DA-1F684BF2DD59}" type="slidenum">
              <a:rPr lang="en-US" smtClean="0"/>
              <a:t>134</a:t>
            </a:fld>
            <a:endParaRPr lang="en-US"/>
          </a:p>
        </p:txBody>
      </p:sp>
    </p:spTree>
    <p:extLst>
      <p:ext uri="{BB962C8B-B14F-4D97-AF65-F5344CB8AC3E}">
        <p14:creationId xmlns:p14="http://schemas.microsoft.com/office/powerpoint/2010/main" val="39750216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when it goes through people, we affect the data with our own interpretations and biases.</a:t>
            </a:r>
          </a:p>
        </p:txBody>
      </p:sp>
      <p:sp>
        <p:nvSpPr>
          <p:cNvPr id="4" name="Slide Number Placeholder 3"/>
          <p:cNvSpPr>
            <a:spLocks noGrp="1"/>
          </p:cNvSpPr>
          <p:nvPr>
            <p:ph type="sldNum" sz="quarter" idx="5"/>
          </p:nvPr>
        </p:nvSpPr>
        <p:spPr/>
        <p:txBody>
          <a:bodyPr/>
          <a:lstStyle/>
          <a:p>
            <a:fld id="{ABDDB512-C9E5-47F1-97DA-1F684BF2DD59}" type="slidenum">
              <a:rPr lang="en-US" smtClean="0"/>
              <a:t>20</a:t>
            </a:fld>
            <a:endParaRPr lang="en-US"/>
          </a:p>
        </p:txBody>
      </p:sp>
    </p:spTree>
    <p:extLst>
      <p:ext uri="{BB962C8B-B14F-4D97-AF65-F5344CB8AC3E}">
        <p14:creationId xmlns:p14="http://schemas.microsoft.com/office/powerpoint/2010/main" val="120924031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 is from the 2016 Bexar County Health Needs Assessment</a:t>
            </a:r>
          </a:p>
        </p:txBody>
      </p:sp>
      <p:sp>
        <p:nvSpPr>
          <p:cNvPr id="4" name="Slide Number Placeholder 3"/>
          <p:cNvSpPr>
            <a:spLocks noGrp="1"/>
          </p:cNvSpPr>
          <p:nvPr>
            <p:ph type="sldNum" sz="quarter" idx="5"/>
          </p:nvPr>
        </p:nvSpPr>
        <p:spPr/>
        <p:txBody>
          <a:bodyPr/>
          <a:lstStyle/>
          <a:p>
            <a:fld id="{ABDDB512-C9E5-47F1-97DA-1F684BF2DD59}" type="slidenum">
              <a:rPr lang="en-US" smtClean="0"/>
              <a:t>135</a:t>
            </a:fld>
            <a:endParaRPr lang="en-US"/>
          </a:p>
        </p:txBody>
      </p:sp>
    </p:spTree>
    <p:extLst>
      <p:ext uri="{BB962C8B-B14F-4D97-AF65-F5344CB8AC3E}">
        <p14:creationId xmlns:p14="http://schemas.microsoft.com/office/powerpoint/2010/main" val="296087099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OF THIS CRITICAL THINKING STOP</a:t>
            </a:r>
          </a:p>
        </p:txBody>
      </p:sp>
      <p:sp>
        <p:nvSpPr>
          <p:cNvPr id="4" name="Slide Number Placeholder 3"/>
          <p:cNvSpPr>
            <a:spLocks noGrp="1"/>
          </p:cNvSpPr>
          <p:nvPr>
            <p:ph type="sldNum" sz="quarter" idx="5"/>
          </p:nvPr>
        </p:nvSpPr>
        <p:spPr/>
        <p:txBody>
          <a:bodyPr/>
          <a:lstStyle/>
          <a:p>
            <a:fld id="{ABDDB512-C9E5-47F1-97DA-1F684BF2DD59}" type="slidenum">
              <a:rPr lang="en-US" smtClean="0"/>
              <a:t>136</a:t>
            </a:fld>
            <a:endParaRPr lang="en-US"/>
          </a:p>
        </p:txBody>
      </p:sp>
    </p:spTree>
    <p:extLst>
      <p:ext uri="{BB962C8B-B14F-4D97-AF65-F5344CB8AC3E}">
        <p14:creationId xmlns:p14="http://schemas.microsoft.com/office/powerpoint/2010/main" val="15031624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137</a:t>
            </a:fld>
            <a:endParaRPr lang="en-US"/>
          </a:p>
        </p:txBody>
      </p:sp>
    </p:spTree>
    <p:extLst>
      <p:ext uri="{BB962C8B-B14F-4D97-AF65-F5344CB8AC3E}">
        <p14:creationId xmlns:p14="http://schemas.microsoft.com/office/powerpoint/2010/main" val="349624888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138</a:t>
            </a:fld>
            <a:endParaRPr lang="en-US"/>
          </a:p>
        </p:txBody>
      </p:sp>
    </p:spTree>
    <p:extLst>
      <p:ext uri="{BB962C8B-B14F-4D97-AF65-F5344CB8AC3E}">
        <p14:creationId xmlns:p14="http://schemas.microsoft.com/office/powerpoint/2010/main" val="354048951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139</a:t>
            </a:fld>
            <a:endParaRPr lang="en-US"/>
          </a:p>
        </p:txBody>
      </p:sp>
    </p:spTree>
    <p:extLst>
      <p:ext uri="{BB962C8B-B14F-4D97-AF65-F5344CB8AC3E}">
        <p14:creationId xmlns:p14="http://schemas.microsoft.com/office/powerpoint/2010/main" val="248352750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140</a:t>
            </a:fld>
            <a:endParaRPr lang="en-US"/>
          </a:p>
        </p:txBody>
      </p:sp>
    </p:spTree>
    <p:extLst>
      <p:ext uri="{BB962C8B-B14F-4D97-AF65-F5344CB8AC3E}">
        <p14:creationId xmlns:p14="http://schemas.microsoft.com/office/powerpoint/2010/main" val="298432689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drop in, for example, percent investigations completed, reports assigned for investigations, and more, accounted for the drop in total confirmed victims.</a:t>
            </a:r>
          </a:p>
          <a:p>
            <a:endParaRPr lang="en-US" dirty="0"/>
          </a:p>
          <a:p>
            <a:r>
              <a:rPr lang="en-US" dirty="0"/>
              <a:t>END OF CRITICAL THINKING STOP</a:t>
            </a:r>
          </a:p>
        </p:txBody>
      </p:sp>
      <p:sp>
        <p:nvSpPr>
          <p:cNvPr id="4" name="Slide Number Placeholder 3"/>
          <p:cNvSpPr>
            <a:spLocks noGrp="1"/>
          </p:cNvSpPr>
          <p:nvPr>
            <p:ph type="sldNum" sz="quarter" idx="5"/>
          </p:nvPr>
        </p:nvSpPr>
        <p:spPr/>
        <p:txBody>
          <a:bodyPr/>
          <a:lstStyle/>
          <a:p>
            <a:fld id="{ABDDB512-C9E5-47F1-97DA-1F684BF2DD59}" type="slidenum">
              <a:rPr lang="en-US" smtClean="0"/>
              <a:t>141</a:t>
            </a:fld>
            <a:endParaRPr lang="en-US"/>
          </a:p>
        </p:txBody>
      </p:sp>
    </p:spTree>
    <p:extLst>
      <p:ext uri="{BB962C8B-B14F-4D97-AF65-F5344CB8AC3E}">
        <p14:creationId xmlns:p14="http://schemas.microsoft.com/office/powerpoint/2010/main" val="406716274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latin typeface="+mn-lt"/>
              </a:rPr>
              <a:t> “That data usually comes from local, state, and federal agencies like the Census Bureau, Departments of education, and Departments of Public Health.”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tx1"/>
                </a:solidFill>
                <a:latin typeface="+mn-lt"/>
              </a:rPr>
              <a:t>Guidance from our friends at Neighborhood Nexxus (Atlanta, Georgia)</a:t>
            </a:r>
          </a:p>
          <a:p>
            <a:pPr marL="171450" indent="-171450">
              <a:buFont typeface="Arial" panose="020B0604020202020204" pitchFamily="34" charset="0"/>
              <a:buChar char="•"/>
            </a:pPr>
            <a:endParaRPr lang="en-US" dirty="0">
              <a:solidFill>
                <a:schemeClr val="tx1"/>
              </a:solidFill>
              <a:latin typeface="+mn-lt"/>
            </a:endParaRP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143</a:t>
            </a:fld>
            <a:endParaRPr lang="en-US"/>
          </a:p>
        </p:txBody>
      </p:sp>
    </p:spTree>
    <p:extLst>
      <p:ext uri="{BB962C8B-B14F-4D97-AF65-F5344CB8AC3E}">
        <p14:creationId xmlns:p14="http://schemas.microsoft.com/office/powerpoint/2010/main" val="38281386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latin typeface="+mn-lt"/>
              </a:rPr>
              <a:t>There are all kinds of data available, so just asking for all the data available for something is too much: specific questions will give you specific data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latin typeface="+mn-lt"/>
              </a:rPr>
              <a:t>Knowing what question(s) you’re trying to answer will help you know what data to use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tx1"/>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latin typeface="+mn-lt"/>
              </a:rPr>
              <a:t>In the case of your capstone projects, your starting point is broad (health), be very specific in what you want to research, look at, compare, etc.</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latin typeface="+mn-lt"/>
              </a:rPr>
              <a:t>Are you comparing two </a:t>
            </a:r>
            <a:r>
              <a:rPr lang="en-US" sz="1200" dirty="0" err="1">
                <a:solidFill>
                  <a:schemeClr val="tx1"/>
                </a:solidFill>
                <a:latin typeface="+mn-lt"/>
              </a:rPr>
              <a:t>zipcodes</a:t>
            </a:r>
            <a:r>
              <a:rPr lang="en-US" sz="1200" dirty="0">
                <a:solidFill>
                  <a:schemeClr val="tx1"/>
                </a:solidFill>
                <a:latin typeface="+mn-lt"/>
              </a:rPr>
              <a:t> to each other? (highest and lowest)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latin typeface="+mn-lt"/>
              </a:rPr>
              <a:t>Are you comparing one </a:t>
            </a:r>
            <a:r>
              <a:rPr lang="en-US" sz="1200" dirty="0" err="1">
                <a:solidFill>
                  <a:schemeClr val="tx1"/>
                </a:solidFill>
                <a:latin typeface="+mn-lt"/>
              </a:rPr>
              <a:t>zipcode</a:t>
            </a:r>
            <a:r>
              <a:rPr lang="en-US" sz="1200" dirty="0">
                <a:solidFill>
                  <a:schemeClr val="tx1"/>
                </a:solidFill>
                <a:latin typeface="+mn-lt"/>
              </a:rPr>
              <a:t> to Bexar County over all?</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latin typeface="+mn-lt"/>
              </a:rPr>
              <a:t>Are you looking at a cluster of </a:t>
            </a:r>
            <a:r>
              <a:rPr lang="en-US" sz="1200" dirty="0" err="1">
                <a:solidFill>
                  <a:schemeClr val="tx1"/>
                </a:solidFill>
                <a:latin typeface="+mn-lt"/>
              </a:rPr>
              <a:t>zipcodes</a:t>
            </a:r>
            <a:r>
              <a:rPr lang="en-US" sz="1200" dirty="0">
                <a:solidFill>
                  <a:schemeClr val="tx1"/>
                </a:solidFill>
                <a:latin typeface="+mn-lt"/>
              </a:rPr>
              <a:t> (e.g. southside)</a:t>
            </a:r>
          </a:p>
        </p:txBody>
      </p:sp>
      <p:sp>
        <p:nvSpPr>
          <p:cNvPr id="4" name="Slide Number Placeholder 3"/>
          <p:cNvSpPr>
            <a:spLocks noGrp="1"/>
          </p:cNvSpPr>
          <p:nvPr>
            <p:ph type="sldNum" sz="quarter" idx="5"/>
          </p:nvPr>
        </p:nvSpPr>
        <p:spPr/>
        <p:txBody>
          <a:bodyPr/>
          <a:lstStyle/>
          <a:p>
            <a:fld id="{ABDDB512-C9E5-47F1-97DA-1F684BF2DD59}" type="slidenum">
              <a:rPr lang="en-US" smtClean="0"/>
              <a:t>144</a:t>
            </a:fld>
            <a:endParaRPr lang="en-US"/>
          </a:p>
        </p:txBody>
      </p:sp>
    </p:spTree>
    <p:extLst>
      <p:ext uri="{BB962C8B-B14F-4D97-AF65-F5344CB8AC3E}">
        <p14:creationId xmlns:p14="http://schemas.microsoft.com/office/powerpoint/2010/main" val="373996713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90494" lvl="0" indent="-323847">
              <a:lnSpc>
                <a:spcPts val="4799"/>
              </a:lnSpc>
              <a:buFont typeface="Arial"/>
              <a:buChar char="•"/>
            </a:pPr>
            <a:r>
              <a:rPr lang="en-US" dirty="0"/>
              <a:t>Data should be reliable, timely, and relevant</a:t>
            </a:r>
          </a:p>
          <a:p>
            <a:pPr marL="190494" lvl="0" indent="-323847">
              <a:lnSpc>
                <a:spcPts val="4799"/>
              </a:lnSpc>
              <a:buFont typeface="Arial"/>
              <a:buChar char="•"/>
            </a:pPr>
            <a:r>
              <a:rPr lang="en-US" dirty="0"/>
              <a:t>Data isn’t perfect - it can have gaps, be biased, or perpetuate inequalities</a:t>
            </a:r>
          </a:p>
          <a:p>
            <a:pPr marL="190494" lvl="0" indent="-323847">
              <a:lnSpc>
                <a:spcPts val="4799"/>
              </a:lnSpc>
              <a:buFont typeface="Arial"/>
              <a:buChar char="•"/>
            </a:pPr>
            <a:r>
              <a:rPr lang="en-US" dirty="0"/>
              <a:t>The “right data” includes choosing the right community level to look at and being cognizant of things like MOE and suppression</a:t>
            </a:r>
          </a:p>
          <a:p>
            <a:pPr marL="0" lvl="0" indent="0">
              <a:lnSpc>
                <a:spcPts val="4799"/>
              </a:lnSpc>
              <a:buFont typeface="Arial"/>
              <a:buNone/>
            </a:pP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Indicator discussion with different hand-out (Also from Neighborhood Nexus)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Helps with where to start with indicators by topic (other topics include: household economics and education data)</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Discusses why certain topics are relevant and what indicators you can use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Each indicator gives a definition, what’s available (community level), why it matters, and any additional recommendations</a:t>
            </a:r>
          </a:p>
        </p:txBody>
      </p:sp>
      <p:sp>
        <p:nvSpPr>
          <p:cNvPr id="4" name="Slide Number Placeholder 3"/>
          <p:cNvSpPr>
            <a:spLocks noGrp="1"/>
          </p:cNvSpPr>
          <p:nvPr>
            <p:ph type="sldNum" sz="quarter" idx="5"/>
          </p:nvPr>
        </p:nvSpPr>
        <p:spPr/>
        <p:txBody>
          <a:bodyPr/>
          <a:lstStyle/>
          <a:p>
            <a:fld id="{ABDDB512-C9E5-47F1-97DA-1F684BF2DD59}" type="slidenum">
              <a:rPr lang="en-US" smtClean="0"/>
              <a:t>145</a:t>
            </a:fld>
            <a:endParaRPr lang="en-US"/>
          </a:p>
        </p:txBody>
      </p:sp>
    </p:spTree>
    <p:extLst>
      <p:ext uri="{BB962C8B-B14F-4D97-AF65-F5344CB8AC3E}">
        <p14:creationId xmlns:p14="http://schemas.microsoft.com/office/powerpoint/2010/main" val="3494946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don’t just look at one datum when thinking about weather, for instance, to know what to wear or to make plans accordingly.</a:t>
            </a:r>
          </a:p>
        </p:txBody>
      </p:sp>
      <p:sp>
        <p:nvSpPr>
          <p:cNvPr id="4" name="Slide Number Placeholder 3"/>
          <p:cNvSpPr>
            <a:spLocks noGrp="1"/>
          </p:cNvSpPr>
          <p:nvPr>
            <p:ph type="sldNum" sz="quarter" idx="5"/>
          </p:nvPr>
        </p:nvSpPr>
        <p:spPr/>
        <p:txBody>
          <a:bodyPr/>
          <a:lstStyle/>
          <a:p>
            <a:fld id="{ABDDB512-C9E5-47F1-97DA-1F684BF2DD59}" type="slidenum">
              <a:rPr lang="en-US" smtClean="0"/>
              <a:t>22</a:t>
            </a:fld>
            <a:endParaRPr lang="en-US"/>
          </a:p>
        </p:txBody>
      </p:sp>
    </p:spTree>
    <p:extLst>
      <p:ext uri="{BB962C8B-B14F-4D97-AF65-F5344CB8AC3E}">
        <p14:creationId xmlns:p14="http://schemas.microsoft.com/office/powerpoint/2010/main" val="61877279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tx1"/>
                </a:solidFill>
                <a:latin typeface="+mn-lt"/>
              </a:rPr>
              <a:t>How to tell a story with data and data visualization is another workshop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tx1"/>
                </a:solidFill>
                <a:latin typeface="+mn-lt"/>
              </a:rPr>
              <a:t>It’s more than just a “…snazzy chart. You’ll have to explain why it’s important and what you want them to do about it (</a:t>
            </a:r>
            <a:r>
              <a:rPr lang="en-US" sz="1200" b="1" i="0" dirty="0">
                <a:solidFill>
                  <a:schemeClr val="tx1"/>
                </a:solidFill>
                <a:latin typeface="+mn-lt"/>
              </a:rPr>
              <a:t>a call to action</a:t>
            </a:r>
            <a:r>
              <a:rPr lang="en-US" sz="1200" i="0" dirty="0">
                <a:solidFill>
                  <a:schemeClr val="tx1"/>
                </a:solidFill>
                <a:latin typeface="+mn-lt"/>
              </a:rPr>
              <a:t>).”</a:t>
            </a:r>
          </a:p>
        </p:txBody>
      </p:sp>
      <p:sp>
        <p:nvSpPr>
          <p:cNvPr id="4" name="Slide Number Placeholder 3"/>
          <p:cNvSpPr>
            <a:spLocks noGrp="1"/>
          </p:cNvSpPr>
          <p:nvPr>
            <p:ph type="sldNum" sz="quarter" idx="5"/>
          </p:nvPr>
        </p:nvSpPr>
        <p:spPr/>
        <p:txBody>
          <a:bodyPr/>
          <a:lstStyle/>
          <a:p>
            <a:fld id="{ABDDB512-C9E5-47F1-97DA-1F684BF2DD59}" type="slidenum">
              <a:rPr lang="en-US" smtClean="0"/>
              <a:t>146</a:t>
            </a:fld>
            <a:endParaRPr lang="en-US"/>
          </a:p>
        </p:txBody>
      </p:sp>
    </p:spTree>
    <p:extLst>
      <p:ext uri="{BB962C8B-B14F-4D97-AF65-F5344CB8AC3E}">
        <p14:creationId xmlns:p14="http://schemas.microsoft.com/office/powerpoint/2010/main" val="414294768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tx1"/>
                </a:solidFill>
                <a:latin typeface="Akzidenz-Grotesk"/>
              </a:rPr>
              <a:t>Equity-driven decision-making values: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tx1"/>
                </a:solidFill>
                <a:latin typeface="Akzidenz-Grotesk"/>
              </a:rPr>
              <a:t>Data-informed methods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tx1"/>
                </a:solidFill>
                <a:latin typeface="Akzidenz-Grotesk"/>
              </a:rPr>
              <a:t>Lived experience as expertise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tx1"/>
                </a:solidFill>
                <a:latin typeface="Akzidenz-Grotesk"/>
              </a:rPr>
              <a:t>Explicitly closing disparities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tx1"/>
                </a:solidFill>
                <a:latin typeface="Akzidenz-Grotesk"/>
              </a:rPr>
              <a:t>Transparency and accountability</a:t>
            </a:r>
          </a:p>
        </p:txBody>
      </p:sp>
      <p:sp>
        <p:nvSpPr>
          <p:cNvPr id="4" name="Slide Number Placeholder 3"/>
          <p:cNvSpPr>
            <a:spLocks noGrp="1"/>
          </p:cNvSpPr>
          <p:nvPr>
            <p:ph type="sldNum" sz="quarter" idx="5"/>
          </p:nvPr>
        </p:nvSpPr>
        <p:spPr/>
        <p:txBody>
          <a:bodyPr/>
          <a:lstStyle/>
          <a:p>
            <a:fld id="{ABDDB512-C9E5-47F1-97DA-1F684BF2DD59}" type="slidenum">
              <a:rPr lang="en-US" smtClean="0"/>
              <a:t>147</a:t>
            </a:fld>
            <a:endParaRPr lang="en-US"/>
          </a:p>
        </p:txBody>
      </p:sp>
    </p:spTree>
    <p:extLst>
      <p:ext uri="{BB962C8B-B14F-4D97-AF65-F5344CB8AC3E}">
        <p14:creationId xmlns:p14="http://schemas.microsoft.com/office/powerpoint/2010/main" val="7083730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where can you get community level data for your capstone projects???</a:t>
            </a:r>
          </a:p>
        </p:txBody>
      </p:sp>
      <p:sp>
        <p:nvSpPr>
          <p:cNvPr id="4" name="Slide Number Placeholder 3"/>
          <p:cNvSpPr>
            <a:spLocks noGrp="1"/>
          </p:cNvSpPr>
          <p:nvPr>
            <p:ph type="sldNum" sz="quarter" idx="5"/>
          </p:nvPr>
        </p:nvSpPr>
        <p:spPr/>
        <p:txBody>
          <a:bodyPr/>
          <a:lstStyle/>
          <a:p>
            <a:fld id="{ABDDB512-C9E5-47F1-97DA-1F684BF2DD59}" type="slidenum">
              <a:rPr lang="en-US" smtClean="0"/>
              <a:t>148</a:t>
            </a:fld>
            <a:endParaRPr lang="en-US"/>
          </a:p>
        </p:txBody>
      </p:sp>
    </p:spTree>
    <p:extLst>
      <p:ext uri="{BB962C8B-B14F-4D97-AF65-F5344CB8AC3E}">
        <p14:creationId xmlns:p14="http://schemas.microsoft.com/office/powerpoint/2010/main" val="3382563430"/>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Born out of this ‘data democratization movement’</a:t>
            </a:r>
          </a:p>
          <a:p>
            <a:pPr marL="171450" indent="-171450">
              <a:buFont typeface="Arial" panose="020B0604020202020204" pitchFamily="34" charset="0"/>
              <a:buChar char="•"/>
            </a:pPr>
            <a:r>
              <a:rPr lang="en-US" dirty="0"/>
              <a:t>The grant: OMH awarded us a grant to design and implement a data platform which will give users access to health and social determinants of health data. </a:t>
            </a:r>
          </a:p>
          <a:p>
            <a:pPr marL="171450" indent="-171450">
              <a:buFont typeface="Arial" panose="020B0604020202020204" pitchFamily="34" charset="0"/>
              <a:buChar char="•"/>
            </a:pPr>
            <a:r>
              <a:rPr lang="en-US" dirty="0"/>
              <a:t>Long term goal = Reduce health disparities by providing organizations, nonprofits, government entities, and businesses with an easy way to access health information and use it to inform decisions and policy</a:t>
            </a:r>
          </a:p>
          <a:p>
            <a:pPr marL="171450" indent="-171450">
              <a:buFont typeface="Arial" panose="020B0604020202020204" pitchFamily="34" charset="0"/>
              <a:buChar char="•"/>
            </a:pPr>
            <a:r>
              <a:rPr lang="en-US" dirty="0"/>
              <a:t>OMH (of the US Dept of HHS)</a:t>
            </a:r>
          </a:p>
          <a:p>
            <a:pPr marL="171450" indent="-171450">
              <a:buFont typeface="Arial" panose="020B0604020202020204" pitchFamily="34" charset="0"/>
              <a:buChar char="•"/>
            </a:pPr>
            <a:r>
              <a:rPr lang="en-US" dirty="0"/>
              <a:t>BDD general purpose: Offer data users access to multiple indicators and data sources in one place. We have designed it to be useful to beginner, intermediate, and advanced data users – and we hope that we can improve the health outcomes of Bexar County, especially those in marginalized populations.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149</a:t>
            </a:fld>
            <a:endParaRPr lang="en-US"/>
          </a:p>
        </p:txBody>
      </p:sp>
    </p:spTree>
    <p:extLst>
      <p:ext uri="{BB962C8B-B14F-4D97-AF65-F5344CB8AC3E}">
        <p14:creationId xmlns:p14="http://schemas.microsoft.com/office/powerpoint/2010/main" val="159525884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Several things that make Dive special</a:t>
            </a:r>
          </a:p>
          <a:p>
            <a:pPr marL="171450" indent="-171450">
              <a:buFont typeface="Arial" panose="020B0604020202020204" pitchFamily="34" charset="0"/>
              <a:buChar char="•"/>
            </a:pPr>
            <a:r>
              <a:rPr lang="en-US" dirty="0"/>
              <a:t>What are social determinants of health??? = factors that influence health outcomes or quality of life. They include conditions in which people are born, grow, work, live, and age, as well as the broader economic, political, and social context.</a:t>
            </a:r>
          </a:p>
        </p:txBody>
      </p:sp>
      <p:sp>
        <p:nvSpPr>
          <p:cNvPr id="4" name="Slide Number Placeholder 3"/>
          <p:cNvSpPr>
            <a:spLocks noGrp="1"/>
          </p:cNvSpPr>
          <p:nvPr>
            <p:ph type="sldNum" sz="quarter" idx="5"/>
          </p:nvPr>
        </p:nvSpPr>
        <p:spPr/>
        <p:txBody>
          <a:bodyPr/>
          <a:lstStyle/>
          <a:p>
            <a:fld id="{ABDDB512-C9E5-47F1-97DA-1F684BF2DD59}" type="slidenum">
              <a:rPr lang="en-US" smtClean="0"/>
              <a:t>150</a:t>
            </a:fld>
            <a:endParaRPr lang="en-US"/>
          </a:p>
        </p:txBody>
      </p:sp>
    </p:spTree>
    <p:extLst>
      <p:ext uri="{BB962C8B-B14F-4D97-AF65-F5344CB8AC3E}">
        <p14:creationId xmlns:p14="http://schemas.microsoft.com/office/powerpoint/2010/main" val="323583619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anose="020B0604020202020204" pitchFamily="34" charset="0"/>
              <a:buChar char="•"/>
            </a:pPr>
            <a:r>
              <a:rPr lang="en-US" dirty="0"/>
              <a:t>SSAs = “new geographic measure” = meaningful regions across Bexar County</a:t>
            </a:r>
          </a:p>
          <a:p>
            <a:pPr marL="181240" indent="-181240">
              <a:buFont typeface="Arial" panose="020B0604020202020204" pitchFamily="34" charset="0"/>
              <a:buChar char="•"/>
            </a:pPr>
            <a:r>
              <a:rPr lang="en-US" dirty="0"/>
              <a:t>As opposed to zip codes, census tracts, etc.</a:t>
            </a:r>
          </a:p>
          <a:p>
            <a:pPr marL="181240" indent="-181240" defTabSz="966612">
              <a:buFont typeface="Arial" panose="020B0604020202020204" pitchFamily="34" charset="0"/>
              <a:buChar char="•"/>
              <a:defRPr/>
            </a:pPr>
            <a:r>
              <a:rPr lang="en-US" sz="1300" b="1" dirty="0">
                <a:solidFill>
                  <a:srgbClr val="1C1C1C"/>
                </a:solidFill>
              </a:rPr>
              <a:t>Cluster analysis </a:t>
            </a:r>
            <a:r>
              <a:rPr lang="en-US" sz="1300" dirty="0">
                <a:solidFill>
                  <a:srgbClr val="1C1C1C"/>
                </a:solidFill>
              </a:rPr>
              <a:t>– income, housing, educational attainment, mobility, race/ethnicity, age</a:t>
            </a: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151</a:t>
            </a:fld>
            <a:endParaRPr lang="en-US"/>
          </a:p>
        </p:txBody>
      </p:sp>
    </p:spTree>
    <p:extLst>
      <p:ext uri="{BB962C8B-B14F-4D97-AF65-F5344CB8AC3E}">
        <p14:creationId xmlns:p14="http://schemas.microsoft.com/office/powerpoint/2010/main" val="152280959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152</a:t>
            </a:fld>
            <a:endParaRPr lang="en-US"/>
          </a:p>
        </p:txBody>
      </p:sp>
    </p:spTree>
    <p:extLst>
      <p:ext uri="{BB962C8B-B14F-4D97-AF65-F5344CB8AC3E}">
        <p14:creationId xmlns:p14="http://schemas.microsoft.com/office/powerpoint/2010/main" val="161045887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T&amp;D is straightforward and easy to explain: Access to data and #s alone in an excel/table format</a:t>
            </a: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154</a:t>
            </a:fld>
            <a:endParaRPr lang="en-US"/>
          </a:p>
        </p:txBody>
      </p:sp>
    </p:spTree>
    <p:extLst>
      <p:ext uri="{BB962C8B-B14F-4D97-AF65-F5344CB8AC3E}">
        <p14:creationId xmlns:p14="http://schemas.microsoft.com/office/powerpoint/2010/main" val="242895101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As you explore the site, you’re going to come across:</a:t>
            </a:r>
          </a:p>
          <a:p>
            <a:pPr marL="181240" indent="-181240">
              <a:buFont typeface="Arial" panose="020B0604020202020204" pitchFamily="34" charset="0"/>
              <a:buChar char="•"/>
            </a:pPr>
            <a:r>
              <a:rPr lang="en-US" dirty="0"/>
              <a:t>Primary buttons throughout the platform</a:t>
            </a: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155</a:t>
            </a:fld>
            <a:endParaRPr lang="en-US"/>
          </a:p>
        </p:txBody>
      </p:sp>
    </p:spTree>
    <p:extLst>
      <p:ext uri="{BB962C8B-B14F-4D97-AF65-F5344CB8AC3E}">
        <p14:creationId xmlns:p14="http://schemas.microsoft.com/office/powerpoint/2010/main" val="200009476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anose="020B0604020202020204" pitchFamily="34" charset="0"/>
              <a:buChar char="•"/>
            </a:pPr>
            <a:r>
              <a:rPr lang="en-US" dirty="0"/>
              <a:t>Disaggregation = to break down</a:t>
            </a:r>
          </a:p>
          <a:p>
            <a:pPr marL="181240" indent="-181240">
              <a:buFont typeface="Arial" panose="020B0604020202020204" pitchFamily="34" charset="0"/>
              <a:buChar char="•"/>
            </a:pPr>
            <a:r>
              <a:rPr lang="en-US" dirty="0"/>
              <a:t>All depends on original data source; what was collected, how it was collected, etc.</a:t>
            </a: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156</a:t>
            </a:fld>
            <a:endParaRPr lang="en-US"/>
          </a:p>
        </p:txBody>
      </p:sp>
    </p:spTree>
    <p:extLst>
      <p:ext uri="{BB962C8B-B14F-4D97-AF65-F5344CB8AC3E}">
        <p14:creationId xmlns:p14="http://schemas.microsoft.com/office/powerpoint/2010/main" val="4149687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BDDB512-C9E5-47F1-97DA-1F684BF2DD59}" type="slidenum">
              <a:rPr lang="en-US" smtClean="0"/>
              <a:t>24</a:t>
            </a:fld>
            <a:endParaRPr lang="en-US"/>
          </a:p>
        </p:txBody>
      </p:sp>
    </p:spTree>
    <p:extLst>
      <p:ext uri="{BB962C8B-B14F-4D97-AF65-F5344CB8AC3E}">
        <p14:creationId xmlns:p14="http://schemas.microsoft.com/office/powerpoint/2010/main" val="201910968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anose="020B0604020202020204" pitchFamily="34" charset="0"/>
              <a:buChar char="•"/>
            </a:pPr>
            <a:r>
              <a:rPr lang="en-US" dirty="0"/>
              <a:t>Disaggregation = to break down</a:t>
            </a:r>
          </a:p>
          <a:p>
            <a:pPr marL="181240" indent="-181240">
              <a:buFont typeface="Arial" panose="020B0604020202020204" pitchFamily="34" charset="0"/>
              <a:buChar char="•"/>
            </a:pPr>
            <a:r>
              <a:rPr lang="en-US" dirty="0"/>
              <a:t>All depends on original data source; what was collected, how it was collected, etc.</a:t>
            </a: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157</a:t>
            </a:fld>
            <a:endParaRPr lang="en-US"/>
          </a:p>
        </p:txBody>
      </p:sp>
    </p:spTree>
    <p:extLst>
      <p:ext uri="{BB962C8B-B14F-4D97-AF65-F5344CB8AC3E}">
        <p14:creationId xmlns:p14="http://schemas.microsoft.com/office/powerpoint/2010/main" val="4254112418"/>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158</a:t>
            </a:fld>
            <a:endParaRPr lang="en-US"/>
          </a:p>
        </p:txBody>
      </p:sp>
    </p:spTree>
    <p:extLst>
      <p:ext uri="{BB962C8B-B14F-4D97-AF65-F5344CB8AC3E}">
        <p14:creationId xmlns:p14="http://schemas.microsoft.com/office/powerpoint/2010/main" val="43836757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159</a:t>
            </a:fld>
            <a:endParaRPr lang="en-US"/>
          </a:p>
        </p:txBody>
      </p:sp>
    </p:spTree>
    <p:extLst>
      <p:ext uri="{BB962C8B-B14F-4D97-AF65-F5344CB8AC3E}">
        <p14:creationId xmlns:p14="http://schemas.microsoft.com/office/powerpoint/2010/main" val="230702862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160</a:t>
            </a:fld>
            <a:endParaRPr lang="en-US"/>
          </a:p>
        </p:txBody>
      </p:sp>
    </p:spTree>
    <p:extLst>
      <p:ext uri="{BB962C8B-B14F-4D97-AF65-F5344CB8AC3E}">
        <p14:creationId xmlns:p14="http://schemas.microsoft.com/office/powerpoint/2010/main" val="2918534400"/>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161</a:t>
            </a:fld>
            <a:endParaRPr lang="en-US"/>
          </a:p>
        </p:txBody>
      </p:sp>
    </p:spTree>
    <p:extLst>
      <p:ext uri="{BB962C8B-B14F-4D97-AF65-F5344CB8AC3E}">
        <p14:creationId xmlns:p14="http://schemas.microsoft.com/office/powerpoint/2010/main" val="403406339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162</a:t>
            </a:fld>
            <a:endParaRPr lang="en-US"/>
          </a:p>
        </p:txBody>
      </p:sp>
    </p:spTree>
    <p:extLst>
      <p:ext uri="{BB962C8B-B14F-4D97-AF65-F5344CB8AC3E}">
        <p14:creationId xmlns:p14="http://schemas.microsoft.com/office/powerpoint/2010/main" val="345866860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anose="020B0604020202020204" pitchFamily="34" charset="0"/>
              <a:buChar char="•"/>
            </a:pPr>
            <a:r>
              <a:rPr lang="en-US" dirty="0"/>
              <a:t>Emphasize why disaggregation is important (distinctions remain hidden unless we disaggregate)</a:t>
            </a:r>
          </a:p>
          <a:p>
            <a:pPr marL="181240" indent="-181240">
              <a:buFont typeface="Arial" panose="020B0604020202020204" pitchFamily="34" charset="0"/>
              <a:buChar char="•"/>
            </a:pPr>
            <a:r>
              <a:rPr lang="en-US" dirty="0"/>
              <a:t>Summarize at the end: Quick and easy! Simply choose your location and scroll through the indicators/edit what you compare by</a:t>
            </a: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163</a:t>
            </a:fld>
            <a:endParaRPr lang="en-US"/>
          </a:p>
        </p:txBody>
      </p:sp>
    </p:spTree>
    <p:extLst>
      <p:ext uri="{BB962C8B-B14F-4D97-AF65-F5344CB8AC3E}">
        <p14:creationId xmlns:p14="http://schemas.microsoft.com/office/powerpoint/2010/main" val="32899338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anose="020B0604020202020204" pitchFamily="34" charset="0"/>
              <a:buChar char="•"/>
            </a:pPr>
            <a:r>
              <a:rPr lang="en-US" dirty="0"/>
              <a:t>Census Tract 1105 VS 1204.02</a:t>
            </a:r>
          </a:p>
          <a:p>
            <a:pPr marL="181240" indent="-181240">
              <a:buFont typeface="Arial" panose="020B0604020202020204" pitchFamily="34" charset="0"/>
              <a:buChar char="•"/>
            </a:pPr>
            <a:r>
              <a:rPr lang="en-US" dirty="0"/>
              <a:t>~230K more, 15X difference</a:t>
            </a:r>
          </a:p>
          <a:p>
            <a:pPr marL="181240" indent="-181240">
              <a:buFont typeface="Arial" panose="020B0604020202020204" pitchFamily="34" charset="0"/>
              <a:buChar char="•"/>
            </a:pPr>
            <a:r>
              <a:rPr lang="en-US" dirty="0"/>
              <a:t>Bexar County reference useful</a:t>
            </a:r>
          </a:p>
          <a:p>
            <a:pPr marL="181240" indent="-181240">
              <a:buFont typeface="Arial" panose="020B0604020202020204" pitchFamily="34" charset="0"/>
              <a:buChar char="•"/>
            </a:pPr>
            <a:r>
              <a:rPr lang="en-US" dirty="0"/>
              <a:t>This is the type of story that we wouldn’t be able to see if we didn’t have the power to (1) disaggregate, (2) quickly determine his and los, and (3) visualize (all in a matter of clicks!)</a:t>
            </a:r>
          </a:p>
        </p:txBody>
      </p:sp>
      <p:sp>
        <p:nvSpPr>
          <p:cNvPr id="4" name="Slide Number Placeholder 3"/>
          <p:cNvSpPr>
            <a:spLocks noGrp="1"/>
          </p:cNvSpPr>
          <p:nvPr>
            <p:ph type="sldNum" sz="quarter" idx="5"/>
          </p:nvPr>
        </p:nvSpPr>
        <p:spPr/>
        <p:txBody>
          <a:bodyPr/>
          <a:lstStyle/>
          <a:p>
            <a:fld id="{ABDDB512-C9E5-47F1-97DA-1F684BF2DD59}" type="slidenum">
              <a:rPr lang="en-US" smtClean="0"/>
              <a:t>164</a:t>
            </a:fld>
            <a:endParaRPr lang="en-US"/>
          </a:p>
        </p:txBody>
      </p:sp>
    </p:spTree>
    <p:extLst>
      <p:ext uri="{BB962C8B-B14F-4D97-AF65-F5344CB8AC3E}">
        <p14:creationId xmlns:p14="http://schemas.microsoft.com/office/powerpoint/2010/main" val="355654081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165</a:t>
            </a:fld>
            <a:endParaRPr lang="en-US"/>
          </a:p>
        </p:txBody>
      </p:sp>
    </p:spTree>
    <p:extLst>
      <p:ext uri="{BB962C8B-B14F-4D97-AF65-F5344CB8AC3E}">
        <p14:creationId xmlns:p14="http://schemas.microsoft.com/office/powerpoint/2010/main" val="32326905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UTHealth Houston School of Public Health researched food insecurity in San Antonio with funding from Metro Health</a:t>
            </a:r>
          </a:p>
          <a:p>
            <a:pPr marL="171450" indent="-171450">
              <a:buFont typeface="Arial" panose="020B0604020202020204" pitchFamily="34" charset="0"/>
              <a:buChar char="•"/>
            </a:pPr>
            <a:r>
              <a:rPr lang="en-US" dirty="0"/>
              <a:t>Partnered with </a:t>
            </a:r>
            <a:r>
              <a:rPr lang="en-US" dirty="0" err="1"/>
              <a:t>CINow</a:t>
            </a:r>
            <a:r>
              <a:rPr lang="en-US" dirty="0"/>
              <a:t> to add that data and research to Bexar Data Dive</a:t>
            </a:r>
          </a:p>
        </p:txBody>
      </p:sp>
      <p:sp>
        <p:nvSpPr>
          <p:cNvPr id="4" name="Slide Number Placeholder 3"/>
          <p:cNvSpPr>
            <a:spLocks noGrp="1"/>
          </p:cNvSpPr>
          <p:nvPr>
            <p:ph type="sldNum" sz="quarter" idx="5"/>
          </p:nvPr>
        </p:nvSpPr>
        <p:spPr/>
        <p:txBody>
          <a:bodyPr/>
          <a:lstStyle/>
          <a:p>
            <a:fld id="{ABDDB512-C9E5-47F1-97DA-1F684BF2DD59}" type="slidenum">
              <a:rPr lang="en-US" smtClean="0"/>
              <a:t>166</a:t>
            </a:fld>
            <a:endParaRPr lang="en-US"/>
          </a:p>
        </p:txBody>
      </p:sp>
    </p:spTree>
    <p:extLst>
      <p:ext uri="{BB962C8B-B14F-4D97-AF65-F5344CB8AC3E}">
        <p14:creationId xmlns:p14="http://schemas.microsoft.com/office/powerpoint/2010/main" val="20891309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Verdana" panose="020B0604030504040204" pitchFamily="34" charset="0"/>
                <a:ea typeface="Calibri" panose="020F0502020204030204" pitchFamily="34" charset="0"/>
                <a:cs typeface="Times New Roman" panose="02020603050405020304" pitchFamily="18" charset="0"/>
              </a:rPr>
              <a:t>All things have data attached to them, even each of you. </a:t>
            </a:r>
            <a:r>
              <a:rPr lang="en-US" sz="1800" b="1" dirty="0">
                <a:effectLst/>
                <a:latin typeface="Verdana" panose="020B0604030504040204" pitchFamily="34" charset="0"/>
                <a:ea typeface="Calibri" panose="020F0502020204030204" pitchFamily="34" charset="0"/>
                <a:cs typeface="Times New Roman" panose="02020603050405020304" pitchFamily="18" charset="0"/>
              </a:rPr>
              <a:t>Everyone has a name (multiple), date of birth, weight, height, etc. All these things are data.</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BDDB512-C9E5-47F1-97DA-1F684BF2DD59}" type="slidenum">
              <a:rPr lang="en-US" smtClean="0"/>
              <a:t>25</a:t>
            </a:fld>
            <a:endParaRPr lang="en-US"/>
          </a:p>
        </p:txBody>
      </p:sp>
    </p:spTree>
    <p:extLst>
      <p:ext uri="{BB962C8B-B14F-4D97-AF65-F5344CB8AC3E}">
        <p14:creationId xmlns:p14="http://schemas.microsoft.com/office/powerpoint/2010/main" val="2446219607"/>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On Dive, you’ll see it as 4 indicators</a:t>
            </a:r>
          </a:p>
        </p:txBody>
      </p:sp>
      <p:sp>
        <p:nvSpPr>
          <p:cNvPr id="4" name="Slide Number Placeholder 3"/>
          <p:cNvSpPr>
            <a:spLocks noGrp="1"/>
          </p:cNvSpPr>
          <p:nvPr>
            <p:ph type="sldNum" sz="quarter" idx="5"/>
          </p:nvPr>
        </p:nvSpPr>
        <p:spPr/>
        <p:txBody>
          <a:bodyPr/>
          <a:lstStyle/>
          <a:p>
            <a:fld id="{ABDDB512-C9E5-47F1-97DA-1F684BF2DD59}" type="slidenum">
              <a:rPr lang="en-US" smtClean="0"/>
              <a:t>167</a:t>
            </a:fld>
            <a:endParaRPr lang="en-US"/>
          </a:p>
        </p:txBody>
      </p:sp>
    </p:spTree>
    <p:extLst>
      <p:ext uri="{BB962C8B-B14F-4D97-AF65-F5344CB8AC3E}">
        <p14:creationId xmlns:p14="http://schemas.microsoft.com/office/powerpoint/2010/main" val="422216891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anose="020B0604020202020204" pitchFamily="34" charset="0"/>
              <a:buChar char="•"/>
            </a:pPr>
            <a:r>
              <a:rPr lang="en-US" dirty="0"/>
              <a:t>This indicator on explore data has extra features (more interactive)</a:t>
            </a:r>
          </a:p>
        </p:txBody>
      </p:sp>
      <p:sp>
        <p:nvSpPr>
          <p:cNvPr id="4" name="Slide Number Placeholder 3"/>
          <p:cNvSpPr>
            <a:spLocks noGrp="1"/>
          </p:cNvSpPr>
          <p:nvPr>
            <p:ph type="sldNum" sz="quarter" idx="5"/>
          </p:nvPr>
        </p:nvSpPr>
        <p:spPr/>
        <p:txBody>
          <a:bodyPr/>
          <a:lstStyle/>
          <a:p>
            <a:fld id="{ABDDB512-C9E5-47F1-97DA-1F684BF2DD59}" type="slidenum">
              <a:rPr lang="en-US" smtClean="0"/>
              <a:t>168</a:t>
            </a:fld>
            <a:endParaRPr lang="en-US"/>
          </a:p>
        </p:txBody>
      </p:sp>
    </p:spTree>
    <p:extLst>
      <p:ext uri="{BB962C8B-B14F-4D97-AF65-F5344CB8AC3E}">
        <p14:creationId xmlns:p14="http://schemas.microsoft.com/office/powerpoint/2010/main" val="279070558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User guide + story map (tells the story of food insecurity in San Antonio)</a:t>
            </a:r>
          </a:p>
        </p:txBody>
      </p:sp>
      <p:sp>
        <p:nvSpPr>
          <p:cNvPr id="4" name="Slide Number Placeholder 3"/>
          <p:cNvSpPr>
            <a:spLocks noGrp="1"/>
          </p:cNvSpPr>
          <p:nvPr>
            <p:ph type="sldNum" sz="quarter" idx="5"/>
          </p:nvPr>
        </p:nvSpPr>
        <p:spPr/>
        <p:txBody>
          <a:bodyPr/>
          <a:lstStyle/>
          <a:p>
            <a:fld id="{ABDDB512-C9E5-47F1-97DA-1F684BF2DD59}" type="slidenum">
              <a:rPr lang="en-US" smtClean="0"/>
              <a:t>169</a:t>
            </a:fld>
            <a:endParaRPr lang="en-US"/>
          </a:p>
        </p:txBody>
      </p:sp>
    </p:spTree>
    <p:extLst>
      <p:ext uri="{BB962C8B-B14F-4D97-AF65-F5344CB8AC3E}">
        <p14:creationId xmlns:p14="http://schemas.microsoft.com/office/powerpoint/2010/main" val="290864729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170</a:t>
            </a:fld>
            <a:endParaRPr lang="en-US"/>
          </a:p>
        </p:txBody>
      </p:sp>
    </p:spTree>
    <p:extLst>
      <p:ext uri="{BB962C8B-B14F-4D97-AF65-F5344CB8AC3E}">
        <p14:creationId xmlns:p14="http://schemas.microsoft.com/office/powerpoint/2010/main" val="1077963785"/>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171</a:t>
            </a:fld>
            <a:endParaRPr lang="en-US"/>
          </a:p>
        </p:txBody>
      </p:sp>
    </p:spTree>
    <p:extLst>
      <p:ext uri="{BB962C8B-B14F-4D97-AF65-F5344CB8AC3E}">
        <p14:creationId xmlns:p14="http://schemas.microsoft.com/office/powerpoint/2010/main" val="329178801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Something to look forward to</a:t>
            </a:r>
          </a:p>
        </p:txBody>
      </p:sp>
      <p:sp>
        <p:nvSpPr>
          <p:cNvPr id="4" name="Slide Number Placeholder 3"/>
          <p:cNvSpPr>
            <a:spLocks noGrp="1"/>
          </p:cNvSpPr>
          <p:nvPr>
            <p:ph type="sldNum" sz="quarter" idx="5"/>
          </p:nvPr>
        </p:nvSpPr>
        <p:spPr/>
        <p:txBody>
          <a:bodyPr/>
          <a:lstStyle/>
          <a:p>
            <a:fld id="{ABDDB512-C9E5-47F1-97DA-1F684BF2DD59}" type="slidenum">
              <a:rPr lang="en-US" smtClean="0"/>
              <a:t>173</a:t>
            </a:fld>
            <a:endParaRPr lang="en-US"/>
          </a:p>
        </p:txBody>
      </p:sp>
    </p:spTree>
    <p:extLst>
      <p:ext uri="{BB962C8B-B14F-4D97-AF65-F5344CB8AC3E}">
        <p14:creationId xmlns:p14="http://schemas.microsoft.com/office/powerpoint/2010/main" val="7972524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174</a:t>
            </a:fld>
            <a:endParaRPr lang="en-US"/>
          </a:p>
        </p:txBody>
      </p:sp>
    </p:spTree>
    <p:extLst>
      <p:ext uri="{BB962C8B-B14F-4D97-AF65-F5344CB8AC3E}">
        <p14:creationId xmlns:p14="http://schemas.microsoft.com/office/powerpoint/2010/main" val="823250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 does data come from?</a:t>
            </a:r>
          </a:p>
        </p:txBody>
      </p:sp>
      <p:sp>
        <p:nvSpPr>
          <p:cNvPr id="4" name="Slide Number Placeholder 3"/>
          <p:cNvSpPr>
            <a:spLocks noGrp="1"/>
          </p:cNvSpPr>
          <p:nvPr>
            <p:ph type="sldNum" sz="quarter" idx="5"/>
          </p:nvPr>
        </p:nvSpPr>
        <p:spPr/>
        <p:txBody>
          <a:bodyPr/>
          <a:lstStyle/>
          <a:p>
            <a:fld id="{ABDDB512-C9E5-47F1-97DA-1F684BF2DD59}" type="slidenum">
              <a:rPr lang="en-US" smtClean="0"/>
              <a:t>26</a:t>
            </a:fld>
            <a:endParaRPr lang="en-US"/>
          </a:p>
        </p:txBody>
      </p:sp>
    </p:spTree>
    <p:extLst>
      <p:ext uri="{BB962C8B-B14F-4D97-AF65-F5344CB8AC3E}">
        <p14:creationId xmlns:p14="http://schemas.microsoft.com/office/powerpoint/2010/main" val="37824940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Verdana" panose="020B0604030504040204" pitchFamily="34" charset="0"/>
                <a:ea typeface="Calibri" panose="020F0502020204030204" pitchFamily="34" charset="0"/>
                <a:cs typeface="Times New Roman" panose="02020603050405020304" pitchFamily="18" charset="0"/>
              </a:rPr>
              <a:t>Important for the same reason you look at the date on a news article, trust some websites more than others or read the instructions before putting together a piece of furniture.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28</a:t>
            </a:fld>
            <a:endParaRPr lang="en-US"/>
          </a:p>
        </p:txBody>
      </p:sp>
    </p:spTree>
    <p:extLst>
      <p:ext uri="{BB962C8B-B14F-4D97-AF65-F5344CB8AC3E}">
        <p14:creationId xmlns:p14="http://schemas.microsoft.com/office/powerpoint/2010/main" val="19209348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Verdana" panose="020B0604030504040204" pitchFamily="34" charset="0"/>
                <a:ea typeface="Calibri" panose="020F0502020204030204" pitchFamily="34" charset="0"/>
                <a:cs typeface="Times New Roman" panose="02020603050405020304" pitchFamily="18" charset="0"/>
              </a:rPr>
              <a:t>Important for the same reason you look at the date on a news article, trust some websites more than others or read the instructions before putting together a piece of furniture.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29</a:t>
            </a:fld>
            <a:endParaRPr lang="en-US"/>
          </a:p>
        </p:txBody>
      </p:sp>
    </p:spTree>
    <p:extLst>
      <p:ext uri="{BB962C8B-B14F-4D97-AF65-F5344CB8AC3E}">
        <p14:creationId xmlns:p14="http://schemas.microsoft.com/office/powerpoint/2010/main" val="4269766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 choice can make a big difference in what story we tell. Think carefully about what indicators you choose.</a:t>
            </a:r>
          </a:p>
          <a:p>
            <a:endParaRPr lang="en-US" dirty="0"/>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Example: Measuring happiness</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Sometimes we want to measure things that are complex – It’s hard, but not impossible.</a:t>
            </a:r>
          </a:p>
          <a:p>
            <a:pPr marL="1143000" marR="0" lvl="2" indent="-228600">
              <a:lnSpc>
                <a:spcPct val="107000"/>
              </a:lnSpc>
              <a:spcBef>
                <a:spcPts val="0"/>
              </a:spcBef>
              <a:spcAft>
                <a:spcPts val="0"/>
              </a:spcAft>
              <a:buFont typeface="Wingdings" panose="05000000000000000000" pitchFamily="2"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What questions can we ask?</a:t>
            </a:r>
          </a:p>
          <a:p>
            <a:pPr marL="1600200" marR="0" lvl="3" indent="-2286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E.g. Street lamps, greens pace, indigent population.</a:t>
            </a:r>
          </a:p>
          <a:p>
            <a:pPr marL="1143000" marR="0" lvl="2" indent="-228600">
              <a:lnSpc>
                <a:spcPct val="107000"/>
              </a:lnSpc>
              <a:spcBef>
                <a:spcPts val="0"/>
              </a:spcBef>
              <a:spcAft>
                <a:spcPts val="0"/>
              </a:spcAft>
              <a:buFont typeface="Wingdings" panose="05000000000000000000" pitchFamily="2"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Different cultural meanings – lots of happiness research is Western</a:t>
            </a:r>
          </a:p>
          <a:p>
            <a:pPr marL="1143000" marR="0" lvl="2" indent="-228600">
              <a:lnSpc>
                <a:spcPct val="107000"/>
              </a:lnSpc>
              <a:spcBef>
                <a:spcPts val="0"/>
              </a:spcBef>
              <a:spcAft>
                <a:spcPts val="0"/>
              </a:spcAft>
              <a:buFont typeface="Wingdings" panose="05000000000000000000" pitchFamily="2"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Look at the study and what indicators they used (podcast “Am I Normal” with Mona Chalabi, Episode: Lessons from </a:t>
            </a:r>
            <a:r>
              <a:rPr lang="en-US" sz="1100" dirty="0" err="1">
                <a:effectLst/>
                <a:latin typeface="Calibri" panose="020F0502020204030204" pitchFamily="34" charset="0"/>
                <a:ea typeface="Calibri" panose="020F0502020204030204" pitchFamily="34" charset="0"/>
                <a:cs typeface="Times New Roman" panose="02020603050405020304" pitchFamily="18" charset="0"/>
              </a:rPr>
              <a:t>Happi</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p>
            <a:pPr marL="1143000" marR="0" lvl="2" indent="-228600">
              <a:lnSpc>
                <a:spcPct val="107000"/>
              </a:lnSpc>
              <a:spcBef>
                <a:spcPts val="0"/>
              </a:spcBef>
              <a:spcAft>
                <a:spcPts val="0"/>
              </a:spcAft>
              <a:buFont typeface="Wingdings" panose="05000000000000000000" pitchFamily="2"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It’s important to ask: are the people around you happy (not just are you happy) – this is why place matters</a:t>
            </a:r>
          </a:p>
          <a:p>
            <a:pPr marL="1143000" marR="0" lvl="2" indent="-228600">
              <a:lnSpc>
                <a:spcPct val="107000"/>
              </a:lnSpc>
              <a:spcBef>
                <a:spcPts val="0"/>
              </a:spcBef>
              <a:spcAft>
                <a:spcPts val="800"/>
              </a:spcAft>
              <a:buFont typeface="Wingdings" panose="05000000000000000000" pitchFamily="2"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Happy life vs. satisfied life vs. meaningful life.</a:t>
            </a: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30</a:t>
            </a:fld>
            <a:endParaRPr lang="en-US"/>
          </a:p>
        </p:txBody>
      </p:sp>
    </p:spTree>
    <p:extLst>
      <p:ext uri="{BB962C8B-B14F-4D97-AF65-F5344CB8AC3E}">
        <p14:creationId xmlns:p14="http://schemas.microsoft.com/office/powerpoint/2010/main" val="990738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4</a:t>
            </a:fld>
            <a:endParaRPr lang="en-US"/>
          </a:p>
        </p:txBody>
      </p:sp>
    </p:spTree>
    <p:extLst>
      <p:ext uri="{BB962C8B-B14F-4D97-AF65-F5344CB8AC3E}">
        <p14:creationId xmlns:p14="http://schemas.microsoft.com/office/powerpoint/2010/main" val="884703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dirty="0"/>
              <a:t>Charts </a:t>
            </a:r>
          </a:p>
        </p:txBody>
      </p:sp>
      <p:sp>
        <p:nvSpPr>
          <p:cNvPr id="4" name="Slide Number Placeholder 3"/>
          <p:cNvSpPr>
            <a:spLocks noGrp="1"/>
          </p:cNvSpPr>
          <p:nvPr>
            <p:ph type="sldNum" sz="quarter" idx="5"/>
          </p:nvPr>
        </p:nvSpPr>
        <p:spPr/>
        <p:txBody>
          <a:bodyPr/>
          <a:lstStyle/>
          <a:p>
            <a:fld id="{ABDDB512-C9E5-47F1-97DA-1F684BF2DD59}" type="slidenum">
              <a:rPr lang="en-US" smtClean="0"/>
              <a:t>33</a:t>
            </a:fld>
            <a:endParaRPr lang="en-US"/>
          </a:p>
        </p:txBody>
      </p:sp>
    </p:spTree>
    <p:extLst>
      <p:ext uri="{BB962C8B-B14F-4D97-AF65-F5344CB8AC3E}">
        <p14:creationId xmlns:p14="http://schemas.microsoft.com/office/powerpoint/2010/main" val="428475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dirty="0"/>
              <a:t>Charts can get very fancy and interesting, but they tend to have the same elements.</a:t>
            </a:r>
          </a:p>
          <a:p>
            <a:pPr marL="0" marR="0">
              <a:lnSpc>
                <a:spcPct val="107000"/>
              </a:lnSpc>
              <a:spcBef>
                <a:spcPts val="0"/>
              </a:spcBef>
              <a:spcAft>
                <a:spcPts val="800"/>
              </a:spcAft>
            </a:pPr>
            <a:endParaRPr lang="en-US" dirty="0"/>
          </a:p>
          <a:p>
            <a:pPr marL="0" marR="0">
              <a:lnSpc>
                <a:spcPct val="107000"/>
              </a:lnSpc>
              <a:spcBef>
                <a:spcPts val="0"/>
              </a:spcBef>
              <a:spcAft>
                <a:spcPts val="800"/>
              </a:spcAft>
            </a:pPr>
            <a:r>
              <a:rPr lang="en-US" dirty="0"/>
              <a:t>Pay attention to these! They’re part of the story! </a:t>
            </a:r>
          </a:p>
        </p:txBody>
      </p:sp>
      <p:sp>
        <p:nvSpPr>
          <p:cNvPr id="4" name="Slide Number Placeholder 3"/>
          <p:cNvSpPr>
            <a:spLocks noGrp="1"/>
          </p:cNvSpPr>
          <p:nvPr>
            <p:ph type="sldNum" sz="quarter" idx="5"/>
          </p:nvPr>
        </p:nvSpPr>
        <p:spPr/>
        <p:txBody>
          <a:bodyPr/>
          <a:lstStyle/>
          <a:p>
            <a:fld id="{ABDDB512-C9E5-47F1-97DA-1F684BF2DD59}" type="slidenum">
              <a:rPr lang="en-US" smtClean="0"/>
              <a:t>34</a:t>
            </a:fld>
            <a:endParaRPr lang="en-US"/>
          </a:p>
        </p:txBody>
      </p:sp>
    </p:spTree>
    <p:extLst>
      <p:ext uri="{BB962C8B-B14F-4D97-AF65-F5344CB8AC3E}">
        <p14:creationId xmlns:p14="http://schemas.microsoft.com/office/powerpoint/2010/main" val="6827838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dirty="0"/>
              <a:t>A good title will describe what the chart is telling you</a:t>
            </a:r>
          </a:p>
        </p:txBody>
      </p:sp>
      <p:sp>
        <p:nvSpPr>
          <p:cNvPr id="4" name="Slide Number Placeholder 3"/>
          <p:cNvSpPr>
            <a:spLocks noGrp="1"/>
          </p:cNvSpPr>
          <p:nvPr>
            <p:ph type="sldNum" sz="quarter" idx="5"/>
          </p:nvPr>
        </p:nvSpPr>
        <p:spPr/>
        <p:txBody>
          <a:bodyPr/>
          <a:lstStyle/>
          <a:p>
            <a:fld id="{ABDDB512-C9E5-47F1-97DA-1F684BF2DD59}" type="slidenum">
              <a:rPr lang="en-US" smtClean="0"/>
              <a:t>35</a:t>
            </a:fld>
            <a:endParaRPr lang="en-US"/>
          </a:p>
        </p:txBody>
      </p:sp>
    </p:spTree>
    <p:extLst>
      <p:ext uri="{BB962C8B-B14F-4D97-AF65-F5344CB8AC3E}">
        <p14:creationId xmlns:p14="http://schemas.microsoft.com/office/powerpoint/2010/main" val="1564302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dirty="0"/>
              <a:t>The axes will tell you what units you’re looking at and what you’re comparing</a:t>
            </a:r>
          </a:p>
        </p:txBody>
      </p:sp>
      <p:sp>
        <p:nvSpPr>
          <p:cNvPr id="4" name="Slide Number Placeholder 3"/>
          <p:cNvSpPr>
            <a:spLocks noGrp="1"/>
          </p:cNvSpPr>
          <p:nvPr>
            <p:ph type="sldNum" sz="quarter" idx="5"/>
          </p:nvPr>
        </p:nvSpPr>
        <p:spPr/>
        <p:txBody>
          <a:bodyPr/>
          <a:lstStyle/>
          <a:p>
            <a:fld id="{ABDDB512-C9E5-47F1-97DA-1F684BF2DD59}" type="slidenum">
              <a:rPr lang="en-US" smtClean="0"/>
              <a:t>36</a:t>
            </a:fld>
            <a:endParaRPr lang="en-US"/>
          </a:p>
        </p:txBody>
      </p:sp>
    </p:spTree>
    <p:extLst>
      <p:ext uri="{BB962C8B-B14F-4D97-AF65-F5344CB8AC3E}">
        <p14:creationId xmlns:p14="http://schemas.microsoft.com/office/powerpoint/2010/main" val="39713215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dirty="0"/>
              <a:t>The axes will tell you what units you’re looking at and what you’re comparing</a:t>
            </a:r>
          </a:p>
        </p:txBody>
      </p:sp>
      <p:sp>
        <p:nvSpPr>
          <p:cNvPr id="4" name="Slide Number Placeholder 3"/>
          <p:cNvSpPr>
            <a:spLocks noGrp="1"/>
          </p:cNvSpPr>
          <p:nvPr>
            <p:ph type="sldNum" sz="quarter" idx="5"/>
          </p:nvPr>
        </p:nvSpPr>
        <p:spPr/>
        <p:txBody>
          <a:bodyPr/>
          <a:lstStyle/>
          <a:p>
            <a:fld id="{ABDDB512-C9E5-47F1-97DA-1F684BF2DD59}" type="slidenum">
              <a:rPr lang="en-US" smtClean="0"/>
              <a:t>37</a:t>
            </a:fld>
            <a:endParaRPr lang="en-US"/>
          </a:p>
        </p:txBody>
      </p:sp>
    </p:spTree>
    <p:extLst>
      <p:ext uri="{BB962C8B-B14F-4D97-AF65-F5344CB8AC3E}">
        <p14:creationId xmlns:p14="http://schemas.microsoft.com/office/powerpoint/2010/main" val="195601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38</a:t>
            </a:fld>
            <a:endParaRPr lang="en-US"/>
          </a:p>
        </p:txBody>
      </p:sp>
    </p:spTree>
    <p:extLst>
      <p:ext uri="{BB962C8B-B14F-4D97-AF65-F5344CB8AC3E}">
        <p14:creationId xmlns:p14="http://schemas.microsoft.com/office/powerpoint/2010/main" val="8988389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39</a:t>
            </a:fld>
            <a:endParaRPr lang="en-US"/>
          </a:p>
        </p:txBody>
      </p:sp>
    </p:spTree>
    <p:extLst>
      <p:ext uri="{BB962C8B-B14F-4D97-AF65-F5344CB8AC3E}">
        <p14:creationId xmlns:p14="http://schemas.microsoft.com/office/powerpoint/2010/main" val="26372611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There’s value in both types of data – they tell different kinds of stories</a:t>
            </a:r>
          </a:p>
        </p:txBody>
      </p:sp>
      <p:sp>
        <p:nvSpPr>
          <p:cNvPr id="4" name="Slide Number Placeholder 3"/>
          <p:cNvSpPr>
            <a:spLocks noGrp="1"/>
          </p:cNvSpPr>
          <p:nvPr>
            <p:ph type="sldNum" sz="quarter" idx="5"/>
          </p:nvPr>
        </p:nvSpPr>
        <p:spPr/>
        <p:txBody>
          <a:bodyPr/>
          <a:lstStyle/>
          <a:p>
            <a:fld id="{ABDDB512-C9E5-47F1-97DA-1F684BF2DD59}" type="slidenum">
              <a:rPr lang="en-US" smtClean="0"/>
              <a:t>40</a:t>
            </a:fld>
            <a:endParaRPr lang="en-US"/>
          </a:p>
        </p:txBody>
      </p:sp>
    </p:spTree>
    <p:extLst>
      <p:ext uri="{BB962C8B-B14F-4D97-AF65-F5344CB8AC3E}">
        <p14:creationId xmlns:p14="http://schemas.microsoft.com/office/powerpoint/2010/main" val="12960183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41</a:t>
            </a:fld>
            <a:endParaRPr lang="en-US"/>
          </a:p>
        </p:txBody>
      </p:sp>
    </p:spTree>
    <p:extLst>
      <p:ext uri="{BB962C8B-B14F-4D97-AF65-F5344CB8AC3E}">
        <p14:creationId xmlns:p14="http://schemas.microsoft.com/office/powerpoint/2010/main" val="42502175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42</a:t>
            </a:fld>
            <a:endParaRPr lang="en-US"/>
          </a:p>
        </p:txBody>
      </p:sp>
    </p:spTree>
    <p:extLst>
      <p:ext uri="{BB962C8B-B14F-4D97-AF65-F5344CB8AC3E}">
        <p14:creationId xmlns:p14="http://schemas.microsoft.com/office/powerpoint/2010/main" val="759242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5</a:t>
            </a:fld>
            <a:endParaRPr lang="en-US"/>
          </a:p>
        </p:txBody>
      </p:sp>
    </p:spTree>
    <p:extLst>
      <p:ext uri="{BB962C8B-B14F-4D97-AF65-F5344CB8AC3E}">
        <p14:creationId xmlns:p14="http://schemas.microsoft.com/office/powerpoint/2010/main" val="10172410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43</a:t>
            </a:fld>
            <a:endParaRPr lang="en-US"/>
          </a:p>
        </p:txBody>
      </p:sp>
    </p:spTree>
    <p:extLst>
      <p:ext uri="{BB962C8B-B14F-4D97-AF65-F5344CB8AC3E}">
        <p14:creationId xmlns:p14="http://schemas.microsoft.com/office/powerpoint/2010/main" val="1149921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b="1" dirty="0"/>
              <a:t>Title</a:t>
            </a:r>
          </a:p>
          <a:p>
            <a:pPr marL="0" marR="0">
              <a:lnSpc>
                <a:spcPct val="107000"/>
              </a:lnSpc>
              <a:spcBef>
                <a:spcPts val="0"/>
              </a:spcBef>
              <a:spcAft>
                <a:spcPts val="800"/>
              </a:spcAft>
            </a:pPr>
            <a:r>
              <a:rPr lang="en-US" b="1" dirty="0"/>
              <a:t>Subtitle</a:t>
            </a:r>
          </a:p>
          <a:p>
            <a:pPr marL="0" marR="0">
              <a:lnSpc>
                <a:spcPct val="107000"/>
              </a:lnSpc>
              <a:spcBef>
                <a:spcPts val="0"/>
              </a:spcBef>
              <a:spcAft>
                <a:spcPts val="800"/>
              </a:spcAft>
            </a:pPr>
            <a:r>
              <a:rPr lang="en-US" b="1" dirty="0"/>
              <a:t>Axis</a:t>
            </a:r>
          </a:p>
          <a:p>
            <a:pPr marL="0" marR="0">
              <a:lnSpc>
                <a:spcPct val="107000"/>
              </a:lnSpc>
              <a:spcBef>
                <a:spcPts val="0"/>
              </a:spcBef>
              <a:spcAft>
                <a:spcPts val="800"/>
              </a:spcAft>
            </a:pPr>
            <a:r>
              <a:rPr lang="en-US" b="1" dirty="0"/>
              <a:t>Colors</a:t>
            </a:r>
          </a:p>
          <a:p>
            <a:pPr marL="0" marR="0">
              <a:lnSpc>
                <a:spcPct val="107000"/>
              </a:lnSpc>
              <a:spcBef>
                <a:spcPts val="0"/>
              </a:spcBef>
              <a:spcAft>
                <a:spcPts val="800"/>
              </a:spcAft>
            </a:pPr>
            <a:r>
              <a:rPr lang="en-US" b="1" dirty="0"/>
              <a:t>Information</a:t>
            </a:r>
          </a:p>
        </p:txBody>
      </p:sp>
      <p:sp>
        <p:nvSpPr>
          <p:cNvPr id="4" name="Slide Number Placeholder 3"/>
          <p:cNvSpPr>
            <a:spLocks noGrp="1"/>
          </p:cNvSpPr>
          <p:nvPr>
            <p:ph type="sldNum" sz="quarter" idx="5"/>
          </p:nvPr>
        </p:nvSpPr>
        <p:spPr/>
        <p:txBody>
          <a:bodyPr/>
          <a:lstStyle/>
          <a:p>
            <a:fld id="{ABDDB512-C9E5-47F1-97DA-1F684BF2DD59}" type="slidenum">
              <a:rPr lang="en-US" smtClean="0"/>
              <a:t>44</a:t>
            </a:fld>
            <a:endParaRPr lang="en-US"/>
          </a:p>
        </p:txBody>
      </p:sp>
    </p:spTree>
    <p:extLst>
      <p:ext uri="{BB962C8B-B14F-4D97-AF65-F5344CB8AC3E}">
        <p14:creationId xmlns:p14="http://schemas.microsoft.com/office/powerpoint/2010/main" val="29242743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dirty="0"/>
              <a:t>Conversely, putting data together is called AGGREGATION</a:t>
            </a:r>
          </a:p>
          <a:p>
            <a:pPr marL="0" marR="0">
              <a:lnSpc>
                <a:spcPct val="107000"/>
              </a:lnSpc>
              <a:spcBef>
                <a:spcPts val="0"/>
              </a:spcBef>
              <a:spcAft>
                <a:spcPts val="800"/>
              </a:spcAft>
            </a:pPr>
            <a:endParaRPr lang="en-US" b="1" dirty="0"/>
          </a:p>
          <a:p>
            <a:pPr marL="0" marR="0">
              <a:lnSpc>
                <a:spcPct val="107000"/>
              </a:lnSpc>
              <a:spcBef>
                <a:spcPts val="0"/>
              </a:spcBef>
              <a:spcAft>
                <a:spcPts val="800"/>
              </a:spcAft>
            </a:pPr>
            <a:r>
              <a:rPr lang="en-US" b="1" dirty="0"/>
              <a:t>What disparities and inequities you see are dependent on how you slice the data</a:t>
            </a:r>
            <a:endParaRPr lang="en-US" b="0" dirty="0"/>
          </a:p>
          <a:p>
            <a:pPr marL="171450" marR="0" indent="-171450">
              <a:lnSpc>
                <a:spcPct val="107000"/>
              </a:lnSpc>
              <a:spcBef>
                <a:spcPts val="0"/>
              </a:spcBef>
              <a:spcAft>
                <a:spcPts val="800"/>
              </a:spcAft>
              <a:buFontTx/>
              <a:buChar char="-"/>
            </a:pPr>
            <a:r>
              <a:rPr lang="en-US" b="0" dirty="0"/>
              <a:t>There’s always trade offs to doing so</a:t>
            </a:r>
            <a:endParaRPr lang="en-US" b="1" dirty="0"/>
          </a:p>
          <a:p>
            <a:pPr marL="171450" marR="0" indent="-171450">
              <a:lnSpc>
                <a:spcPct val="107000"/>
              </a:lnSpc>
              <a:spcBef>
                <a:spcPts val="0"/>
              </a:spcBef>
              <a:spcAft>
                <a:spcPts val="800"/>
              </a:spcAft>
              <a:buFontTx/>
              <a:buChar char="-"/>
            </a:pPr>
            <a:r>
              <a:rPr lang="en-US" b="0" dirty="0"/>
              <a:t>Disaggregating by race and ethnicity is always useful</a:t>
            </a:r>
          </a:p>
          <a:p>
            <a:pPr marL="171450" marR="0" indent="-171450">
              <a:lnSpc>
                <a:spcPct val="107000"/>
              </a:lnSpc>
              <a:spcBef>
                <a:spcPts val="0"/>
              </a:spcBef>
              <a:spcAft>
                <a:spcPts val="800"/>
              </a:spcAft>
              <a:buFontTx/>
              <a:buChar char="-"/>
            </a:pPr>
            <a:r>
              <a:rPr lang="en-US" b="0" dirty="0"/>
              <a:t>In SA it’s also important to disaggregate by place (we are more economically segregated than by race)</a:t>
            </a:r>
          </a:p>
        </p:txBody>
      </p:sp>
      <p:sp>
        <p:nvSpPr>
          <p:cNvPr id="4" name="Slide Number Placeholder 3"/>
          <p:cNvSpPr>
            <a:spLocks noGrp="1"/>
          </p:cNvSpPr>
          <p:nvPr>
            <p:ph type="sldNum" sz="quarter" idx="5"/>
          </p:nvPr>
        </p:nvSpPr>
        <p:spPr/>
        <p:txBody>
          <a:bodyPr/>
          <a:lstStyle/>
          <a:p>
            <a:fld id="{ABDDB512-C9E5-47F1-97DA-1F684BF2DD59}" type="slidenum">
              <a:rPr lang="en-US" smtClean="0"/>
              <a:t>45</a:t>
            </a:fld>
            <a:endParaRPr lang="en-US"/>
          </a:p>
        </p:txBody>
      </p:sp>
    </p:spTree>
    <p:extLst>
      <p:ext uri="{BB962C8B-B14F-4D97-AF65-F5344CB8AC3E}">
        <p14:creationId xmlns:p14="http://schemas.microsoft.com/office/powerpoint/2010/main" val="41323459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dirty="0"/>
              <a:t>Looking at it more closely, as the narrative describes:</a:t>
            </a:r>
          </a:p>
          <a:p>
            <a:pPr marL="171450" marR="0" indent="-171450">
              <a:lnSpc>
                <a:spcPct val="107000"/>
              </a:lnSpc>
              <a:spcBef>
                <a:spcPts val="0"/>
              </a:spcBef>
              <a:spcAft>
                <a:spcPts val="800"/>
              </a:spcAft>
              <a:buFont typeface="Arial" panose="020B0604020202020204" pitchFamily="34" charset="0"/>
              <a:buChar char="•"/>
            </a:pPr>
            <a:r>
              <a:rPr lang="en-US" dirty="0"/>
              <a:t>Across the board, ED visits were markedly lower in the March 2020 to February 2021 period than the prior or subsequent year</a:t>
            </a:r>
          </a:p>
          <a:p>
            <a:pPr marL="171450" marR="0" indent="-171450">
              <a:lnSpc>
                <a:spcPct val="107000"/>
              </a:lnSpc>
              <a:spcBef>
                <a:spcPts val="0"/>
              </a:spcBef>
              <a:spcAft>
                <a:spcPts val="800"/>
              </a:spcAft>
              <a:buFont typeface="Arial" panose="020B0604020202020204" pitchFamily="34" charset="0"/>
              <a:buChar char="•"/>
            </a:pPr>
            <a:r>
              <a:rPr lang="en-US" dirty="0"/>
              <a:t>The highest drop in ED visits was in 0-17 age group (55%)</a:t>
            </a:r>
          </a:p>
          <a:p>
            <a:pPr marL="171450" marR="0" indent="-171450">
              <a:lnSpc>
                <a:spcPct val="107000"/>
              </a:lnSpc>
              <a:spcBef>
                <a:spcPts val="0"/>
              </a:spcBef>
              <a:spcAft>
                <a:spcPts val="800"/>
              </a:spcAft>
              <a:buFont typeface="Arial" panose="020B0604020202020204" pitchFamily="34" charset="0"/>
              <a:buChar char="•"/>
            </a:pPr>
            <a:r>
              <a:rPr lang="en-US" dirty="0"/>
              <a:t>The degree to which ED visit rates returned to pre-pandemic level varied by age group</a:t>
            </a:r>
          </a:p>
          <a:p>
            <a:pPr marL="628650" marR="0" lvl="1" indent="-171450">
              <a:lnSpc>
                <a:spcPct val="107000"/>
              </a:lnSpc>
              <a:spcBef>
                <a:spcPts val="0"/>
              </a:spcBef>
              <a:spcAft>
                <a:spcPts val="800"/>
              </a:spcAft>
              <a:buFont typeface="Arial" panose="020B0604020202020204" pitchFamily="34" charset="0"/>
              <a:buChar char="•"/>
            </a:pPr>
            <a:r>
              <a:rPr lang="en-US" dirty="0"/>
              <a:t>Fell short for 80+</a:t>
            </a:r>
          </a:p>
          <a:p>
            <a:pPr marL="628650" marR="0" lvl="1" indent="-171450">
              <a:lnSpc>
                <a:spcPct val="107000"/>
              </a:lnSpc>
              <a:spcBef>
                <a:spcPts val="0"/>
              </a:spcBef>
              <a:spcAft>
                <a:spcPts val="800"/>
              </a:spcAft>
              <a:buFont typeface="Arial" panose="020B0604020202020204" pitchFamily="34" charset="0"/>
              <a:buChar char="•"/>
            </a:pPr>
            <a:r>
              <a:rPr lang="en-US" dirty="0"/>
              <a:t>About the same for 60-79</a:t>
            </a:r>
          </a:p>
          <a:p>
            <a:pPr marL="628650" marR="0" lvl="1" indent="-171450">
              <a:lnSpc>
                <a:spcPct val="107000"/>
              </a:lnSpc>
              <a:spcBef>
                <a:spcPts val="0"/>
              </a:spcBef>
              <a:spcAft>
                <a:spcPts val="800"/>
              </a:spcAft>
              <a:buFont typeface="Arial" panose="020B0604020202020204" pitchFamily="34" charset="0"/>
              <a:buChar char="•"/>
            </a:pPr>
            <a:r>
              <a:rPr lang="en-US" dirty="0"/>
              <a:t>Exceeding in all younger age groups</a:t>
            </a:r>
          </a:p>
          <a:p>
            <a:pPr marL="628650" marR="0" lvl="1" indent="-171450">
              <a:lnSpc>
                <a:spcPct val="107000"/>
              </a:lnSpc>
              <a:spcBef>
                <a:spcPts val="0"/>
              </a:spcBef>
              <a:spcAft>
                <a:spcPts val="800"/>
              </a:spcAft>
              <a:buFont typeface="Arial" panose="020B0604020202020204" pitchFamily="34" charset="0"/>
              <a:buChar char="•"/>
            </a:pPr>
            <a:endParaRPr lang="en-US" dirty="0"/>
          </a:p>
          <a:p>
            <a:pPr marL="0" marR="0" lvl="0" indent="0">
              <a:lnSpc>
                <a:spcPct val="107000"/>
              </a:lnSpc>
              <a:spcBef>
                <a:spcPts val="0"/>
              </a:spcBef>
              <a:spcAft>
                <a:spcPts val="800"/>
              </a:spcAft>
              <a:buFont typeface="Arial" panose="020B0604020202020204" pitchFamily="34" charset="0"/>
              <a:buNone/>
            </a:pPr>
            <a:r>
              <a:rPr lang="en-US" b="1" dirty="0"/>
              <a:t>What does this tell us?</a:t>
            </a:r>
          </a:p>
        </p:txBody>
      </p:sp>
      <p:sp>
        <p:nvSpPr>
          <p:cNvPr id="4" name="Slide Number Placeholder 3"/>
          <p:cNvSpPr>
            <a:spLocks noGrp="1"/>
          </p:cNvSpPr>
          <p:nvPr>
            <p:ph type="sldNum" sz="quarter" idx="5"/>
          </p:nvPr>
        </p:nvSpPr>
        <p:spPr/>
        <p:txBody>
          <a:bodyPr/>
          <a:lstStyle/>
          <a:p>
            <a:fld id="{ABDDB512-C9E5-47F1-97DA-1F684BF2DD59}" type="slidenum">
              <a:rPr lang="en-US" smtClean="0"/>
              <a:t>46</a:t>
            </a:fld>
            <a:endParaRPr lang="en-US"/>
          </a:p>
        </p:txBody>
      </p:sp>
    </p:spTree>
    <p:extLst>
      <p:ext uri="{BB962C8B-B14F-4D97-AF65-F5344CB8AC3E}">
        <p14:creationId xmlns:p14="http://schemas.microsoft.com/office/powerpoint/2010/main" val="39681255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b="1" dirty="0"/>
              <a:t>Does the qualitative quote add a different perspective???</a:t>
            </a:r>
          </a:p>
          <a:p>
            <a:pPr marL="0" marR="0">
              <a:lnSpc>
                <a:spcPct val="107000"/>
              </a:lnSpc>
              <a:spcBef>
                <a:spcPts val="0"/>
              </a:spcBef>
              <a:spcAft>
                <a:spcPts val="800"/>
              </a:spcAft>
            </a:pPr>
            <a:endParaRPr lang="en-US" b="1" dirty="0"/>
          </a:p>
          <a:p>
            <a:pPr marL="0" marR="0">
              <a:lnSpc>
                <a:spcPct val="107000"/>
              </a:lnSpc>
              <a:spcBef>
                <a:spcPts val="0"/>
              </a:spcBef>
              <a:spcAft>
                <a:spcPts val="800"/>
              </a:spcAft>
            </a:pPr>
            <a:r>
              <a:rPr lang="en-US" b="0" dirty="0"/>
              <a:t>END OF CRITICAL THINKING STOP</a:t>
            </a:r>
          </a:p>
        </p:txBody>
      </p:sp>
      <p:sp>
        <p:nvSpPr>
          <p:cNvPr id="4" name="Slide Number Placeholder 3"/>
          <p:cNvSpPr>
            <a:spLocks noGrp="1"/>
          </p:cNvSpPr>
          <p:nvPr>
            <p:ph type="sldNum" sz="quarter" idx="5"/>
          </p:nvPr>
        </p:nvSpPr>
        <p:spPr/>
        <p:txBody>
          <a:bodyPr/>
          <a:lstStyle/>
          <a:p>
            <a:fld id="{ABDDB512-C9E5-47F1-97DA-1F684BF2DD59}" type="slidenum">
              <a:rPr lang="en-US" smtClean="0"/>
              <a:t>47</a:t>
            </a:fld>
            <a:endParaRPr lang="en-US"/>
          </a:p>
        </p:txBody>
      </p:sp>
    </p:spTree>
    <p:extLst>
      <p:ext uri="{BB962C8B-B14F-4D97-AF65-F5344CB8AC3E}">
        <p14:creationId xmlns:p14="http://schemas.microsoft.com/office/powerpoint/2010/main" val="12597577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48</a:t>
            </a:fld>
            <a:endParaRPr lang="en-US"/>
          </a:p>
        </p:txBody>
      </p:sp>
    </p:spTree>
    <p:extLst>
      <p:ext uri="{BB962C8B-B14F-4D97-AF65-F5344CB8AC3E}">
        <p14:creationId xmlns:p14="http://schemas.microsoft.com/office/powerpoint/2010/main" val="13030659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49</a:t>
            </a:fld>
            <a:endParaRPr lang="en-US"/>
          </a:p>
        </p:txBody>
      </p:sp>
    </p:spTree>
    <p:extLst>
      <p:ext uri="{BB962C8B-B14F-4D97-AF65-F5344CB8AC3E}">
        <p14:creationId xmlns:p14="http://schemas.microsoft.com/office/powerpoint/2010/main" val="247093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50</a:t>
            </a:fld>
            <a:endParaRPr lang="en-US"/>
          </a:p>
        </p:txBody>
      </p:sp>
    </p:spTree>
    <p:extLst>
      <p:ext uri="{BB962C8B-B14F-4D97-AF65-F5344CB8AC3E}">
        <p14:creationId xmlns:p14="http://schemas.microsoft.com/office/powerpoint/2010/main" val="33726751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51</a:t>
            </a:fld>
            <a:endParaRPr lang="en-US"/>
          </a:p>
        </p:txBody>
      </p:sp>
    </p:spTree>
    <p:extLst>
      <p:ext uri="{BB962C8B-B14F-4D97-AF65-F5344CB8AC3E}">
        <p14:creationId xmlns:p14="http://schemas.microsoft.com/office/powerpoint/2010/main" val="5158302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Samples are not only for collection purposes, but they also help us focus on parts of the data (think filtering)***</a:t>
            </a:r>
          </a:p>
        </p:txBody>
      </p:sp>
      <p:sp>
        <p:nvSpPr>
          <p:cNvPr id="4" name="Slide Number Placeholder 3"/>
          <p:cNvSpPr>
            <a:spLocks noGrp="1"/>
          </p:cNvSpPr>
          <p:nvPr>
            <p:ph type="sldNum" sz="quarter" idx="5"/>
          </p:nvPr>
        </p:nvSpPr>
        <p:spPr/>
        <p:txBody>
          <a:bodyPr/>
          <a:lstStyle/>
          <a:p>
            <a:fld id="{ABDDB512-C9E5-47F1-97DA-1F684BF2DD59}" type="slidenum">
              <a:rPr lang="en-US" smtClean="0"/>
              <a:t>52</a:t>
            </a:fld>
            <a:endParaRPr lang="en-US"/>
          </a:p>
        </p:txBody>
      </p:sp>
    </p:spTree>
    <p:extLst>
      <p:ext uri="{BB962C8B-B14F-4D97-AF65-F5344CB8AC3E}">
        <p14:creationId xmlns:p14="http://schemas.microsoft.com/office/powerpoint/2010/main" val="1989578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8</a:t>
            </a:fld>
            <a:endParaRPr lang="en-US"/>
          </a:p>
        </p:txBody>
      </p:sp>
    </p:spTree>
    <p:extLst>
      <p:ext uri="{BB962C8B-B14F-4D97-AF65-F5344CB8AC3E}">
        <p14:creationId xmlns:p14="http://schemas.microsoft.com/office/powerpoint/2010/main" val="28226360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solidFill>
                  <a:srgbClr val="1C1C1C"/>
                </a:solidFill>
              </a:rPr>
              <a:t>Understanding universe versus sample is especially relevant in talking about Margins of Error (MOEs)</a:t>
            </a:r>
          </a:p>
          <a:p>
            <a:pPr marL="0" indent="0">
              <a:buNone/>
            </a:pPr>
            <a:endParaRPr lang="en-US" sz="1200" dirty="0">
              <a:solidFill>
                <a:srgbClr val="1C1C1C"/>
              </a:solidFill>
            </a:endParaRPr>
          </a:p>
          <a:p>
            <a:pPr marL="0" indent="0">
              <a:buNone/>
            </a:pPr>
            <a:r>
              <a:rPr lang="en-US" sz="1200" dirty="0">
                <a:solidFill>
                  <a:srgbClr val="1C1C1C"/>
                </a:solidFill>
              </a:rPr>
              <a:t>“When we can’t measure all of something, like people in a city, we sample them – measure only some to get an idea (estimate) of what’s true for everyone. Sampling introduces error and uncertainty, and the margin of error – for example, “plus or minus three percentage points” – is a measure of how much uncertainty there is. The smaller the sample in relation to the total population, generally, the larger the margin of error.”</a:t>
            </a:r>
            <a:endParaRPr lang="en-US" sz="1050" dirty="0">
              <a:solidFill>
                <a:srgbClr val="1C1C1C"/>
              </a:solidFill>
            </a:endParaRPr>
          </a:p>
        </p:txBody>
      </p:sp>
      <p:sp>
        <p:nvSpPr>
          <p:cNvPr id="4" name="Slide Number Placeholder 3"/>
          <p:cNvSpPr>
            <a:spLocks noGrp="1"/>
          </p:cNvSpPr>
          <p:nvPr>
            <p:ph type="sldNum" sz="quarter" idx="5"/>
          </p:nvPr>
        </p:nvSpPr>
        <p:spPr/>
        <p:txBody>
          <a:bodyPr/>
          <a:lstStyle/>
          <a:p>
            <a:fld id="{ABDDB512-C9E5-47F1-97DA-1F684BF2DD59}" type="slidenum">
              <a:rPr lang="en-US" smtClean="0"/>
              <a:t>53</a:t>
            </a:fld>
            <a:endParaRPr lang="en-US"/>
          </a:p>
        </p:txBody>
      </p:sp>
    </p:spTree>
    <p:extLst>
      <p:ext uri="{BB962C8B-B14F-4D97-AF65-F5344CB8AC3E}">
        <p14:creationId xmlns:p14="http://schemas.microsoft.com/office/powerpoint/2010/main" val="40308264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54</a:t>
            </a:fld>
            <a:endParaRPr lang="en-US"/>
          </a:p>
        </p:txBody>
      </p:sp>
    </p:spTree>
    <p:extLst>
      <p:ext uri="{BB962C8B-B14F-4D97-AF65-F5344CB8AC3E}">
        <p14:creationId xmlns:p14="http://schemas.microsoft.com/office/powerpoint/2010/main" val="5293022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55</a:t>
            </a:fld>
            <a:endParaRPr lang="en-US"/>
          </a:p>
        </p:txBody>
      </p:sp>
    </p:spTree>
    <p:extLst>
      <p:ext uri="{BB962C8B-B14F-4D97-AF65-F5344CB8AC3E}">
        <p14:creationId xmlns:p14="http://schemas.microsoft.com/office/powerpoint/2010/main" val="17544949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though, these are the only numbers we have to work with so we calculate the MOE to be exactly sure of how “confident” we can be about the number.</a:t>
            </a:r>
          </a:p>
        </p:txBody>
      </p:sp>
      <p:sp>
        <p:nvSpPr>
          <p:cNvPr id="4" name="Slide Number Placeholder 3"/>
          <p:cNvSpPr>
            <a:spLocks noGrp="1"/>
          </p:cNvSpPr>
          <p:nvPr>
            <p:ph type="sldNum" sz="quarter" idx="5"/>
          </p:nvPr>
        </p:nvSpPr>
        <p:spPr/>
        <p:txBody>
          <a:bodyPr/>
          <a:lstStyle/>
          <a:p>
            <a:fld id="{ABDDB512-C9E5-47F1-97DA-1F684BF2DD59}" type="slidenum">
              <a:rPr lang="en-US" smtClean="0"/>
              <a:t>56</a:t>
            </a:fld>
            <a:endParaRPr lang="en-US"/>
          </a:p>
        </p:txBody>
      </p:sp>
    </p:spTree>
    <p:extLst>
      <p:ext uri="{BB962C8B-B14F-4D97-AF65-F5344CB8AC3E}">
        <p14:creationId xmlns:p14="http://schemas.microsoft.com/office/powerpoint/2010/main" val="40874972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57</a:t>
            </a:fld>
            <a:endParaRPr lang="en-US"/>
          </a:p>
        </p:txBody>
      </p:sp>
    </p:spTree>
    <p:extLst>
      <p:ext uri="{BB962C8B-B14F-4D97-AF65-F5344CB8AC3E}">
        <p14:creationId xmlns:p14="http://schemas.microsoft.com/office/powerpoint/2010/main" val="14275403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“confidence intervals” – how confident can I be in how this sample represents everyone in the “universe” or “total population”</a:t>
            </a:r>
          </a:p>
          <a:p>
            <a:endParaRPr lang="en-US" dirty="0"/>
          </a:p>
          <a:p>
            <a:r>
              <a:rPr lang="en-US" dirty="0"/>
              <a:t>… still only a sample, so it’s still not 100%</a:t>
            </a:r>
          </a:p>
        </p:txBody>
      </p:sp>
      <p:sp>
        <p:nvSpPr>
          <p:cNvPr id="4" name="Slide Number Placeholder 3"/>
          <p:cNvSpPr>
            <a:spLocks noGrp="1"/>
          </p:cNvSpPr>
          <p:nvPr>
            <p:ph type="sldNum" sz="quarter" idx="5"/>
          </p:nvPr>
        </p:nvSpPr>
        <p:spPr/>
        <p:txBody>
          <a:bodyPr/>
          <a:lstStyle/>
          <a:p>
            <a:fld id="{ABDDB512-C9E5-47F1-97DA-1F684BF2DD59}" type="slidenum">
              <a:rPr lang="en-US" smtClean="0"/>
              <a:t>58</a:t>
            </a:fld>
            <a:endParaRPr lang="en-US"/>
          </a:p>
        </p:txBody>
      </p:sp>
    </p:spTree>
    <p:extLst>
      <p:ext uri="{BB962C8B-B14F-4D97-AF65-F5344CB8AC3E}">
        <p14:creationId xmlns:p14="http://schemas.microsoft.com/office/powerpoint/2010/main" val="34479987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59</a:t>
            </a:fld>
            <a:endParaRPr lang="en-US"/>
          </a:p>
        </p:txBody>
      </p:sp>
    </p:spTree>
    <p:extLst>
      <p:ext uri="{BB962C8B-B14F-4D97-AF65-F5344CB8AC3E}">
        <p14:creationId xmlns:p14="http://schemas.microsoft.com/office/powerpoint/2010/main" val="35001604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60</a:t>
            </a:fld>
            <a:endParaRPr lang="en-US"/>
          </a:p>
        </p:txBody>
      </p:sp>
    </p:spTree>
    <p:extLst>
      <p:ext uri="{BB962C8B-B14F-4D97-AF65-F5344CB8AC3E}">
        <p14:creationId xmlns:p14="http://schemas.microsoft.com/office/powerpoint/2010/main" val="97839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61</a:t>
            </a:fld>
            <a:endParaRPr lang="en-US"/>
          </a:p>
        </p:txBody>
      </p:sp>
    </p:spTree>
    <p:extLst>
      <p:ext uri="{BB962C8B-B14F-4D97-AF65-F5344CB8AC3E}">
        <p14:creationId xmlns:p14="http://schemas.microsoft.com/office/powerpoint/2010/main" val="3842764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62</a:t>
            </a:fld>
            <a:endParaRPr lang="en-US"/>
          </a:p>
        </p:txBody>
      </p:sp>
    </p:spTree>
    <p:extLst>
      <p:ext uri="{BB962C8B-B14F-4D97-AF65-F5344CB8AC3E}">
        <p14:creationId xmlns:p14="http://schemas.microsoft.com/office/powerpoint/2010/main" val="2297238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9</a:t>
            </a:fld>
            <a:endParaRPr lang="en-US"/>
          </a:p>
        </p:txBody>
      </p:sp>
    </p:spTree>
    <p:extLst>
      <p:ext uri="{BB962C8B-B14F-4D97-AF65-F5344CB8AC3E}">
        <p14:creationId xmlns:p14="http://schemas.microsoft.com/office/powerpoint/2010/main" val="31334478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63</a:t>
            </a:fld>
            <a:endParaRPr lang="en-US"/>
          </a:p>
        </p:txBody>
      </p:sp>
    </p:spTree>
    <p:extLst>
      <p:ext uri="{BB962C8B-B14F-4D97-AF65-F5344CB8AC3E}">
        <p14:creationId xmlns:p14="http://schemas.microsoft.com/office/powerpoint/2010/main" val="21826761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64</a:t>
            </a:fld>
            <a:endParaRPr lang="en-US"/>
          </a:p>
        </p:txBody>
      </p:sp>
    </p:spTree>
    <p:extLst>
      <p:ext uri="{BB962C8B-B14F-4D97-AF65-F5344CB8AC3E}">
        <p14:creationId xmlns:p14="http://schemas.microsoft.com/office/powerpoint/2010/main" val="17318853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65</a:t>
            </a:fld>
            <a:endParaRPr lang="en-US"/>
          </a:p>
        </p:txBody>
      </p:sp>
    </p:spTree>
    <p:extLst>
      <p:ext uri="{BB962C8B-B14F-4D97-AF65-F5344CB8AC3E}">
        <p14:creationId xmlns:p14="http://schemas.microsoft.com/office/powerpoint/2010/main" val="1872379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66</a:t>
            </a:fld>
            <a:endParaRPr lang="en-US"/>
          </a:p>
        </p:txBody>
      </p:sp>
    </p:spTree>
    <p:extLst>
      <p:ext uri="{BB962C8B-B14F-4D97-AF65-F5344CB8AC3E}">
        <p14:creationId xmlns:p14="http://schemas.microsoft.com/office/powerpoint/2010/main" val="360370061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67</a:t>
            </a:fld>
            <a:endParaRPr lang="en-US"/>
          </a:p>
        </p:txBody>
      </p:sp>
    </p:spTree>
    <p:extLst>
      <p:ext uri="{BB962C8B-B14F-4D97-AF65-F5344CB8AC3E}">
        <p14:creationId xmlns:p14="http://schemas.microsoft.com/office/powerpoint/2010/main" val="25940219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68</a:t>
            </a:fld>
            <a:endParaRPr lang="en-US"/>
          </a:p>
        </p:txBody>
      </p:sp>
    </p:spTree>
    <p:extLst>
      <p:ext uri="{BB962C8B-B14F-4D97-AF65-F5344CB8AC3E}">
        <p14:creationId xmlns:p14="http://schemas.microsoft.com/office/powerpoint/2010/main" val="3169623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69</a:t>
            </a:fld>
            <a:endParaRPr lang="en-US"/>
          </a:p>
        </p:txBody>
      </p:sp>
    </p:spTree>
    <p:extLst>
      <p:ext uri="{BB962C8B-B14F-4D97-AF65-F5344CB8AC3E}">
        <p14:creationId xmlns:p14="http://schemas.microsoft.com/office/powerpoint/2010/main" val="29825114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70</a:t>
            </a:fld>
            <a:endParaRPr lang="en-US"/>
          </a:p>
        </p:txBody>
      </p:sp>
    </p:spTree>
    <p:extLst>
      <p:ext uri="{BB962C8B-B14F-4D97-AF65-F5344CB8AC3E}">
        <p14:creationId xmlns:p14="http://schemas.microsoft.com/office/powerpoint/2010/main" val="8973464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71</a:t>
            </a:fld>
            <a:endParaRPr lang="en-US"/>
          </a:p>
        </p:txBody>
      </p:sp>
    </p:spTree>
    <p:extLst>
      <p:ext uri="{BB962C8B-B14F-4D97-AF65-F5344CB8AC3E}">
        <p14:creationId xmlns:p14="http://schemas.microsoft.com/office/powerpoint/2010/main" val="40361749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72</a:t>
            </a:fld>
            <a:endParaRPr lang="en-US"/>
          </a:p>
        </p:txBody>
      </p:sp>
    </p:spTree>
    <p:extLst>
      <p:ext uri="{BB962C8B-B14F-4D97-AF65-F5344CB8AC3E}">
        <p14:creationId xmlns:p14="http://schemas.microsoft.com/office/powerpoint/2010/main" val="229684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We just released our new site and logo! </a:t>
            </a:r>
          </a:p>
          <a:p>
            <a:pPr marL="181240" indent="-181240">
              <a:buFont typeface="Arial" panose="020B0604020202020204" pitchFamily="34" charset="0"/>
              <a:buChar char="•"/>
            </a:pPr>
            <a:r>
              <a:rPr lang="en-US" dirty="0"/>
              <a:t>Look forward to consolidated information of our tools and reports</a:t>
            </a:r>
          </a:p>
          <a:p>
            <a:pPr marL="181240" indent="-181240">
              <a:buFont typeface="Arial" panose="020B0604020202020204" pitchFamily="34" charset="0"/>
              <a:buChar char="•"/>
            </a:pPr>
            <a:r>
              <a:rPr lang="en-US" dirty="0"/>
              <a:t>Includes a “Learn” section, where you can find trainings and knowledge center</a:t>
            </a:r>
          </a:p>
          <a:p>
            <a:pPr marL="181240" indent="-181240">
              <a:buFont typeface="Arial" panose="020B0604020202020204" pitchFamily="34" charset="0"/>
              <a:buChar char="•"/>
            </a:pPr>
            <a:r>
              <a:rPr lang="en-US" dirty="0"/>
              <a:t>+ Much more!!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10</a:t>
            </a:fld>
            <a:endParaRPr lang="en-US"/>
          </a:p>
        </p:txBody>
      </p:sp>
    </p:spTree>
    <p:extLst>
      <p:ext uri="{BB962C8B-B14F-4D97-AF65-F5344CB8AC3E}">
        <p14:creationId xmlns:p14="http://schemas.microsoft.com/office/powerpoint/2010/main" val="33483067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OF CRITICAL THINKING STOP</a:t>
            </a:r>
          </a:p>
        </p:txBody>
      </p:sp>
      <p:sp>
        <p:nvSpPr>
          <p:cNvPr id="4" name="Slide Number Placeholder 3"/>
          <p:cNvSpPr>
            <a:spLocks noGrp="1"/>
          </p:cNvSpPr>
          <p:nvPr>
            <p:ph type="sldNum" sz="quarter" idx="5"/>
          </p:nvPr>
        </p:nvSpPr>
        <p:spPr/>
        <p:txBody>
          <a:bodyPr/>
          <a:lstStyle/>
          <a:p>
            <a:fld id="{ABDDB512-C9E5-47F1-97DA-1F684BF2DD59}" type="slidenum">
              <a:rPr lang="en-US" smtClean="0"/>
              <a:t>73</a:t>
            </a:fld>
            <a:endParaRPr lang="en-US"/>
          </a:p>
        </p:txBody>
      </p:sp>
    </p:spTree>
    <p:extLst>
      <p:ext uri="{BB962C8B-B14F-4D97-AF65-F5344CB8AC3E}">
        <p14:creationId xmlns:p14="http://schemas.microsoft.com/office/powerpoint/2010/main" val="3920788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74</a:t>
            </a:fld>
            <a:endParaRPr lang="en-US"/>
          </a:p>
        </p:txBody>
      </p:sp>
    </p:spTree>
    <p:extLst>
      <p:ext uri="{BB962C8B-B14F-4D97-AF65-F5344CB8AC3E}">
        <p14:creationId xmlns:p14="http://schemas.microsoft.com/office/powerpoint/2010/main" val="42257855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75</a:t>
            </a:fld>
            <a:endParaRPr lang="en-US"/>
          </a:p>
        </p:txBody>
      </p:sp>
    </p:spTree>
    <p:extLst>
      <p:ext uri="{BB962C8B-B14F-4D97-AF65-F5344CB8AC3E}">
        <p14:creationId xmlns:p14="http://schemas.microsoft.com/office/powerpoint/2010/main" val="169244035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0"/>
              </a:spcBef>
              <a:spcAft>
                <a:spcPts val="0"/>
              </a:spcAft>
              <a:buFont typeface="Symbol" panose="05050102010706020507" pitchFamily="18" charset="2"/>
              <a:buNone/>
            </a:pPr>
            <a:r>
              <a:rPr lang="en-US" dirty="0"/>
              <a:t>*</a:t>
            </a:r>
            <a:r>
              <a:rPr lang="en-US" sz="1100" dirty="0">
                <a:effectLst/>
                <a:latin typeface="Calibri" panose="020F0502020204030204" pitchFamily="34" charset="0"/>
                <a:ea typeface="Calibri" panose="020F0502020204030204" pitchFamily="34" charset="0"/>
                <a:cs typeface="Times New Roman" panose="02020603050405020304" pitchFamily="18" charset="0"/>
              </a:rPr>
              <a:t>Understanding indicators – Goes with working with the data we have, it’s imperative we understand how we’re measuring certain things and what these indicators mean (how they are powerful and what they might be lacking in too!)</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Concept of “safe” access to income (there may be lots of money available but for example, violent family relations keep that income from them.</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Opportunity youth</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ALICE – measures employed but not a defining factor for inclusion – the employed part of the name just assumes they are employed to receive the income level required (based on a survival budget)</a:t>
            </a:r>
          </a:p>
          <a:p>
            <a:pPr marL="742950" marR="0" lvl="1" indent="-285750">
              <a:lnSpc>
                <a:spcPct val="107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College ready versus college/career/military ready – Can’t just look at educational attainment as a proxy for income stability. Also, post-secondary programs etc. (same pathways that don’t require HS degrees)</a:t>
            </a:r>
          </a:p>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76</a:t>
            </a:fld>
            <a:endParaRPr lang="en-US"/>
          </a:p>
        </p:txBody>
      </p:sp>
    </p:spTree>
    <p:extLst>
      <p:ext uri="{BB962C8B-B14F-4D97-AF65-F5344CB8AC3E}">
        <p14:creationId xmlns:p14="http://schemas.microsoft.com/office/powerpoint/2010/main" val="331319498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ten household incomes</a:t>
            </a:r>
          </a:p>
        </p:txBody>
      </p:sp>
      <p:sp>
        <p:nvSpPr>
          <p:cNvPr id="4" name="Slide Number Placeholder 3"/>
          <p:cNvSpPr>
            <a:spLocks noGrp="1"/>
          </p:cNvSpPr>
          <p:nvPr>
            <p:ph type="sldNum" sz="quarter" idx="5"/>
          </p:nvPr>
        </p:nvSpPr>
        <p:spPr/>
        <p:txBody>
          <a:bodyPr/>
          <a:lstStyle/>
          <a:p>
            <a:fld id="{ABDDB512-C9E5-47F1-97DA-1F684BF2DD59}" type="slidenum">
              <a:rPr lang="en-US" smtClean="0"/>
              <a:t>77</a:t>
            </a:fld>
            <a:endParaRPr lang="en-US"/>
          </a:p>
        </p:txBody>
      </p:sp>
    </p:spTree>
    <p:extLst>
      <p:ext uri="{BB962C8B-B14F-4D97-AF65-F5344CB8AC3E}">
        <p14:creationId xmlns:p14="http://schemas.microsoft.com/office/powerpoint/2010/main" val="28153060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78</a:t>
            </a:fld>
            <a:endParaRPr lang="en-US"/>
          </a:p>
        </p:txBody>
      </p:sp>
    </p:spTree>
    <p:extLst>
      <p:ext uri="{BB962C8B-B14F-4D97-AF65-F5344CB8AC3E}">
        <p14:creationId xmlns:p14="http://schemas.microsoft.com/office/powerpoint/2010/main" val="100917224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It’s easy to “eye ball” because we’re dealing with 10 households, in reality, you’ll be dealing with much, much bigger numbers</a:t>
            </a:r>
          </a:p>
        </p:txBody>
      </p:sp>
      <p:sp>
        <p:nvSpPr>
          <p:cNvPr id="4" name="Slide Number Placeholder 3"/>
          <p:cNvSpPr>
            <a:spLocks noGrp="1"/>
          </p:cNvSpPr>
          <p:nvPr>
            <p:ph type="sldNum" sz="quarter" idx="5"/>
          </p:nvPr>
        </p:nvSpPr>
        <p:spPr/>
        <p:txBody>
          <a:bodyPr/>
          <a:lstStyle/>
          <a:p>
            <a:fld id="{ABDDB512-C9E5-47F1-97DA-1F684BF2DD59}" type="slidenum">
              <a:rPr lang="en-US" smtClean="0"/>
              <a:t>79</a:t>
            </a:fld>
            <a:endParaRPr lang="en-US"/>
          </a:p>
        </p:txBody>
      </p:sp>
    </p:spTree>
    <p:extLst>
      <p:ext uri="{BB962C8B-B14F-4D97-AF65-F5344CB8AC3E}">
        <p14:creationId xmlns:p14="http://schemas.microsoft.com/office/powerpoint/2010/main" val="22747528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thing about averages though, is that it absorbs the highs and lows. </a:t>
            </a:r>
          </a:p>
          <a:p>
            <a:endParaRPr lang="en-US" dirty="0"/>
          </a:p>
          <a:p>
            <a:r>
              <a:rPr lang="en-US" dirty="0"/>
              <a:t>If we hadn’t already seen what the individual household incomes were, we wouldn’t have noticed that there’s a dramatic range 20K to 300K</a:t>
            </a:r>
          </a:p>
          <a:p>
            <a:endParaRPr lang="en-US" dirty="0"/>
          </a:p>
          <a:p>
            <a:r>
              <a:rPr lang="en-US" dirty="0"/>
              <a:t>So let’s get a better look at out the incomes are distributed.</a:t>
            </a:r>
          </a:p>
        </p:txBody>
      </p:sp>
      <p:sp>
        <p:nvSpPr>
          <p:cNvPr id="4" name="Slide Number Placeholder 3"/>
          <p:cNvSpPr>
            <a:spLocks noGrp="1"/>
          </p:cNvSpPr>
          <p:nvPr>
            <p:ph type="sldNum" sz="quarter" idx="5"/>
          </p:nvPr>
        </p:nvSpPr>
        <p:spPr/>
        <p:txBody>
          <a:bodyPr/>
          <a:lstStyle/>
          <a:p>
            <a:fld id="{ABDDB512-C9E5-47F1-97DA-1F684BF2DD59}" type="slidenum">
              <a:rPr lang="en-US" smtClean="0"/>
              <a:t>80</a:t>
            </a:fld>
            <a:endParaRPr lang="en-US"/>
          </a:p>
        </p:txBody>
      </p:sp>
    </p:spTree>
    <p:extLst>
      <p:ext uri="{BB962C8B-B14F-4D97-AF65-F5344CB8AC3E}">
        <p14:creationId xmlns:p14="http://schemas.microsoft.com/office/powerpoint/2010/main" val="333635148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Increments of 40K </a:t>
            </a:r>
          </a:p>
        </p:txBody>
      </p:sp>
      <p:sp>
        <p:nvSpPr>
          <p:cNvPr id="4" name="Slide Number Placeholder 3"/>
          <p:cNvSpPr>
            <a:spLocks noGrp="1"/>
          </p:cNvSpPr>
          <p:nvPr>
            <p:ph type="sldNum" sz="quarter" idx="5"/>
          </p:nvPr>
        </p:nvSpPr>
        <p:spPr/>
        <p:txBody>
          <a:bodyPr/>
          <a:lstStyle/>
          <a:p>
            <a:fld id="{ABDDB512-C9E5-47F1-97DA-1F684BF2DD59}" type="slidenum">
              <a:rPr lang="en-US" smtClean="0"/>
              <a:t>81</a:t>
            </a:fld>
            <a:endParaRPr lang="en-US"/>
          </a:p>
        </p:txBody>
      </p:sp>
    </p:spTree>
    <p:extLst>
      <p:ext uri="{BB962C8B-B14F-4D97-AF65-F5344CB8AC3E}">
        <p14:creationId xmlns:p14="http://schemas.microsoft.com/office/powerpoint/2010/main" val="127947691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Increments of 40K </a:t>
            </a:r>
          </a:p>
        </p:txBody>
      </p:sp>
      <p:sp>
        <p:nvSpPr>
          <p:cNvPr id="4" name="Slide Number Placeholder 3"/>
          <p:cNvSpPr>
            <a:spLocks noGrp="1"/>
          </p:cNvSpPr>
          <p:nvPr>
            <p:ph type="sldNum" sz="quarter" idx="5"/>
          </p:nvPr>
        </p:nvSpPr>
        <p:spPr/>
        <p:txBody>
          <a:bodyPr/>
          <a:lstStyle/>
          <a:p>
            <a:fld id="{ABDDB512-C9E5-47F1-97DA-1F684BF2DD59}" type="slidenum">
              <a:rPr lang="en-US" smtClean="0"/>
              <a:t>82</a:t>
            </a:fld>
            <a:endParaRPr lang="en-US"/>
          </a:p>
        </p:txBody>
      </p:sp>
    </p:spTree>
    <p:extLst>
      <p:ext uri="{BB962C8B-B14F-4D97-AF65-F5344CB8AC3E}">
        <p14:creationId xmlns:p14="http://schemas.microsoft.com/office/powerpoint/2010/main" val="783255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COVID-19 and young adults in </a:t>
            </a:r>
            <a:r>
              <a:rPr lang="en-US" dirty="0" err="1"/>
              <a:t>bexar</a:t>
            </a:r>
            <a:r>
              <a:rPr lang="en-US" dirty="0"/>
              <a:t> county</a:t>
            </a:r>
          </a:p>
          <a:p>
            <a:pPr marL="171450" indent="-171450">
              <a:buFont typeface="Arial" panose="020B0604020202020204" pitchFamily="34" charset="0"/>
              <a:buChar char="•"/>
            </a:pPr>
            <a:r>
              <a:rPr lang="en-US" dirty="0"/>
              <a:t>2022 BC healthy aging community profile</a:t>
            </a:r>
          </a:p>
          <a:p>
            <a:pPr marL="171450" indent="-171450">
              <a:buFont typeface="Arial" panose="020B0604020202020204" pitchFamily="34" charset="0"/>
              <a:buChar char="•"/>
            </a:pPr>
            <a:r>
              <a:rPr lang="en-US" dirty="0"/>
              <a:t>“You saved 1,271 lives last week just by staying home”</a:t>
            </a:r>
          </a:p>
        </p:txBody>
      </p:sp>
      <p:sp>
        <p:nvSpPr>
          <p:cNvPr id="4" name="Slide Number Placeholder 3"/>
          <p:cNvSpPr>
            <a:spLocks noGrp="1"/>
          </p:cNvSpPr>
          <p:nvPr>
            <p:ph type="sldNum" sz="quarter" idx="5"/>
          </p:nvPr>
        </p:nvSpPr>
        <p:spPr/>
        <p:txBody>
          <a:bodyPr/>
          <a:lstStyle/>
          <a:p>
            <a:fld id="{ABDDB512-C9E5-47F1-97DA-1F684BF2DD59}" type="slidenum">
              <a:rPr lang="en-US" smtClean="0"/>
              <a:t>11</a:t>
            </a:fld>
            <a:endParaRPr lang="en-US"/>
          </a:p>
        </p:txBody>
      </p:sp>
    </p:spTree>
    <p:extLst>
      <p:ext uri="{BB962C8B-B14F-4D97-AF65-F5344CB8AC3E}">
        <p14:creationId xmlns:p14="http://schemas.microsoft.com/office/powerpoint/2010/main" val="383696516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Increments of 40K </a:t>
            </a:r>
          </a:p>
          <a:p>
            <a:endParaRPr lang="en-US" dirty="0"/>
          </a:p>
          <a:p>
            <a:r>
              <a:rPr lang="en-US" dirty="0"/>
              <a:t>As you can see, income isn’t “normally distributed”. Most of the households are concentrated in the 20-60K range. The average we gave earlier doesn’t tell the full story.</a:t>
            </a:r>
          </a:p>
        </p:txBody>
      </p:sp>
      <p:sp>
        <p:nvSpPr>
          <p:cNvPr id="4" name="Slide Number Placeholder 3"/>
          <p:cNvSpPr>
            <a:spLocks noGrp="1"/>
          </p:cNvSpPr>
          <p:nvPr>
            <p:ph type="sldNum" sz="quarter" idx="5"/>
          </p:nvPr>
        </p:nvSpPr>
        <p:spPr/>
        <p:txBody>
          <a:bodyPr/>
          <a:lstStyle/>
          <a:p>
            <a:fld id="{ABDDB512-C9E5-47F1-97DA-1F684BF2DD59}" type="slidenum">
              <a:rPr lang="en-US" smtClean="0"/>
              <a:t>83</a:t>
            </a:fld>
            <a:endParaRPr lang="en-US"/>
          </a:p>
        </p:txBody>
      </p:sp>
    </p:spTree>
    <p:extLst>
      <p:ext uri="{BB962C8B-B14F-4D97-AF65-F5344CB8AC3E}">
        <p14:creationId xmlns:p14="http://schemas.microsoft.com/office/powerpoint/2010/main" val="2096172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84</a:t>
            </a:fld>
            <a:endParaRPr lang="en-US"/>
          </a:p>
        </p:txBody>
      </p:sp>
    </p:spTree>
    <p:extLst>
      <p:ext uri="{BB962C8B-B14F-4D97-AF65-F5344CB8AC3E}">
        <p14:creationId xmlns:p14="http://schemas.microsoft.com/office/powerpoint/2010/main" val="17438348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always working with data, even with something as simple as comparing reviews to decide whether to buy something from Amazon or try a new restaurant.</a:t>
            </a:r>
          </a:p>
          <a:p>
            <a:r>
              <a:rPr lang="en-US" dirty="0"/>
              <a:t>Data on what other folks think helps us answer which is best for us.</a:t>
            </a:r>
          </a:p>
        </p:txBody>
      </p:sp>
      <p:sp>
        <p:nvSpPr>
          <p:cNvPr id="4" name="Slide Number Placeholder 3"/>
          <p:cNvSpPr>
            <a:spLocks noGrp="1"/>
          </p:cNvSpPr>
          <p:nvPr>
            <p:ph type="sldNum" sz="quarter" idx="5"/>
          </p:nvPr>
        </p:nvSpPr>
        <p:spPr/>
        <p:txBody>
          <a:bodyPr/>
          <a:lstStyle/>
          <a:p>
            <a:fld id="{ABDDB512-C9E5-47F1-97DA-1F684BF2DD59}" type="slidenum">
              <a:rPr lang="en-US" smtClean="0"/>
              <a:t>85</a:t>
            </a:fld>
            <a:endParaRPr lang="en-US"/>
          </a:p>
        </p:txBody>
      </p:sp>
    </p:spTree>
    <p:extLst>
      <p:ext uri="{BB962C8B-B14F-4D97-AF65-F5344CB8AC3E}">
        <p14:creationId xmlns:p14="http://schemas.microsoft.com/office/powerpoint/2010/main" val="118502607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always working with data, even with something as simple as comparing reviews to decide whether to buy something from Amazon or try a new restaurant.</a:t>
            </a:r>
          </a:p>
          <a:p>
            <a:r>
              <a:rPr lang="en-US" dirty="0"/>
              <a:t>Data on what other folks think helps us answer which is best for us.</a:t>
            </a:r>
          </a:p>
        </p:txBody>
      </p:sp>
      <p:sp>
        <p:nvSpPr>
          <p:cNvPr id="4" name="Slide Number Placeholder 3"/>
          <p:cNvSpPr>
            <a:spLocks noGrp="1"/>
          </p:cNvSpPr>
          <p:nvPr>
            <p:ph type="sldNum" sz="quarter" idx="5"/>
          </p:nvPr>
        </p:nvSpPr>
        <p:spPr/>
        <p:txBody>
          <a:bodyPr/>
          <a:lstStyle/>
          <a:p>
            <a:fld id="{ABDDB512-C9E5-47F1-97DA-1F684BF2DD59}" type="slidenum">
              <a:rPr lang="en-US" smtClean="0"/>
              <a:t>86</a:t>
            </a:fld>
            <a:endParaRPr lang="en-US"/>
          </a:p>
        </p:txBody>
      </p:sp>
    </p:spTree>
    <p:extLst>
      <p:ext uri="{BB962C8B-B14F-4D97-AF65-F5344CB8AC3E}">
        <p14:creationId xmlns:p14="http://schemas.microsoft.com/office/powerpoint/2010/main" val="2913926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87</a:t>
            </a:fld>
            <a:endParaRPr lang="en-US"/>
          </a:p>
        </p:txBody>
      </p:sp>
    </p:spTree>
    <p:extLst>
      <p:ext uri="{BB962C8B-B14F-4D97-AF65-F5344CB8AC3E}">
        <p14:creationId xmlns:p14="http://schemas.microsoft.com/office/powerpoint/2010/main" val="311800508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88</a:t>
            </a:fld>
            <a:endParaRPr lang="en-US"/>
          </a:p>
        </p:txBody>
      </p:sp>
    </p:spTree>
    <p:extLst>
      <p:ext uri="{BB962C8B-B14F-4D97-AF65-F5344CB8AC3E}">
        <p14:creationId xmlns:p14="http://schemas.microsoft.com/office/powerpoint/2010/main" val="244658222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89</a:t>
            </a:fld>
            <a:endParaRPr lang="en-US"/>
          </a:p>
        </p:txBody>
      </p:sp>
    </p:spTree>
    <p:extLst>
      <p:ext uri="{BB962C8B-B14F-4D97-AF65-F5344CB8AC3E}">
        <p14:creationId xmlns:p14="http://schemas.microsoft.com/office/powerpoint/2010/main" val="268196353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we have two numbers in the middle, we have to get the average, which is 52.5</a:t>
            </a:r>
          </a:p>
        </p:txBody>
      </p:sp>
      <p:sp>
        <p:nvSpPr>
          <p:cNvPr id="4" name="Slide Number Placeholder 3"/>
          <p:cNvSpPr>
            <a:spLocks noGrp="1"/>
          </p:cNvSpPr>
          <p:nvPr>
            <p:ph type="sldNum" sz="quarter" idx="5"/>
          </p:nvPr>
        </p:nvSpPr>
        <p:spPr/>
        <p:txBody>
          <a:bodyPr/>
          <a:lstStyle/>
          <a:p>
            <a:fld id="{ABDDB512-C9E5-47F1-97DA-1F684BF2DD59}" type="slidenum">
              <a:rPr lang="en-US" smtClean="0"/>
              <a:t>90</a:t>
            </a:fld>
            <a:endParaRPr lang="en-US"/>
          </a:p>
        </p:txBody>
      </p:sp>
    </p:spTree>
    <p:extLst>
      <p:ext uri="{BB962C8B-B14F-4D97-AF65-F5344CB8AC3E}">
        <p14:creationId xmlns:p14="http://schemas.microsoft.com/office/powerpoint/2010/main" val="333111065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different story from an average of 94K.</a:t>
            </a:r>
          </a:p>
        </p:txBody>
      </p:sp>
      <p:sp>
        <p:nvSpPr>
          <p:cNvPr id="4" name="Slide Number Placeholder 3"/>
          <p:cNvSpPr>
            <a:spLocks noGrp="1"/>
          </p:cNvSpPr>
          <p:nvPr>
            <p:ph type="sldNum" sz="quarter" idx="5"/>
          </p:nvPr>
        </p:nvSpPr>
        <p:spPr/>
        <p:txBody>
          <a:bodyPr/>
          <a:lstStyle/>
          <a:p>
            <a:fld id="{ABDDB512-C9E5-47F1-97DA-1F684BF2DD59}" type="slidenum">
              <a:rPr lang="en-US" smtClean="0"/>
              <a:t>91</a:t>
            </a:fld>
            <a:endParaRPr lang="en-US"/>
          </a:p>
        </p:txBody>
      </p:sp>
    </p:spTree>
    <p:extLst>
      <p:ext uri="{BB962C8B-B14F-4D97-AF65-F5344CB8AC3E}">
        <p14:creationId xmlns:p14="http://schemas.microsoft.com/office/powerpoint/2010/main" val="334876684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the median, there’s no need to give a range.</a:t>
            </a:r>
          </a:p>
        </p:txBody>
      </p:sp>
      <p:sp>
        <p:nvSpPr>
          <p:cNvPr id="4" name="Slide Number Placeholder 3"/>
          <p:cNvSpPr>
            <a:spLocks noGrp="1"/>
          </p:cNvSpPr>
          <p:nvPr>
            <p:ph type="sldNum" sz="quarter" idx="5"/>
          </p:nvPr>
        </p:nvSpPr>
        <p:spPr/>
        <p:txBody>
          <a:bodyPr/>
          <a:lstStyle/>
          <a:p>
            <a:fld id="{ABDDB512-C9E5-47F1-97DA-1F684BF2DD59}" type="slidenum">
              <a:rPr lang="en-US" smtClean="0"/>
              <a:t>92</a:t>
            </a:fld>
            <a:endParaRPr lang="en-US"/>
          </a:p>
        </p:txBody>
      </p:sp>
    </p:spTree>
    <p:extLst>
      <p:ext uri="{BB962C8B-B14F-4D97-AF65-F5344CB8AC3E}">
        <p14:creationId xmlns:p14="http://schemas.microsoft.com/office/powerpoint/2010/main" val="912379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dirty="0">
                <a:effectLst/>
                <a:latin typeface="-apple-system"/>
              </a:rPr>
              <a:t>UTHealth Houston School of Public Health researched food insecurity in San Antonio with funding from Metro Health. They partnered with </a:t>
            </a:r>
            <a:r>
              <a:rPr lang="en-US" b="0" i="0" dirty="0" err="1">
                <a:effectLst/>
                <a:latin typeface="-apple-system"/>
              </a:rPr>
              <a:t>CI:Now</a:t>
            </a:r>
            <a:r>
              <a:rPr lang="en-US" b="0" i="0" dirty="0">
                <a:effectLst/>
                <a:latin typeface="-apple-system"/>
              </a:rPr>
              <a:t> to add that data and research to Bexar Data Dive to make sure that our community has easy access to it.</a:t>
            </a:r>
          </a:p>
          <a:p>
            <a:pPr marL="171450" indent="-171450">
              <a:buFont typeface="Arial" panose="020B0604020202020204" pitchFamily="34" charset="0"/>
              <a:buChar char="•"/>
            </a:pPr>
            <a:r>
              <a:rPr lang="en-US" b="1" dirty="0"/>
              <a:t>talk about upcoming work e.g. AATSPC report, Digital Connects, etc.</a:t>
            </a:r>
          </a:p>
        </p:txBody>
      </p:sp>
      <p:sp>
        <p:nvSpPr>
          <p:cNvPr id="4" name="Slide Number Placeholder 3"/>
          <p:cNvSpPr>
            <a:spLocks noGrp="1"/>
          </p:cNvSpPr>
          <p:nvPr>
            <p:ph type="sldNum" sz="quarter" idx="5"/>
          </p:nvPr>
        </p:nvSpPr>
        <p:spPr/>
        <p:txBody>
          <a:bodyPr/>
          <a:lstStyle/>
          <a:p>
            <a:fld id="{ABDDB512-C9E5-47F1-97DA-1F684BF2DD59}" type="slidenum">
              <a:rPr lang="en-US" smtClean="0"/>
              <a:t>13</a:t>
            </a:fld>
            <a:endParaRPr lang="en-US"/>
          </a:p>
        </p:txBody>
      </p:sp>
    </p:spTree>
    <p:extLst>
      <p:ext uri="{BB962C8B-B14F-4D97-AF65-F5344CB8AC3E}">
        <p14:creationId xmlns:p14="http://schemas.microsoft.com/office/powerpoint/2010/main" val="112684107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93</a:t>
            </a:fld>
            <a:endParaRPr lang="en-US"/>
          </a:p>
        </p:txBody>
      </p:sp>
    </p:spTree>
    <p:extLst>
      <p:ext uri="{BB962C8B-B14F-4D97-AF65-F5344CB8AC3E}">
        <p14:creationId xmlns:p14="http://schemas.microsoft.com/office/powerpoint/2010/main" val="39564388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94</a:t>
            </a:fld>
            <a:endParaRPr lang="en-US"/>
          </a:p>
        </p:txBody>
      </p:sp>
    </p:spTree>
    <p:extLst>
      <p:ext uri="{BB962C8B-B14F-4D97-AF65-F5344CB8AC3E}">
        <p14:creationId xmlns:p14="http://schemas.microsoft.com/office/powerpoint/2010/main" val="379797965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95</a:t>
            </a:fld>
            <a:endParaRPr lang="en-US"/>
          </a:p>
        </p:txBody>
      </p:sp>
    </p:spTree>
    <p:extLst>
      <p:ext uri="{BB962C8B-B14F-4D97-AF65-F5344CB8AC3E}">
        <p14:creationId xmlns:p14="http://schemas.microsoft.com/office/powerpoint/2010/main" val="227081061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97</a:t>
            </a:fld>
            <a:endParaRPr lang="en-US"/>
          </a:p>
        </p:txBody>
      </p:sp>
    </p:spTree>
    <p:extLst>
      <p:ext uri="{BB962C8B-B14F-4D97-AF65-F5344CB8AC3E}">
        <p14:creationId xmlns:p14="http://schemas.microsoft.com/office/powerpoint/2010/main" val="34635812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98</a:t>
            </a:fld>
            <a:endParaRPr lang="en-US"/>
          </a:p>
        </p:txBody>
      </p:sp>
    </p:spTree>
    <p:extLst>
      <p:ext uri="{BB962C8B-B14F-4D97-AF65-F5344CB8AC3E}">
        <p14:creationId xmlns:p14="http://schemas.microsoft.com/office/powerpoint/2010/main" val="30698221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Subsequent #GetData trainings will cover these nuances</a:t>
            </a:r>
          </a:p>
        </p:txBody>
      </p:sp>
      <p:sp>
        <p:nvSpPr>
          <p:cNvPr id="4" name="Slide Number Placeholder 3"/>
          <p:cNvSpPr>
            <a:spLocks noGrp="1"/>
          </p:cNvSpPr>
          <p:nvPr>
            <p:ph type="sldNum" sz="quarter" idx="5"/>
          </p:nvPr>
        </p:nvSpPr>
        <p:spPr/>
        <p:txBody>
          <a:bodyPr/>
          <a:lstStyle/>
          <a:p>
            <a:fld id="{ABDDB512-C9E5-47F1-97DA-1F684BF2DD59}" type="slidenum">
              <a:rPr lang="en-US" smtClean="0"/>
              <a:t>99</a:t>
            </a:fld>
            <a:endParaRPr lang="en-US"/>
          </a:p>
        </p:txBody>
      </p:sp>
    </p:spTree>
    <p:extLst>
      <p:ext uri="{BB962C8B-B14F-4D97-AF65-F5344CB8AC3E}">
        <p14:creationId xmlns:p14="http://schemas.microsoft.com/office/powerpoint/2010/main" val="314231044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Cs</a:t>
            </a:r>
          </a:p>
        </p:txBody>
      </p:sp>
      <p:sp>
        <p:nvSpPr>
          <p:cNvPr id="4" name="Slide Number Placeholder 3"/>
          <p:cNvSpPr>
            <a:spLocks noGrp="1"/>
          </p:cNvSpPr>
          <p:nvPr>
            <p:ph type="sldNum" sz="quarter" idx="5"/>
          </p:nvPr>
        </p:nvSpPr>
        <p:spPr/>
        <p:txBody>
          <a:bodyPr/>
          <a:lstStyle/>
          <a:p>
            <a:fld id="{ABDDB512-C9E5-47F1-97DA-1F684BF2DD59}" type="slidenum">
              <a:rPr lang="en-US" smtClean="0"/>
              <a:t>100</a:t>
            </a:fld>
            <a:endParaRPr lang="en-US"/>
          </a:p>
        </p:txBody>
      </p:sp>
    </p:spTree>
    <p:extLst>
      <p:ext uri="{BB962C8B-B14F-4D97-AF65-F5344CB8AC3E}">
        <p14:creationId xmlns:p14="http://schemas.microsoft.com/office/powerpoint/2010/main" val="7981064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parts of the data tell a story that helps you/others understand the data better?</a:t>
            </a:r>
          </a:p>
        </p:txBody>
      </p:sp>
      <p:sp>
        <p:nvSpPr>
          <p:cNvPr id="4" name="Slide Number Placeholder 3"/>
          <p:cNvSpPr>
            <a:spLocks noGrp="1"/>
          </p:cNvSpPr>
          <p:nvPr>
            <p:ph type="sldNum" sz="quarter" idx="5"/>
          </p:nvPr>
        </p:nvSpPr>
        <p:spPr/>
        <p:txBody>
          <a:bodyPr/>
          <a:lstStyle/>
          <a:p>
            <a:fld id="{ABDDB512-C9E5-47F1-97DA-1F684BF2DD59}" type="slidenum">
              <a:rPr lang="en-US" smtClean="0"/>
              <a:t>101</a:t>
            </a:fld>
            <a:endParaRPr lang="en-US"/>
          </a:p>
        </p:txBody>
      </p:sp>
    </p:spTree>
    <p:extLst>
      <p:ext uri="{BB962C8B-B14F-4D97-AF65-F5344CB8AC3E}">
        <p14:creationId xmlns:p14="http://schemas.microsoft.com/office/powerpoint/2010/main" val="424917608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part of the data tells one story while the other tells a different one, especially in larger data sets. </a:t>
            </a:r>
          </a:p>
        </p:txBody>
      </p:sp>
      <p:sp>
        <p:nvSpPr>
          <p:cNvPr id="4" name="Slide Number Placeholder 3"/>
          <p:cNvSpPr>
            <a:spLocks noGrp="1"/>
          </p:cNvSpPr>
          <p:nvPr>
            <p:ph type="sldNum" sz="quarter" idx="5"/>
          </p:nvPr>
        </p:nvSpPr>
        <p:spPr/>
        <p:txBody>
          <a:bodyPr/>
          <a:lstStyle/>
          <a:p>
            <a:fld id="{ABDDB512-C9E5-47F1-97DA-1F684BF2DD59}" type="slidenum">
              <a:rPr lang="en-US" smtClean="0"/>
              <a:t>102</a:t>
            </a:fld>
            <a:endParaRPr lang="en-US"/>
          </a:p>
        </p:txBody>
      </p:sp>
    </p:spTree>
    <p:extLst>
      <p:ext uri="{BB962C8B-B14F-4D97-AF65-F5344CB8AC3E}">
        <p14:creationId xmlns:p14="http://schemas.microsoft.com/office/powerpoint/2010/main" val="147005801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103</a:t>
            </a:fld>
            <a:endParaRPr lang="en-US"/>
          </a:p>
        </p:txBody>
      </p:sp>
    </p:spTree>
    <p:extLst>
      <p:ext uri="{BB962C8B-B14F-4D97-AF65-F5344CB8AC3E}">
        <p14:creationId xmlns:p14="http://schemas.microsoft.com/office/powerpoint/2010/main" val="3601921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17</a:t>
            </a:fld>
            <a:endParaRPr lang="en-US"/>
          </a:p>
        </p:txBody>
      </p:sp>
    </p:spTree>
    <p:extLst>
      <p:ext uri="{BB962C8B-B14F-4D97-AF65-F5344CB8AC3E}">
        <p14:creationId xmlns:p14="http://schemas.microsoft.com/office/powerpoint/2010/main" val="253245214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most common stories is data over time. We relate to the world in terms of time.</a:t>
            </a:r>
          </a:p>
        </p:txBody>
      </p:sp>
      <p:sp>
        <p:nvSpPr>
          <p:cNvPr id="4" name="Slide Number Placeholder 3"/>
          <p:cNvSpPr>
            <a:spLocks noGrp="1"/>
          </p:cNvSpPr>
          <p:nvPr>
            <p:ph type="sldNum" sz="quarter" idx="5"/>
          </p:nvPr>
        </p:nvSpPr>
        <p:spPr/>
        <p:txBody>
          <a:bodyPr/>
          <a:lstStyle/>
          <a:p>
            <a:fld id="{ABDDB512-C9E5-47F1-97DA-1F684BF2DD59}" type="slidenum">
              <a:rPr lang="en-US" smtClean="0"/>
              <a:t>104</a:t>
            </a:fld>
            <a:endParaRPr lang="en-US"/>
          </a:p>
        </p:txBody>
      </p:sp>
    </p:spTree>
    <p:extLst>
      <p:ext uri="{BB962C8B-B14F-4D97-AF65-F5344CB8AC3E}">
        <p14:creationId xmlns:p14="http://schemas.microsoft.com/office/powerpoint/2010/main" val="103595773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105</a:t>
            </a:fld>
            <a:endParaRPr lang="en-US"/>
          </a:p>
        </p:txBody>
      </p:sp>
    </p:spTree>
    <p:extLst>
      <p:ext uri="{BB962C8B-B14F-4D97-AF65-F5344CB8AC3E}">
        <p14:creationId xmlns:p14="http://schemas.microsoft.com/office/powerpoint/2010/main" val="41946516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106</a:t>
            </a:fld>
            <a:endParaRPr lang="en-US"/>
          </a:p>
        </p:txBody>
      </p:sp>
    </p:spTree>
    <p:extLst>
      <p:ext uri="{BB962C8B-B14F-4D97-AF65-F5344CB8AC3E}">
        <p14:creationId xmlns:p14="http://schemas.microsoft.com/office/powerpoint/2010/main" val="348938355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Seems easy enough right? WRONG.</a:t>
            </a:r>
          </a:p>
        </p:txBody>
      </p:sp>
      <p:sp>
        <p:nvSpPr>
          <p:cNvPr id="4" name="Slide Number Placeholder 3"/>
          <p:cNvSpPr>
            <a:spLocks noGrp="1"/>
          </p:cNvSpPr>
          <p:nvPr>
            <p:ph type="sldNum" sz="quarter" idx="5"/>
          </p:nvPr>
        </p:nvSpPr>
        <p:spPr/>
        <p:txBody>
          <a:bodyPr/>
          <a:lstStyle/>
          <a:p>
            <a:fld id="{ABDDB512-C9E5-47F1-97DA-1F684BF2DD59}" type="slidenum">
              <a:rPr lang="en-US" smtClean="0"/>
              <a:t>107</a:t>
            </a:fld>
            <a:endParaRPr lang="en-US"/>
          </a:p>
        </p:txBody>
      </p:sp>
    </p:spTree>
    <p:extLst>
      <p:ext uri="{BB962C8B-B14F-4D97-AF65-F5344CB8AC3E}">
        <p14:creationId xmlns:p14="http://schemas.microsoft.com/office/powerpoint/2010/main" val="394950867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It’s good to recognize relationships between two things, but just because two things are correlated, it does not mean that one is causing the other.</a:t>
            </a:r>
          </a:p>
        </p:txBody>
      </p:sp>
      <p:sp>
        <p:nvSpPr>
          <p:cNvPr id="4" name="Slide Number Placeholder 3"/>
          <p:cNvSpPr>
            <a:spLocks noGrp="1"/>
          </p:cNvSpPr>
          <p:nvPr>
            <p:ph type="sldNum" sz="quarter" idx="5"/>
          </p:nvPr>
        </p:nvSpPr>
        <p:spPr/>
        <p:txBody>
          <a:bodyPr/>
          <a:lstStyle/>
          <a:p>
            <a:fld id="{ABDDB512-C9E5-47F1-97DA-1F684BF2DD59}" type="slidenum">
              <a:rPr lang="en-US" smtClean="0"/>
              <a:t>108</a:t>
            </a:fld>
            <a:endParaRPr lang="en-US"/>
          </a:p>
        </p:txBody>
      </p:sp>
    </p:spTree>
    <p:extLst>
      <p:ext uri="{BB962C8B-B14F-4D97-AF65-F5344CB8AC3E}">
        <p14:creationId xmlns:p14="http://schemas.microsoft.com/office/powerpoint/2010/main" val="339142082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109</a:t>
            </a:fld>
            <a:endParaRPr lang="en-US"/>
          </a:p>
        </p:txBody>
      </p:sp>
    </p:spTree>
    <p:extLst>
      <p:ext uri="{BB962C8B-B14F-4D97-AF65-F5344CB8AC3E}">
        <p14:creationId xmlns:p14="http://schemas.microsoft.com/office/powerpoint/2010/main" val="174400563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OF CRITICAL THINKING STOP</a:t>
            </a:r>
          </a:p>
        </p:txBody>
      </p:sp>
      <p:sp>
        <p:nvSpPr>
          <p:cNvPr id="4" name="Slide Number Placeholder 3"/>
          <p:cNvSpPr>
            <a:spLocks noGrp="1"/>
          </p:cNvSpPr>
          <p:nvPr>
            <p:ph type="sldNum" sz="quarter" idx="5"/>
          </p:nvPr>
        </p:nvSpPr>
        <p:spPr/>
        <p:txBody>
          <a:bodyPr/>
          <a:lstStyle/>
          <a:p>
            <a:fld id="{ABDDB512-C9E5-47F1-97DA-1F684BF2DD59}" type="slidenum">
              <a:rPr lang="en-US" smtClean="0"/>
              <a:t>110</a:t>
            </a:fld>
            <a:endParaRPr lang="en-US"/>
          </a:p>
        </p:txBody>
      </p:sp>
    </p:spTree>
    <p:extLst>
      <p:ext uri="{BB962C8B-B14F-4D97-AF65-F5344CB8AC3E}">
        <p14:creationId xmlns:p14="http://schemas.microsoft.com/office/powerpoint/2010/main" val="24928147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111</a:t>
            </a:fld>
            <a:endParaRPr lang="en-US"/>
          </a:p>
        </p:txBody>
      </p:sp>
    </p:spTree>
    <p:extLst>
      <p:ext uri="{BB962C8B-B14F-4D97-AF65-F5344CB8AC3E}">
        <p14:creationId xmlns:p14="http://schemas.microsoft.com/office/powerpoint/2010/main" val="357169694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112</a:t>
            </a:fld>
            <a:endParaRPr lang="en-US"/>
          </a:p>
        </p:txBody>
      </p:sp>
    </p:spTree>
    <p:extLst>
      <p:ext uri="{BB962C8B-B14F-4D97-AF65-F5344CB8AC3E}">
        <p14:creationId xmlns:p14="http://schemas.microsoft.com/office/powerpoint/2010/main" val="81943092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DB512-C9E5-47F1-97DA-1F684BF2DD59}" type="slidenum">
              <a:rPr lang="en-US" smtClean="0"/>
              <a:t>113</a:t>
            </a:fld>
            <a:endParaRPr lang="en-US"/>
          </a:p>
        </p:txBody>
      </p:sp>
    </p:spTree>
    <p:extLst>
      <p:ext uri="{BB962C8B-B14F-4D97-AF65-F5344CB8AC3E}">
        <p14:creationId xmlns:p14="http://schemas.microsoft.com/office/powerpoint/2010/main" val="2388656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7/16/2024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1.svg"/></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0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1.xml"/><Relationship Id="rId1" Type="http://schemas.openxmlformats.org/officeDocument/2006/relationships/slideLayout" Target="../slideLayouts/slideLayout7.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54.svg"/></Relationships>
</file>

<file path=ppt/slides/_rels/slide10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2.svg"/></Relationships>
</file>

<file path=ppt/slides/_rels/slide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1.svg"/></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2.svg"/></Relationships>
</file>

<file path=ppt/slides/_rels/slide1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8.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9.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0.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1.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2.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3.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4.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1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1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5.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6.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7.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2.svg"/></Relationships>
</file>

<file path=ppt/slides/_rels/slide1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8.xml"/><Relationship Id="rId1" Type="http://schemas.openxmlformats.org/officeDocument/2006/relationships/slideLayout" Target="../slideLayouts/slideLayout7.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60.svg"/></Relationships>
</file>

<file path=ppt/slides/_rels/slide1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9.xml"/><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2.svg"/></Relationships>
</file>

<file path=ppt/slides/_rels/slide1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0.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11.xml"/><Relationship Id="rId1" Type="http://schemas.openxmlformats.org/officeDocument/2006/relationships/slideLayout" Target="../slideLayouts/slideLayout7.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60.svg"/></Relationships>
</file>

<file path=ppt/slides/_rels/slide1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2.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3.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4.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1.svg"/></Relationships>
</file>

<file path=ppt/slides/_rels/slide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5.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2.svg"/></Relationships>
</file>

<file path=ppt/slides/_rels/slide1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6.xml"/><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2.svg"/></Relationships>
</file>

<file path=ppt/slides/_rels/slide1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7.xml"/><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2.svg"/></Relationships>
</file>

<file path=ppt/slides/_rels/slide1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8.xml"/><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2.svg"/></Relationships>
</file>

<file path=ppt/slides/_rels/slide13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5.svg"/><Relationship Id="rId2" Type="http://schemas.openxmlformats.org/officeDocument/2006/relationships/notesSlide" Target="../notesSlides/notesSlide119.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2.svg"/></Relationships>
</file>

<file path=ppt/slides/_rels/slide13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7.svg"/><Relationship Id="rId2" Type="http://schemas.openxmlformats.org/officeDocument/2006/relationships/notesSlide" Target="../notesSlides/notesSlide120.xml"/><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3.png"/><Relationship Id="rId4" Type="http://schemas.openxmlformats.org/officeDocument/2006/relationships/image" Target="../media/image2.svg"/></Relationships>
</file>

<file path=ppt/slides/_rels/slide13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5.svg"/><Relationship Id="rId2" Type="http://schemas.openxmlformats.org/officeDocument/2006/relationships/notesSlide" Target="../notesSlides/notesSlide121.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2.svg"/></Relationships>
</file>

<file path=ppt/slides/_rels/slide1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2.xml"/><Relationship Id="rId1" Type="http://schemas.openxmlformats.org/officeDocument/2006/relationships/slideLayout" Target="../slideLayouts/slideLayout7.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60.svg"/></Relationships>
</file>

<file path=ppt/slides/_rels/slide1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3.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4.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5.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6.xml"/><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2.svg"/></Relationships>
</file>

<file path=ppt/slides/_rels/slide14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7.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8.xml"/><Relationship Id="rId1" Type="http://schemas.openxmlformats.org/officeDocument/2006/relationships/slideLayout" Target="../slideLayouts/slideLayout7.xml"/><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2.svg"/></Relationships>
</file>

<file path=ppt/slides/_rels/slide1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9.xml"/><Relationship Id="rId1" Type="http://schemas.openxmlformats.org/officeDocument/2006/relationships/slideLayout" Target="../slideLayouts/slideLayout7.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2.svg"/></Relationships>
</file>

<file path=ppt/slides/_rels/slide1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0.xml"/><Relationship Id="rId1" Type="http://schemas.openxmlformats.org/officeDocument/2006/relationships/slideLayout" Target="../slideLayouts/slideLayout7.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2.svg"/></Relationships>
</file>

<file path=ppt/slides/_rels/slide1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1.xml"/><Relationship Id="rId1" Type="http://schemas.openxmlformats.org/officeDocument/2006/relationships/slideLayout" Target="../slideLayouts/slideLayout7.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2.svg"/></Relationships>
</file>

<file path=ppt/slides/_rels/slide1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2.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3.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4.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1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5.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15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9.png"/><Relationship Id="rId2" Type="http://schemas.openxmlformats.org/officeDocument/2006/relationships/notesSlide" Target="../notesSlides/notesSlide136.xml"/><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2.svg"/></Relationships>
</file>

<file path=ppt/slides/_rels/slide15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5.svg"/><Relationship Id="rId4" Type="http://schemas.openxmlformats.org/officeDocument/2006/relationships/image" Target="../media/image4.png"/></Relationships>
</file>

<file path=ppt/slides/_rels/slide154.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slideLayout" Target="../slideLayouts/slideLayout7.xml"/><Relationship Id="rId7" Type="http://schemas.openxmlformats.org/officeDocument/2006/relationships/image" Target="../media/image8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notesSlide" Target="../notesSlides/notesSlide137.xml"/><Relationship Id="rId9" Type="http://schemas.openxmlformats.org/officeDocument/2006/relationships/image" Target="../media/image83.svg"/></Relationships>
</file>

<file path=ppt/slides/_rels/slide15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slideLayout" Target="../slideLayouts/slideLayout7.xml"/><Relationship Id="rId7" Type="http://schemas.openxmlformats.org/officeDocument/2006/relationships/image" Target="../media/image84.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notesSlide" Target="../notesSlides/notesSlide138.xml"/><Relationship Id="rId9" Type="http://schemas.openxmlformats.org/officeDocument/2006/relationships/image" Target="../media/image83.svg"/></Relationships>
</file>

<file path=ppt/slides/_rels/slide156.xml.rels><?xml version="1.0" encoding="UTF-8" standalone="yes"?>
<Relationships xmlns="http://schemas.openxmlformats.org/package/2006/relationships"><Relationship Id="rId8" Type="http://schemas.openxmlformats.org/officeDocument/2006/relationships/image" Target="../media/image83.svg"/><Relationship Id="rId3" Type="http://schemas.openxmlformats.org/officeDocument/2006/relationships/slideLayout" Target="../slideLayouts/slideLayout7.xml"/><Relationship Id="rId7" Type="http://schemas.openxmlformats.org/officeDocument/2006/relationships/image" Target="../media/image82.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notesSlide" Target="../notesSlides/notesSlide139.xml"/><Relationship Id="rId9" Type="http://schemas.openxmlformats.org/officeDocument/2006/relationships/image" Target="../media/image85.png"/></Relationships>
</file>

<file path=ppt/slides/_rels/slide1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0.xml"/><Relationship Id="rId1" Type="http://schemas.openxmlformats.org/officeDocument/2006/relationships/slideLayout" Target="../slideLayouts/slideLayout7.xml"/><Relationship Id="rId5" Type="http://schemas.openxmlformats.org/officeDocument/2006/relationships/image" Target="../media/image86.png"/><Relationship Id="rId4" Type="http://schemas.openxmlformats.org/officeDocument/2006/relationships/image" Target="../media/image11.svg"/></Relationships>
</file>

<file path=ppt/slides/_rels/slide1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1.xml"/><Relationship Id="rId1" Type="http://schemas.openxmlformats.org/officeDocument/2006/relationships/slideLayout" Target="../slideLayouts/slideLayout7.xml"/><Relationship Id="rId5" Type="http://schemas.openxmlformats.org/officeDocument/2006/relationships/image" Target="../media/image86.png"/><Relationship Id="rId4" Type="http://schemas.openxmlformats.org/officeDocument/2006/relationships/image" Target="../media/image11.svg"/></Relationships>
</file>

<file path=ppt/slides/_rels/slide15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2.xml"/><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11.svg"/></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8.png"/><Relationship Id="rId2" Type="http://schemas.openxmlformats.org/officeDocument/2006/relationships/notesSlide" Target="../notesSlides/notesSlide143.xml"/><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11.svg"/></Relationships>
</file>

<file path=ppt/slides/_rels/slide161.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10.png"/><Relationship Id="rId7" Type="http://schemas.openxmlformats.org/officeDocument/2006/relationships/image" Target="../media/image88.png"/><Relationship Id="rId2" Type="http://schemas.openxmlformats.org/officeDocument/2006/relationships/notesSlide" Target="../notesSlides/notesSlide144.xml"/><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11.svg"/></Relationships>
</file>

<file path=ppt/slides/_rels/slide162.xml.rels><?xml version="1.0" encoding="UTF-8" standalone="yes"?>
<Relationships xmlns="http://schemas.openxmlformats.org/package/2006/relationships"><Relationship Id="rId8" Type="http://schemas.openxmlformats.org/officeDocument/2006/relationships/image" Target="../media/image83.svg"/><Relationship Id="rId3" Type="http://schemas.openxmlformats.org/officeDocument/2006/relationships/slideLayout" Target="../slideLayouts/slideLayout7.xml"/><Relationship Id="rId7" Type="http://schemas.openxmlformats.org/officeDocument/2006/relationships/image" Target="../media/image82.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notesSlide" Target="../notesSlides/notesSlide145.xml"/><Relationship Id="rId9" Type="http://schemas.openxmlformats.org/officeDocument/2006/relationships/image" Target="../media/image90.png"/></Relationships>
</file>

<file path=ppt/slides/_rels/slide16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slideLayout" Target="../slideLayouts/slideLayout7.xml"/><Relationship Id="rId7" Type="http://schemas.openxmlformats.org/officeDocument/2006/relationships/image" Target="../media/image91.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notesSlide" Target="../notesSlides/notesSlide146.xml"/><Relationship Id="rId9" Type="http://schemas.openxmlformats.org/officeDocument/2006/relationships/image" Target="../media/image83.svg"/></Relationships>
</file>

<file path=ppt/slides/_rels/slide164.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slideLayout" Target="../slideLayouts/slideLayout7.xml"/><Relationship Id="rId7" Type="http://schemas.openxmlformats.org/officeDocument/2006/relationships/image" Target="../media/image92.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notesSlide" Target="../notesSlides/notesSlide147.xml"/><Relationship Id="rId9" Type="http://schemas.openxmlformats.org/officeDocument/2006/relationships/image" Target="../media/image83.svg"/></Relationships>
</file>

<file path=ppt/slides/_rels/slide16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slideLayout" Target="../slideLayouts/slideLayout7.xml"/><Relationship Id="rId7" Type="http://schemas.openxmlformats.org/officeDocument/2006/relationships/image" Target="../media/image93.png"/><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notesSlide" Target="../notesSlides/notesSlide148.xml"/><Relationship Id="rId9" Type="http://schemas.openxmlformats.org/officeDocument/2006/relationships/image" Target="../media/image83.svg"/></Relationships>
</file>

<file path=ppt/slides/_rels/slide1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9.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1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0.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16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1.xml"/><Relationship Id="rId1" Type="http://schemas.openxmlformats.org/officeDocument/2006/relationships/slideLayout" Target="../slideLayouts/slideLayout7.xml"/><Relationship Id="rId5" Type="http://schemas.openxmlformats.org/officeDocument/2006/relationships/image" Target="../media/image94.png"/><Relationship Id="rId4" Type="http://schemas.openxmlformats.org/officeDocument/2006/relationships/image" Target="../media/image11.svg"/></Relationships>
</file>

<file path=ppt/slides/_rels/slide1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2.xml"/><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11.sv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170.xml.rels><?xml version="1.0" encoding="UTF-8" standalone="yes"?>
<Relationships xmlns="http://schemas.openxmlformats.org/package/2006/relationships"><Relationship Id="rId8" Type="http://schemas.openxmlformats.org/officeDocument/2006/relationships/image" Target="../media/image100.svg"/><Relationship Id="rId3" Type="http://schemas.openxmlformats.org/officeDocument/2006/relationships/image" Target="../media/image10.png"/><Relationship Id="rId7" Type="http://schemas.openxmlformats.org/officeDocument/2006/relationships/image" Target="../media/image99.png"/><Relationship Id="rId2" Type="http://schemas.openxmlformats.org/officeDocument/2006/relationships/notesSlide" Target="../notesSlides/notesSlide153.xml"/><Relationship Id="rId1" Type="http://schemas.openxmlformats.org/officeDocument/2006/relationships/slideLayout" Target="../slideLayouts/slideLayout7.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11.svg"/></Relationships>
</file>

<file path=ppt/slides/_rels/slide171.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png"/><Relationship Id="rId7" Type="http://schemas.openxmlformats.org/officeDocument/2006/relationships/image" Target="../media/image103.svg"/><Relationship Id="rId2" Type="http://schemas.openxmlformats.org/officeDocument/2006/relationships/notesSlide" Target="../notesSlides/notesSlide154.xml"/><Relationship Id="rId1" Type="http://schemas.openxmlformats.org/officeDocument/2006/relationships/slideLayout" Target="../slideLayouts/slideLayout7.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1.svg"/></Relationships>
</file>

<file path=ppt/slides/_rels/slide17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5.xml"/><Relationship Id="rId1" Type="http://schemas.openxmlformats.org/officeDocument/2006/relationships/slideLayout" Target="../slideLayouts/slideLayout7.xml"/><Relationship Id="rId5" Type="http://schemas.openxmlformats.org/officeDocument/2006/relationships/image" Target="../media/image105.png"/><Relationship Id="rId4" Type="http://schemas.openxmlformats.org/officeDocument/2006/relationships/image" Target="../media/image2.svg"/></Relationships>
</file>

<file path=ppt/slides/_rels/slide174.xml.rels><?xml version="1.0" encoding="UTF-8" standalone="yes"?>
<Relationships xmlns="http://schemas.openxmlformats.org/package/2006/relationships"><Relationship Id="rId8" Type="http://schemas.openxmlformats.org/officeDocument/2006/relationships/hyperlink" Target="mailto:Cristina.E.Martinez@uth.tmc.edu" TargetMode="External"/><Relationship Id="rId13" Type="http://schemas.openxmlformats.org/officeDocument/2006/relationships/image" Target="../media/image15.jpg"/><Relationship Id="rId3" Type="http://schemas.openxmlformats.org/officeDocument/2006/relationships/image" Target="../media/image10.png"/><Relationship Id="rId7" Type="http://schemas.openxmlformats.org/officeDocument/2006/relationships/hyperlink" Target="mailto:Daneque.Forrest@uth.tmc.edu" TargetMode="External"/><Relationship Id="rId12" Type="http://schemas.openxmlformats.org/officeDocument/2006/relationships/image" Target="../media/image14.jpg"/><Relationship Id="rId2" Type="http://schemas.openxmlformats.org/officeDocument/2006/relationships/notesSlide" Target="../notesSlides/notesSlide156.xml"/><Relationship Id="rId1" Type="http://schemas.openxmlformats.org/officeDocument/2006/relationships/slideLayout" Target="../slideLayouts/slideLayout7.xml"/><Relationship Id="rId6" Type="http://schemas.openxmlformats.org/officeDocument/2006/relationships/hyperlink" Target="mailto:Jeremy.D.Pyne@uth.tmc.edu" TargetMode="External"/><Relationship Id="rId11" Type="http://schemas.openxmlformats.org/officeDocument/2006/relationships/image" Target="../media/image13.png"/><Relationship Id="rId5" Type="http://schemas.openxmlformats.org/officeDocument/2006/relationships/hyperlink" Target="mailto:Laura.C.McKieran@uth.tmc.edu" TargetMode="External"/><Relationship Id="rId15" Type="http://schemas.openxmlformats.org/officeDocument/2006/relationships/image" Target="../media/image17.jpeg"/><Relationship Id="rId10" Type="http://schemas.openxmlformats.org/officeDocument/2006/relationships/image" Target="../media/image12.png"/><Relationship Id="rId4" Type="http://schemas.openxmlformats.org/officeDocument/2006/relationships/image" Target="../media/image11.svg"/><Relationship Id="rId9" Type="http://schemas.openxmlformats.org/officeDocument/2006/relationships/hyperlink" Target="mailto:Natalia.D.Rodriguez@uth.tmc.edu" TargetMode="External"/><Relationship Id="rId1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sv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sv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sv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2.svg"/></Relationships>
</file>

<file path=ppt/slides/_rels/slide3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svg"/><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2.sv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8.sv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sv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0.sv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6.png"/><Relationship Id="rId4" Type="http://schemas.openxmlformats.org/officeDocument/2006/relationships/image" Target="../media/image2.sv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0.sv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6.png"/><Relationship Id="rId4" Type="http://schemas.openxmlformats.org/officeDocument/2006/relationships/image" Target="../media/image2.sv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0.sv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6.png"/><Relationship Id="rId4" Type="http://schemas.openxmlformats.org/officeDocument/2006/relationships/image" Target="../media/image2.sv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0.sv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6.png"/><Relationship Id="rId4" Type="http://schemas.openxmlformats.org/officeDocument/2006/relationships/image" Target="../media/image2.sv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8.sv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svg"/></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2.sv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2.sv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0.sv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41.png"/><Relationship Id="rId4" Type="http://schemas.openxmlformats.org/officeDocument/2006/relationships/image" Target="../media/image2.svg"/></Relationships>
</file>

<file path=ppt/slides/_rels/slide44.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2.sv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8.sv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42.png"/><Relationship Id="rId4" Type="http://schemas.openxmlformats.org/officeDocument/2006/relationships/image" Target="../media/image2.sv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2.sv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0.sv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41.png"/><Relationship Id="rId4" Type="http://schemas.openxmlformats.org/officeDocument/2006/relationships/image" Target="../media/image2.sv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2.svg"/><Relationship Id="rId9"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2.svg"/></Relationships>
</file>

<file path=ppt/slides/_rels/slide63.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0.sv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2.svg"/><Relationship Id="rId4" Type="http://schemas.openxmlformats.org/officeDocument/2006/relationships/image" Target="../media/image1.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5.png"/><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2.svg"/></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0.svg"/><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2.svg"/><Relationship Id="rId4" Type="http://schemas.openxmlformats.org/officeDocument/2006/relationships/image" Target="../media/image1.png"/></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0.svg"/><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2.svg"/><Relationship Id="rId4" Type="http://schemas.openxmlformats.org/officeDocument/2006/relationships/image" Target="../media/image1.png"/></Relationships>
</file>

<file path=ppt/slides/_rels/slide67.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0.sv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2.svg"/><Relationship Id="rId4" Type="http://schemas.openxmlformats.org/officeDocument/2006/relationships/image" Target="../media/image1.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2.svg"/></Relationships>
</file>

<file path=ppt/slides/_rels/slide69.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0.svg"/><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2.sv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0.sv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2.svg"/><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0.svg"/><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2.svg"/><Relationship Id="rId4" Type="http://schemas.openxmlformats.org/officeDocument/2006/relationships/image" Target="../media/image1.png"/></Relationships>
</file>

<file path=ppt/slides/_rels/slide72.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0.svg"/><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2.svg"/><Relationship Id="rId4" Type="http://schemas.openxmlformats.org/officeDocument/2006/relationships/image" Target="../media/image1.pn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2.sv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2.svg"/></Relationships>
</file>

<file path=ppt/slides/_rels/slide78.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1.png"/><Relationship Id="rId7" Type="http://schemas.openxmlformats.org/officeDocument/2006/relationships/image" Target="../media/image47.pn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2.svg"/></Relationships>
</file>

<file path=ppt/slides/_rels/slide79.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1.png"/><Relationship Id="rId7" Type="http://schemas.openxmlformats.org/officeDocument/2006/relationships/image" Target="../media/image49.png"/><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2.svg"/></Relationships>
</file>

<file path=ppt/slides/_rels/slide8.xml.rels><?xml version="1.0" encoding="UTF-8" standalone="yes"?>
<Relationships xmlns="http://schemas.openxmlformats.org/package/2006/relationships"><Relationship Id="rId8" Type="http://schemas.openxmlformats.org/officeDocument/2006/relationships/hyperlink" Target="mailto:Cristina.E.Martinez@uth.tmc.edu" TargetMode="External"/><Relationship Id="rId13" Type="http://schemas.openxmlformats.org/officeDocument/2006/relationships/image" Target="../media/image15.jpg"/><Relationship Id="rId3" Type="http://schemas.openxmlformats.org/officeDocument/2006/relationships/image" Target="../media/image10.png"/><Relationship Id="rId7" Type="http://schemas.openxmlformats.org/officeDocument/2006/relationships/hyperlink" Target="mailto:Daneque.Forrest@uth.tmc.edu" TargetMode="External"/><Relationship Id="rId12"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mailto:Jeremy.D.Pyne@uth.tmc.edu" TargetMode="External"/><Relationship Id="rId11" Type="http://schemas.openxmlformats.org/officeDocument/2006/relationships/image" Target="../media/image13.png"/><Relationship Id="rId5" Type="http://schemas.openxmlformats.org/officeDocument/2006/relationships/hyperlink" Target="mailto:Laura.C.McKieran@uth.tmc.edu" TargetMode="External"/><Relationship Id="rId15" Type="http://schemas.openxmlformats.org/officeDocument/2006/relationships/image" Target="../media/image17.jpeg"/><Relationship Id="rId10" Type="http://schemas.openxmlformats.org/officeDocument/2006/relationships/image" Target="../media/image12.png"/><Relationship Id="rId4" Type="http://schemas.openxmlformats.org/officeDocument/2006/relationships/image" Target="../media/image11.svg"/><Relationship Id="rId9" Type="http://schemas.openxmlformats.org/officeDocument/2006/relationships/hyperlink" Target="mailto:Natalia.D.Rodriguez@uth.tmc.edu" TargetMode="External"/><Relationship Id="rId14" Type="http://schemas.openxmlformats.org/officeDocument/2006/relationships/image" Target="../media/image16.jpeg"/></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2.sv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2.sv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2.sv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7.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2.sv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7.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1.svg"/></Relationships>
</file>

<file path=ppt/slides/_rels/slide90.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1.png"/><Relationship Id="rId7" Type="http://schemas.openxmlformats.org/officeDocument/2006/relationships/image" Target="../media/image49.png"/><Relationship Id="rId2" Type="http://schemas.openxmlformats.org/officeDocument/2006/relationships/notesSlide" Target="../notesSlides/notesSlide77.xml"/><Relationship Id="rId1" Type="http://schemas.openxmlformats.org/officeDocument/2006/relationships/slideLayout" Target="../slideLayouts/slideLayout7.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2.svg"/></Relationships>
</file>

<file path=ppt/slides/_rels/slide91.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1.png"/><Relationship Id="rId7" Type="http://schemas.openxmlformats.org/officeDocument/2006/relationships/image" Target="../media/image49.png"/><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2.svg"/></Relationships>
</file>

<file path=ppt/slides/_rels/slide92.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1.png"/><Relationship Id="rId7" Type="http://schemas.openxmlformats.org/officeDocument/2006/relationships/image" Target="../media/image47.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2.svg"/></Relationships>
</file>

<file path=ppt/slides/_rels/slide93.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1.png"/><Relationship Id="rId7" Type="http://schemas.openxmlformats.org/officeDocument/2006/relationships/image" Target="../media/image49.png"/><Relationship Id="rId2" Type="http://schemas.openxmlformats.org/officeDocument/2006/relationships/notesSlide" Target="../notesSlides/notesSlide80.xml"/><Relationship Id="rId1" Type="http://schemas.openxmlformats.org/officeDocument/2006/relationships/slideLayout" Target="../slideLayouts/slideLayout7.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2.sv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2.sv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9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7.xml"/><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04950" y="6266050"/>
            <a:ext cx="15754350" cy="89730"/>
          </a:xfrm>
          <a:prstGeom prst="line">
            <a:avLst/>
          </a:prstGeom>
          <a:ln w="38100" cap="flat">
            <a:solidFill>
              <a:srgbClr val="000000"/>
            </a:solidFill>
            <a:prstDash val="solid"/>
            <a:headEnd type="none" w="sm" len="sm"/>
            <a:tailEnd type="none" w="sm" len="sm"/>
          </a:ln>
        </p:spPr>
        <p:txBody>
          <a:bodyPr/>
          <a:lstStyle/>
          <a:p>
            <a:endParaRPr lang="en-US" dirty="0"/>
          </a:p>
        </p:txBody>
      </p:sp>
      <p:sp>
        <p:nvSpPr>
          <p:cNvPr id="3" name="TextBox 3"/>
          <p:cNvSpPr txBox="1"/>
          <p:nvPr/>
        </p:nvSpPr>
        <p:spPr>
          <a:xfrm>
            <a:off x="1503997" y="4185545"/>
            <a:ext cx="12669203" cy="1915909"/>
          </a:xfrm>
          <a:prstGeom prst="rect">
            <a:avLst/>
          </a:prstGeom>
        </p:spPr>
        <p:txBody>
          <a:bodyPr wrap="square" lIns="0" tIns="0" rIns="0" bIns="0" rtlCol="0" anchor="t">
            <a:spAutoFit/>
          </a:bodyPr>
          <a:lstStyle/>
          <a:p>
            <a:pPr>
              <a:lnSpc>
                <a:spcPct val="75000"/>
              </a:lnSpc>
            </a:pPr>
            <a:r>
              <a:rPr lang="en-US" sz="16600" spc="167" dirty="0">
                <a:solidFill>
                  <a:srgbClr val="000000"/>
                </a:solidFill>
                <a:latin typeface="Barlow Bold"/>
              </a:rPr>
              <a:t>#GET DATA</a:t>
            </a:r>
          </a:p>
        </p:txBody>
      </p:sp>
      <p:sp>
        <p:nvSpPr>
          <p:cNvPr id="40" name="TextBox 40"/>
          <p:cNvSpPr txBox="1"/>
          <p:nvPr/>
        </p:nvSpPr>
        <p:spPr>
          <a:xfrm>
            <a:off x="1503996" y="6548267"/>
            <a:ext cx="16155350" cy="1643399"/>
          </a:xfrm>
          <a:prstGeom prst="rect">
            <a:avLst/>
          </a:prstGeom>
        </p:spPr>
        <p:txBody>
          <a:bodyPr wrap="square" lIns="0" tIns="0" rIns="0" bIns="0" rtlCol="0" anchor="t">
            <a:spAutoFit/>
          </a:bodyPr>
          <a:lstStyle/>
          <a:p>
            <a:pPr marL="0" lvl="0" indent="0">
              <a:lnSpc>
                <a:spcPts val="3299"/>
              </a:lnSpc>
              <a:spcBef>
                <a:spcPct val="0"/>
              </a:spcBef>
            </a:pPr>
            <a:r>
              <a:rPr lang="en-US" sz="2199" spc="114" dirty="0" err="1">
                <a:solidFill>
                  <a:srgbClr val="000000"/>
                </a:solidFill>
                <a:latin typeface="Barlow SemiCondensed"/>
              </a:rPr>
              <a:t>CINow’s</a:t>
            </a:r>
            <a:r>
              <a:rPr lang="en-US" sz="2199" spc="114" dirty="0">
                <a:solidFill>
                  <a:srgbClr val="000000"/>
                </a:solidFill>
                <a:latin typeface="Barlow SemiCondensed"/>
              </a:rPr>
              <a:t> goal is to make data accessible and help you understand it. So we help you not just get data, but also get data. (Get it? </a:t>
            </a:r>
            <a:r>
              <a:rPr lang="en-US" sz="2199" spc="114" dirty="0">
                <a:solidFill>
                  <a:srgbClr val="000000"/>
                </a:solidFill>
                <a:latin typeface="Barlow SemiCondensed"/>
                <a:sym typeface="Wingdings" panose="05000000000000000000" pitchFamily="2" charset="2"/>
              </a:rPr>
              <a:t></a:t>
            </a:r>
            <a:r>
              <a:rPr lang="en-US" sz="2199" spc="114" dirty="0">
                <a:solidFill>
                  <a:srgbClr val="000000"/>
                </a:solidFill>
                <a:latin typeface="Barlow SemiCondensed"/>
              </a:rPr>
              <a:t>)</a:t>
            </a:r>
            <a:br>
              <a:rPr lang="en-US" sz="2199" spc="114" dirty="0">
                <a:solidFill>
                  <a:srgbClr val="000000"/>
                </a:solidFill>
                <a:latin typeface="Barlow SemiCondensed"/>
              </a:rPr>
            </a:br>
            <a:br>
              <a:rPr lang="en-US" sz="2199" spc="114" dirty="0">
                <a:solidFill>
                  <a:srgbClr val="000000"/>
                </a:solidFill>
                <a:latin typeface="Barlow SemiCondensed"/>
              </a:rPr>
            </a:br>
            <a:br>
              <a:rPr lang="en-US" sz="2199" spc="114" dirty="0">
                <a:solidFill>
                  <a:srgbClr val="000000"/>
                </a:solidFill>
                <a:latin typeface="Barlow SemiCondensed"/>
              </a:rPr>
            </a:br>
            <a:r>
              <a:rPr lang="en-US" sz="2199" spc="114" dirty="0">
                <a:solidFill>
                  <a:srgbClr val="000000"/>
                </a:solidFill>
                <a:latin typeface="Barlow SemiCondensed"/>
              </a:rPr>
              <a:t>presented by: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pic>
        <p:nvPicPr>
          <p:cNvPr id="12" name="Picture 11">
            <a:extLst>
              <a:ext uri="{FF2B5EF4-FFF2-40B4-BE49-F238E27FC236}">
                <a16:creationId xmlns:a16="http://schemas.microsoft.com/office/drawing/2014/main" id="{64BEC1C6-2ECD-44D8-BDC3-7656C9D85F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5200" y="7719136"/>
            <a:ext cx="2941222" cy="945059"/>
          </a:xfrm>
          <a:prstGeom prst="rect">
            <a:avLst/>
          </a:prstGeom>
        </p:spPr>
      </p:pic>
    </p:spTree>
    <p:extLst>
      <p:ext uri="{BB962C8B-B14F-4D97-AF65-F5344CB8AC3E}">
        <p14:creationId xmlns:p14="http://schemas.microsoft.com/office/powerpoint/2010/main" val="1242651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03997" y="21717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263680"/>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SOME OF OUR WORK:</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5" name="Picture 4">
            <a:extLst>
              <a:ext uri="{FF2B5EF4-FFF2-40B4-BE49-F238E27FC236}">
                <a16:creationId xmlns:a16="http://schemas.microsoft.com/office/drawing/2014/main" id="{BB79C1F0-000C-4BDC-9909-8BF3D15F50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91189" y="2606862"/>
            <a:ext cx="5029636" cy="6469941"/>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11566CCB-26F5-4497-80FF-DC9207AECC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647" y="2606862"/>
            <a:ext cx="5029636" cy="6469941"/>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53118EF2-2297-4593-B8C4-ACF282BAF51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627655" y="2624642"/>
            <a:ext cx="5029636" cy="64699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3102721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BASIC STORYTELLING ELEMENTS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3301624"/>
            <a:ext cx="15257954" cy="3323987"/>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CHARACTERISTICS</a:t>
            </a: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COMPARISON</a:t>
            </a: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CORRELATION</a:t>
            </a: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CHANGE OVER TIME</a:t>
            </a:r>
            <a:endPar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DataSpark</a:t>
            </a:r>
            <a:r>
              <a:rPr lang="en-US" sz="3600" i="1" spc="114" dirty="0">
                <a:solidFill>
                  <a:schemeClr val="bg1">
                    <a:lumMod val="50000"/>
                  </a:schemeClr>
                </a:solidFill>
                <a:latin typeface="Barlow SemiCondensed"/>
              </a:rPr>
              <a:t> University of Rhode Island)</a:t>
            </a:r>
            <a:endParaRPr lang="en-US" sz="3600" i="1" dirty="0">
              <a:solidFill>
                <a:schemeClr val="bg1">
                  <a:lumMod val="50000"/>
                </a:schemeClr>
              </a:solidFill>
            </a:endParaRPr>
          </a:p>
        </p:txBody>
      </p:sp>
    </p:spTree>
    <p:extLst>
      <p:ext uri="{BB962C8B-B14F-4D97-AF65-F5344CB8AC3E}">
        <p14:creationId xmlns:p14="http://schemas.microsoft.com/office/powerpoint/2010/main" val="26097667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BASIC STORYTELLING ELEMENTS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3301624"/>
            <a:ext cx="15257954" cy="5816977"/>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CHARACTERISTICS: </a:t>
            </a:r>
          </a:p>
          <a:p>
            <a:pPr lvl="0">
              <a:spcBef>
                <a:spcPct val="0"/>
              </a:spcBef>
              <a:buClr>
                <a:srgbClr val="BD4291"/>
              </a:buCl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	</a:t>
            </a:r>
            <a:r>
              <a:rPr lang="en-US" sz="5400" spc="114" dirty="0">
                <a:latin typeface="Barlow SemiCondensed" panose="020B0604020202020204" charset="0"/>
                <a:ea typeface="Calibri" panose="020F0502020204030204" pitchFamily="34" charset="0"/>
                <a:cs typeface="Times New Roman" panose="02020603050405020304" pitchFamily="18" charset="0"/>
              </a:rPr>
              <a:t>What stands out? Is there one particular piece of 	information that is most common? Is there an 	outlier? Is there a trend?</a:t>
            </a:r>
            <a:endPar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COMPARISON</a:t>
            </a: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CORRELATION</a:t>
            </a: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CHANGE OVER TIME</a:t>
            </a:r>
            <a:endPar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DataSpark</a:t>
            </a:r>
            <a:r>
              <a:rPr lang="en-US" sz="3600" i="1" spc="114" dirty="0">
                <a:solidFill>
                  <a:schemeClr val="bg1">
                    <a:lumMod val="50000"/>
                  </a:schemeClr>
                </a:solidFill>
                <a:latin typeface="Barlow SemiCondensed"/>
              </a:rPr>
              <a:t> University of Rhode Island)</a:t>
            </a:r>
            <a:endParaRPr lang="en-US" sz="3600" i="1" dirty="0">
              <a:solidFill>
                <a:schemeClr val="bg1">
                  <a:lumMod val="50000"/>
                </a:schemeClr>
              </a:solidFill>
            </a:endParaRPr>
          </a:p>
        </p:txBody>
      </p:sp>
    </p:spTree>
    <p:extLst>
      <p:ext uri="{BB962C8B-B14F-4D97-AF65-F5344CB8AC3E}">
        <p14:creationId xmlns:p14="http://schemas.microsoft.com/office/powerpoint/2010/main" val="291278804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BASIC STORYTELLING ELEMENTS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3301624"/>
            <a:ext cx="15257954" cy="5816977"/>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CHARACTERISTICS </a:t>
            </a: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COMPARISON:</a:t>
            </a:r>
          </a:p>
          <a:p>
            <a:pPr>
              <a:spcBef>
                <a:spcPct val="0"/>
              </a:spcBef>
              <a:buClr>
                <a:srgbClr val="BD4291"/>
              </a:buClr>
            </a:pPr>
            <a:r>
              <a:rPr lang="en-US" sz="5400" spc="114" dirty="0">
                <a:latin typeface="Barlow SemiCondensed" panose="020B0604020202020204" charset="0"/>
                <a:ea typeface="Calibri" panose="020F0502020204030204" pitchFamily="34" charset="0"/>
                <a:cs typeface="Times New Roman" panose="02020603050405020304" pitchFamily="18" charset="0"/>
              </a:rPr>
              <a:t>	Can you group the data? Are the individual data or 	data sets similar or different? Does only a part of 	the data tell a certain story?</a:t>
            </a:r>
            <a:endPar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CORRELATION</a:t>
            </a: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CHANGE OVER TIME</a:t>
            </a:r>
            <a:endPar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DataSpark</a:t>
            </a:r>
            <a:r>
              <a:rPr lang="en-US" sz="3600" i="1" spc="114" dirty="0">
                <a:solidFill>
                  <a:schemeClr val="bg1">
                    <a:lumMod val="50000"/>
                  </a:schemeClr>
                </a:solidFill>
                <a:latin typeface="Barlow SemiCondensed"/>
              </a:rPr>
              <a:t> University of Rhode Island)</a:t>
            </a:r>
            <a:endParaRPr lang="en-US" sz="3600" i="1" dirty="0">
              <a:solidFill>
                <a:schemeClr val="bg1">
                  <a:lumMod val="50000"/>
                </a:schemeClr>
              </a:solidFill>
            </a:endParaRPr>
          </a:p>
        </p:txBody>
      </p:sp>
    </p:spTree>
    <p:extLst>
      <p:ext uri="{BB962C8B-B14F-4D97-AF65-F5344CB8AC3E}">
        <p14:creationId xmlns:p14="http://schemas.microsoft.com/office/powerpoint/2010/main" val="412504169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BASIC STORYTELLING ELEMENTS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3301624"/>
            <a:ext cx="15257954" cy="5816977"/>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CHARACTERISTICS </a:t>
            </a: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COMPARISON</a:t>
            </a: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CORRELATION:</a:t>
            </a:r>
          </a:p>
          <a:p>
            <a:pPr>
              <a:spcBef>
                <a:spcPct val="0"/>
              </a:spcBef>
              <a:buClr>
                <a:srgbClr val="BD4291"/>
              </a:buClr>
            </a:pPr>
            <a:r>
              <a:rPr lang="en-US" sz="5400" spc="114" dirty="0">
                <a:latin typeface="Barlow SemiCondensed" panose="020B0604020202020204" charset="0"/>
                <a:ea typeface="Calibri" panose="020F0502020204030204" pitchFamily="34" charset="0"/>
                <a:cs typeface="Times New Roman" panose="02020603050405020304" pitchFamily="18" charset="0"/>
              </a:rPr>
              <a:t>	How does the data interact? If one measure goes 	up does the other go up too? Or if one measure 	goes down does the other go down too?</a:t>
            </a:r>
            <a:endPar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CHANGE OVER TIME</a:t>
            </a:r>
            <a:endPar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DataSpark</a:t>
            </a:r>
            <a:r>
              <a:rPr lang="en-US" sz="3600" i="1" spc="114" dirty="0">
                <a:solidFill>
                  <a:schemeClr val="bg1">
                    <a:lumMod val="50000"/>
                  </a:schemeClr>
                </a:solidFill>
                <a:latin typeface="Barlow SemiCondensed"/>
              </a:rPr>
              <a:t> University of Rhode Island)</a:t>
            </a:r>
            <a:endParaRPr lang="en-US" sz="3600" i="1" dirty="0">
              <a:solidFill>
                <a:schemeClr val="bg1">
                  <a:lumMod val="50000"/>
                </a:schemeClr>
              </a:solidFill>
            </a:endParaRPr>
          </a:p>
        </p:txBody>
      </p:sp>
    </p:spTree>
    <p:extLst>
      <p:ext uri="{BB962C8B-B14F-4D97-AF65-F5344CB8AC3E}">
        <p14:creationId xmlns:p14="http://schemas.microsoft.com/office/powerpoint/2010/main" val="408613792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BASIC STORYTELLING ELEMENTS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3301624"/>
            <a:ext cx="15257954" cy="4985980"/>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CHARACTERISTICS </a:t>
            </a: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COMPARISON</a:t>
            </a: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CORRELATION</a:t>
            </a:r>
          </a:p>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CHANGE OVER TIME:</a:t>
            </a:r>
          </a:p>
          <a:p>
            <a:pPr>
              <a:spcBef>
                <a:spcPct val="0"/>
              </a:spcBef>
              <a:buClr>
                <a:srgbClr val="BD4291"/>
              </a:buCl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	</a:t>
            </a:r>
            <a:r>
              <a:rPr lang="en-US" sz="5400" spc="114" dirty="0">
                <a:latin typeface="Barlow SemiCondensed" panose="020B0604020202020204" charset="0"/>
                <a:ea typeface="Calibri" panose="020F0502020204030204" pitchFamily="34" charset="0"/>
                <a:cs typeface="Times New Roman" panose="02020603050405020304" pitchFamily="18" charset="0"/>
              </a:rPr>
              <a:t>How does it change? Is there data for multiple 	years?</a:t>
            </a:r>
            <a:endPar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DataSpark</a:t>
            </a:r>
            <a:r>
              <a:rPr lang="en-US" sz="3600" i="1" spc="114" dirty="0">
                <a:solidFill>
                  <a:schemeClr val="bg1">
                    <a:lumMod val="50000"/>
                  </a:schemeClr>
                </a:solidFill>
                <a:latin typeface="Barlow SemiCondensed"/>
              </a:rPr>
              <a:t> University of Rhode Island)</a:t>
            </a:r>
            <a:endParaRPr lang="en-US" sz="3600" i="1" dirty="0">
              <a:solidFill>
                <a:schemeClr val="bg1">
                  <a:lumMod val="50000"/>
                </a:schemeClr>
              </a:solidFill>
            </a:endParaRPr>
          </a:p>
        </p:txBody>
      </p:sp>
    </p:spTree>
    <p:extLst>
      <p:ext uri="{BB962C8B-B14F-4D97-AF65-F5344CB8AC3E}">
        <p14:creationId xmlns:p14="http://schemas.microsoft.com/office/powerpoint/2010/main" val="248885798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5">
            <a:extLst>
              <a:ext uri="{FF2B5EF4-FFF2-40B4-BE49-F238E27FC236}">
                <a16:creationId xmlns:a16="http://schemas.microsoft.com/office/drawing/2014/main" id="{CE31E451-49BB-46E8-A2B1-2FD499DCA76D}"/>
              </a:ext>
            </a:extLst>
          </p:cNvPr>
          <p:cNvSpPr>
            <a:spLocks noChangeAspect="1"/>
          </p:cNvSpPr>
          <p:nvPr/>
        </p:nvSpPr>
        <p:spPr>
          <a:xfrm>
            <a:off x="990755" y="2793499"/>
            <a:ext cx="5004369" cy="5004369"/>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 name="AutoShape 2"/>
          <p:cNvSpPr/>
          <p:nvPr/>
        </p:nvSpPr>
        <p:spPr>
          <a:xfrm flipV="1">
            <a:off x="6354475" y="4324985"/>
            <a:ext cx="10459632" cy="4346"/>
          </a:xfrm>
          <a:prstGeom prst="line">
            <a:avLst/>
          </a:prstGeom>
          <a:ln w="38100" cap="flat">
            <a:solidFill>
              <a:srgbClr val="000000"/>
            </a:solidFill>
            <a:prstDash val="solid"/>
            <a:headEnd type="none" w="sm" len="sm"/>
            <a:tailEnd type="none" w="sm" len="sm"/>
          </a:ln>
        </p:spPr>
      </p:sp>
      <p:sp>
        <p:nvSpPr>
          <p:cNvPr id="3" name="TextBox 3"/>
          <p:cNvSpPr txBox="1"/>
          <p:nvPr/>
        </p:nvSpPr>
        <p:spPr>
          <a:xfrm>
            <a:off x="6354475" y="2677329"/>
            <a:ext cx="11456219"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CORRELATION vs CAUSATION</a:t>
            </a:r>
          </a:p>
        </p:txBody>
      </p:sp>
      <p:sp>
        <p:nvSpPr>
          <p:cNvPr id="40" name="TextBox 40"/>
          <p:cNvSpPr txBox="1"/>
          <p:nvPr/>
        </p:nvSpPr>
        <p:spPr>
          <a:xfrm>
            <a:off x="6354475" y="4582228"/>
            <a:ext cx="10865115" cy="4985980"/>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When looking at different data sets, we often try to look for a correlation – but we need to be careful to not assume causation</a:t>
            </a:r>
            <a:br>
              <a:rPr lang="en-US" sz="5400" spc="114" dirty="0">
                <a:solidFill>
                  <a:srgbClr val="000000"/>
                </a:solidFill>
                <a:latin typeface="Barlow SemiCondensed"/>
              </a:rPr>
            </a:br>
            <a:br>
              <a:rPr lang="en-US" sz="5400" spc="114" dirty="0">
                <a:solidFill>
                  <a:srgbClr val="000000"/>
                </a:solidFill>
                <a:latin typeface="Barlow SemiCondensed"/>
              </a:rPr>
            </a:br>
            <a:endParaRPr lang="en-US" sz="5400" spc="114" dirty="0">
              <a:solidFill>
                <a:schemeClr val="bg1">
                  <a:lumMod val="50000"/>
                </a:schemeClr>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9" name="TextBox 3">
            <a:extLst>
              <a:ext uri="{FF2B5EF4-FFF2-40B4-BE49-F238E27FC236}">
                <a16:creationId xmlns:a16="http://schemas.microsoft.com/office/drawing/2014/main" id="{3A9E5BC6-9A53-4ABA-A95A-DA21FD5F8023}"/>
              </a:ext>
            </a:extLst>
          </p:cNvPr>
          <p:cNvSpPr txBox="1"/>
          <p:nvPr/>
        </p:nvSpPr>
        <p:spPr>
          <a:xfrm>
            <a:off x="852225" y="4329331"/>
            <a:ext cx="5258045" cy="2285241"/>
          </a:xfrm>
          <a:prstGeom prst="rect">
            <a:avLst/>
          </a:prstGeom>
        </p:spPr>
        <p:txBody>
          <a:bodyPr wrap="square" lIns="0" tIns="0" rIns="0" bIns="0" rtlCol="0" anchor="t">
            <a:spAutoFit/>
          </a:bodyPr>
          <a:lstStyle/>
          <a:p>
            <a:pPr algn="ctr">
              <a:lnSpc>
                <a:spcPct val="75000"/>
              </a:lnSpc>
            </a:pPr>
            <a:r>
              <a:rPr lang="en-US" sz="6600" spc="167" dirty="0">
                <a:solidFill>
                  <a:schemeClr val="bg1"/>
                </a:solidFill>
                <a:latin typeface="Barlow Bold"/>
              </a:rPr>
              <a:t>CRITICAL THINKING STOP</a:t>
            </a:r>
          </a:p>
        </p:txBody>
      </p:sp>
    </p:spTree>
    <p:extLst>
      <p:ext uri="{BB962C8B-B14F-4D97-AF65-F5344CB8AC3E}">
        <p14:creationId xmlns:p14="http://schemas.microsoft.com/office/powerpoint/2010/main" val="46568986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00369"/>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CORRELATION vs CAUSATION</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4985980"/>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CORRELATION</a:t>
            </a:r>
            <a:r>
              <a:rPr lang="en-US" sz="5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 = </a:t>
            </a:r>
            <a:r>
              <a:rPr lang="en-US" sz="5400" spc="114" dirty="0">
                <a:latin typeface="Barlow SemiCondensed" panose="020B0604020202020204" charset="0"/>
                <a:ea typeface="Calibri" panose="020F0502020204030204" pitchFamily="34" charset="0"/>
                <a:cs typeface="Times New Roman" panose="02020603050405020304" pitchFamily="18" charset="0"/>
              </a:rPr>
              <a:t>Patterns in mutual relationships between variables, where if one changes, the other one tends to, and vice versa</a:t>
            </a:r>
            <a:br>
              <a:rPr lang="en-US" sz="5400" spc="114" dirty="0">
                <a:latin typeface="Barlow SemiCondensed" panose="020B0604020202020204" charset="0"/>
                <a:ea typeface="Calibri" panose="020F0502020204030204" pitchFamily="34" charset="0"/>
                <a:cs typeface="Times New Roman" panose="02020603050405020304" pitchFamily="18" charset="0"/>
              </a:rPr>
            </a:br>
            <a:endParaRPr lang="en-US" sz="5400" spc="114" dirty="0">
              <a:latin typeface="Barlow SemiCondensed" panose="020B0604020202020204" charset="0"/>
              <a:ea typeface="Calibri" panose="020F0502020204030204" pitchFamily="34" charset="0"/>
              <a:cs typeface="Times New Roman" panose="02020603050405020304" pitchFamily="18" charset="0"/>
            </a:endParaRPr>
          </a:p>
          <a:p>
            <a:pPr marL="68580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CAUSATION</a:t>
            </a:r>
            <a:r>
              <a:rPr lang="en-US" sz="5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 = </a:t>
            </a:r>
            <a:r>
              <a:rPr lang="en-US" sz="5400" spc="114" dirty="0">
                <a:latin typeface="Barlow SemiCondensed" panose="020B0604020202020204" charset="0"/>
                <a:ea typeface="Calibri" panose="020F0502020204030204" pitchFamily="34" charset="0"/>
                <a:cs typeface="Times New Roman" panose="02020603050405020304" pitchFamily="18" charset="0"/>
              </a:rPr>
              <a:t>Same thing, but, the variables have an action and direction (one causes the other)</a:t>
            </a:r>
            <a:endParaRPr lang="en-US" sz="5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endParaRPr>
          </a:p>
        </p:txBody>
      </p:sp>
      <p:sp>
        <p:nvSpPr>
          <p:cNvPr id="20" name="TextBox 19">
            <a:extLst>
              <a:ext uri="{FF2B5EF4-FFF2-40B4-BE49-F238E27FC236}">
                <a16:creationId xmlns:a16="http://schemas.microsoft.com/office/drawing/2014/main" id="{57D0456F-9A01-47AF-A8C7-84E13AE5651B}"/>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DataSpark</a:t>
            </a:r>
            <a:r>
              <a:rPr lang="en-US" sz="3600" i="1" spc="114" dirty="0">
                <a:solidFill>
                  <a:schemeClr val="bg1">
                    <a:lumMod val="50000"/>
                  </a:schemeClr>
                </a:solidFill>
                <a:latin typeface="Barlow SemiCondensed"/>
              </a:rPr>
              <a:t> University of Rhode Island)</a:t>
            </a:r>
            <a:endParaRPr lang="en-US" sz="3600" i="1" dirty="0">
              <a:solidFill>
                <a:schemeClr val="bg1">
                  <a:lumMod val="50000"/>
                </a:schemeClr>
              </a:solidFill>
            </a:endParaRPr>
          </a:p>
        </p:txBody>
      </p:sp>
    </p:spTree>
    <p:extLst>
      <p:ext uri="{BB962C8B-B14F-4D97-AF65-F5344CB8AC3E}">
        <p14:creationId xmlns:p14="http://schemas.microsoft.com/office/powerpoint/2010/main" val="244551384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00369"/>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CORRELATION vs CAUSATION</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6832640"/>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CORRELATION</a:t>
            </a:r>
            <a:r>
              <a:rPr lang="en-US" sz="5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 = </a:t>
            </a:r>
            <a:r>
              <a:rPr lang="en-US" sz="5400" spc="114" dirty="0">
                <a:latin typeface="Barlow SemiCondensed" panose="020B0604020202020204" charset="0"/>
                <a:ea typeface="Calibri" panose="020F0502020204030204" pitchFamily="34" charset="0"/>
                <a:cs typeface="Times New Roman" panose="02020603050405020304" pitchFamily="18" charset="0"/>
              </a:rPr>
              <a:t>Patterns in mutual relationships between variables, where if one changes, the other one tends to, and vice versa</a:t>
            </a:r>
            <a:br>
              <a:rPr lang="en-US" sz="5400" spc="114" dirty="0">
                <a:latin typeface="Barlow SemiCondensed" panose="020B0604020202020204" charset="0"/>
                <a:ea typeface="Calibri" panose="020F0502020204030204" pitchFamily="34" charset="0"/>
                <a:cs typeface="Times New Roman" panose="02020603050405020304" pitchFamily="18" charset="0"/>
              </a:rPr>
            </a:br>
            <a:endParaRPr lang="en-US" sz="5400" spc="114" dirty="0">
              <a:latin typeface="Barlow SemiCondensed" panose="020B0604020202020204" charset="0"/>
              <a:ea typeface="Calibri" panose="020F0502020204030204" pitchFamily="34" charset="0"/>
              <a:cs typeface="Times New Roman" panose="02020603050405020304" pitchFamily="18" charset="0"/>
            </a:endParaRPr>
          </a:p>
          <a:p>
            <a:pPr marL="685800" indent="-685800">
              <a:spcBef>
                <a:spcPct val="0"/>
              </a:spcBef>
              <a:buClr>
                <a:srgbClr val="BD4291"/>
              </a:buClr>
              <a:buFont typeface="Arial" panose="020B0604020202020204" pitchFamily="34" charset="0"/>
              <a:buChar char="•"/>
            </a:pPr>
            <a:r>
              <a:rPr lang="en-US" sz="5400" b="1"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CAUSATION</a:t>
            </a:r>
            <a:r>
              <a:rPr lang="en-US" sz="5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 = </a:t>
            </a:r>
            <a:r>
              <a:rPr lang="en-US" sz="5400" spc="114" dirty="0">
                <a:latin typeface="Barlow SemiCondensed" panose="020B0604020202020204" charset="0"/>
                <a:ea typeface="Calibri" panose="020F0502020204030204" pitchFamily="34" charset="0"/>
                <a:cs typeface="Times New Roman" panose="02020603050405020304" pitchFamily="18" charset="0"/>
              </a:rPr>
              <a:t>Same thing, but, the variables have an action and direction (one causes the other)</a:t>
            </a:r>
            <a:br>
              <a:rPr lang="en-US" sz="5400" spc="114" dirty="0">
                <a:latin typeface="Barlow SemiCondensed" panose="020B0604020202020204" charset="0"/>
                <a:ea typeface="Calibri" panose="020F0502020204030204" pitchFamily="34" charset="0"/>
                <a:cs typeface="Times New Roman" panose="02020603050405020304" pitchFamily="18" charset="0"/>
              </a:rPr>
            </a:br>
            <a:r>
              <a:rPr lang="en-US" sz="1200" spc="114" dirty="0">
                <a:latin typeface="Barlow SemiCondensed" panose="020B0604020202020204" charset="0"/>
                <a:ea typeface="Calibri" panose="020F0502020204030204" pitchFamily="34" charset="0"/>
                <a:cs typeface="Times New Roman" panose="02020603050405020304" pitchFamily="18" charset="0"/>
              </a:rPr>
              <a:t> </a:t>
            </a:r>
            <a:br>
              <a:rPr lang="en-US" sz="5400" spc="114" dirty="0">
                <a:latin typeface="Barlow SemiCondensed" panose="020B0604020202020204" charset="0"/>
                <a:ea typeface="Calibri" panose="020F0502020204030204" pitchFamily="34" charset="0"/>
                <a:cs typeface="Times New Roman" panose="02020603050405020304" pitchFamily="18" charset="0"/>
              </a:rPr>
            </a:br>
            <a:r>
              <a:rPr lang="en-US" sz="5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*it takes further study to prove causation in a correlation</a:t>
            </a:r>
          </a:p>
        </p:txBody>
      </p:sp>
      <p:sp>
        <p:nvSpPr>
          <p:cNvPr id="20" name="TextBox 19">
            <a:extLst>
              <a:ext uri="{FF2B5EF4-FFF2-40B4-BE49-F238E27FC236}">
                <a16:creationId xmlns:a16="http://schemas.microsoft.com/office/drawing/2014/main" id="{57D0456F-9A01-47AF-A8C7-84E13AE5651B}"/>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DataSpark</a:t>
            </a:r>
            <a:r>
              <a:rPr lang="en-US" sz="3600" i="1" spc="114" dirty="0">
                <a:solidFill>
                  <a:schemeClr val="bg1">
                    <a:lumMod val="50000"/>
                  </a:schemeClr>
                </a:solidFill>
                <a:latin typeface="Barlow SemiCondensed"/>
              </a:rPr>
              <a:t> University of Rhode Island)</a:t>
            </a:r>
            <a:endParaRPr lang="en-US" sz="3600" i="1" dirty="0">
              <a:solidFill>
                <a:schemeClr val="bg1">
                  <a:lumMod val="50000"/>
                </a:schemeClr>
              </a:solidFill>
            </a:endParaRPr>
          </a:p>
        </p:txBody>
      </p:sp>
    </p:spTree>
    <p:extLst>
      <p:ext uri="{BB962C8B-B14F-4D97-AF65-F5344CB8AC3E}">
        <p14:creationId xmlns:p14="http://schemas.microsoft.com/office/powerpoint/2010/main" val="396360999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00369"/>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“SPURIOUS CORRELATIONS”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0" name="TextBox 19">
            <a:extLst>
              <a:ext uri="{FF2B5EF4-FFF2-40B4-BE49-F238E27FC236}">
                <a16:creationId xmlns:a16="http://schemas.microsoft.com/office/drawing/2014/main" id="{57D0456F-9A01-47AF-A8C7-84E13AE5651B}"/>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(Tyler </a:t>
            </a:r>
            <a:r>
              <a:rPr lang="en-US" sz="3600" i="1" spc="114" dirty="0" err="1">
                <a:solidFill>
                  <a:schemeClr val="bg1">
                    <a:lumMod val="50000"/>
                  </a:schemeClr>
                </a:solidFill>
                <a:latin typeface="Barlow SemiCondensed"/>
              </a:rPr>
              <a:t>Vigen</a:t>
            </a:r>
            <a:r>
              <a:rPr lang="en-US" sz="3600" i="1" spc="114" dirty="0">
                <a:solidFill>
                  <a:schemeClr val="bg1">
                    <a:lumMod val="50000"/>
                  </a:schemeClr>
                </a:solidFill>
                <a:latin typeface="Barlow SemiCondensed"/>
              </a:rPr>
              <a:t>)</a:t>
            </a:r>
            <a:endParaRPr lang="en-US" sz="3600" i="1" dirty="0">
              <a:solidFill>
                <a:schemeClr val="bg1">
                  <a:lumMod val="50000"/>
                </a:schemeClr>
              </a:solidFill>
            </a:endParaRPr>
          </a:p>
        </p:txBody>
      </p:sp>
      <p:pic>
        <p:nvPicPr>
          <p:cNvPr id="5" name="Picture 4">
            <a:extLst>
              <a:ext uri="{FF2B5EF4-FFF2-40B4-BE49-F238E27FC236}">
                <a16:creationId xmlns:a16="http://schemas.microsoft.com/office/drawing/2014/main" id="{69C5D25D-1B9F-40B7-BB8C-06EC92EBBB70}"/>
              </a:ext>
            </a:extLst>
          </p:cNvPr>
          <p:cNvPicPr>
            <a:picLocks noChangeAspect="1"/>
          </p:cNvPicPr>
          <p:nvPr/>
        </p:nvPicPr>
        <p:blipFill>
          <a:blip r:embed="rId5"/>
          <a:stretch>
            <a:fillRect/>
          </a:stretch>
        </p:blipFill>
        <p:spPr>
          <a:xfrm>
            <a:off x="2837766" y="2982101"/>
            <a:ext cx="12215172" cy="59266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8001938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00369"/>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“SPURIOUS CORRELATIONS”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0" name="TextBox 19">
            <a:extLst>
              <a:ext uri="{FF2B5EF4-FFF2-40B4-BE49-F238E27FC236}">
                <a16:creationId xmlns:a16="http://schemas.microsoft.com/office/drawing/2014/main" id="{57D0456F-9A01-47AF-A8C7-84E13AE5651B}"/>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(Tyler </a:t>
            </a:r>
            <a:r>
              <a:rPr lang="en-US" sz="3600" i="1" spc="114" dirty="0" err="1">
                <a:solidFill>
                  <a:schemeClr val="bg1">
                    <a:lumMod val="50000"/>
                  </a:schemeClr>
                </a:solidFill>
                <a:latin typeface="Barlow SemiCondensed"/>
              </a:rPr>
              <a:t>Vigen</a:t>
            </a:r>
            <a:r>
              <a:rPr lang="en-US" sz="3600" i="1" spc="114" dirty="0">
                <a:solidFill>
                  <a:schemeClr val="bg1">
                    <a:lumMod val="50000"/>
                  </a:schemeClr>
                </a:solidFill>
                <a:latin typeface="Barlow SemiCondensed"/>
              </a:rPr>
              <a:t>)</a:t>
            </a:r>
            <a:endParaRPr lang="en-US" sz="3600" i="1" dirty="0">
              <a:solidFill>
                <a:schemeClr val="bg1">
                  <a:lumMod val="50000"/>
                </a:schemeClr>
              </a:solidFill>
            </a:endParaRPr>
          </a:p>
        </p:txBody>
      </p:sp>
      <p:pic>
        <p:nvPicPr>
          <p:cNvPr id="6" name="Picture 5">
            <a:extLst>
              <a:ext uri="{FF2B5EF4-FFF2-40B4-BE49-F238E27FC236}">
                <a16:creationId xmlns:a16="http://schemas.microsoft.com/office/drawing/2014/main" id="{B6D23665-F191-48CB-B2DE-271B8E8BD93B}"/>
              </a:ext>
            </a:extLst>
          </p:cNvPr>
          <p:cNvPicPr>
            <a:picLocks noChangeAspect="1"/>
          </p:cNvPicPr>
          <p:nvPr/>
        </p:nvPicPr>
        <p:blipFill>
          <a:blip r:embed="rId5"/>
          <a:stretch>
            <a:fillRect/>
          </a:stretch>
        </p:blipFill>
        <p:spPr>
          <a:xfrm>
            <a:off x="2559735" y="3152463"/>
            <a:ext cx="13112030" cy="60274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39961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03997" y="21717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263680"/>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SOME OF OUR WORK:</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7" name="Picture 6">
            <a:extLst>
              <a:ext uri="{FF2B5EF4-FFF2-40B4-BE49-F238E27FC236}">
                <a16:creationId xmlns:a16="http://schemas.microsoft.com/office/drawing/2014/main" id="{97DB510F-B73B-4B73-9264-BC6E65A5C3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52246" y="2606862"/>
            <a:ext cx="5029636" cy="6469941"/>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5B5AEEF6-BD9E-40FC-81F7-C658901232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15886" y="2606862"/>
            <a:ext cx="5029636" cy="6469941"/>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F14AA238-2812-4619-8CFA-5653A8A565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373715" y="2606862"/>
            <a:ext cx="5030509" cy="64699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6034138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4468"/>
            <a:ext cx="15487650" cy="718145"/>
          </a:xfrm>
          <a:prstGeom prst="rect">
            <a:avLst/>
          </a:prstGeom>
        </p:spPr>
        <p:txBody>
          <a:bodyPr wrap="square" lIns="0" tIns="0" rIns="0" bIns="0" rtlCol="0" anchor="t">
            <a:spAutoFit/>
          </a:bodyPr>
          <a:lstStyle/>
          <a:p>
            <a:pPr>
              <a:lnSpc>
                <a:spcPts val="5599"/>
              </a:lnSpc>
            </a:pPr>
            <a:r>
              <a:rPr lang="en-US" sz="5400" spc="167" dirty="0">
                <a:solidFill>
                  <a:srgbClr val="BD4291"/>
                </a:solidFill>
                <a:latin typeface="Barlow Bold"/>
              </a:rPr>
              <a:t>CORRELATION DOES NOT IMPLY CAUSATION</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19" name="Picture 18">
            <a:extLst>
              <a:ext uri="{FF2B5EF4-FFF2-40B4-BE49-F238E27FC236}">
                <a16:creationId xmlns:a16="http://schemas.microsoft.com/office/drawing/2014/main" id="{55003EC8-FEBC-487E-BBA1-B4A716D85F35}"/>
              </a:ext>
            </a:extLst>
          </p:cNvPr>
          <p:cNvPicPr>
            <a:picLocks noChangeAspect="1"/>
          </p:cNvPicPr>
          <p:nvPr/>
        </p:nvPicPr>
        <p:blipFill>
          <a:blip r:embed="rId5"/>
          <a:stretch>
            <a:fillRect/>
          </a:stretch>
        </p:blipFill>
        <p:spPr>
          <a:xfrm>
            <a:off x="2216556" y="3238500"/>
            <a:ext cx="13457592" cy="5683330"/>
          </a:xfrm>
          <a:prstGeom prst="rect">
            <a:avLst/>
          </a:prstGeom>
        </p:spPr>
      </p:pic>
      <p:sp>
        <p:nvSpPr>
          <p:cNvPr id="21" name="TextBox 20">
            <a:extLst>
              <a:ext uri="{FF2B5EF4-FFF2-40B4-BE49-F238E27FC236}">
                <a16:creationId xmlns:a16="http://schemas.microsoft.com/office/drawing/2014/main" id="{3410D60E-ED30-46E3-A8B7-FCE6F6E522C2}"/>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xkcd</a:t>
            </a:r>
            <a:r>
              <a:rPr lang="en-US" sz="3600" i="1" spc="114" dirty="0">
                <a:solidFill>
                  <a:schemeClr val="bg1">
                    <a:lumMod val="50000"/>
                  </a:schemeClr>
                </a:solidFill>
                <a:latin typeface="Barlow SemiCondensed"/>
              </a:rPr>
              <a:t>)</a:t>
            </a:r>
            <a:endParaRPr lang="en-US" sz="3600" i="1" dirty="0">
              <a:solidFill>
                <a:schemeClr val="bg1">
                  <a:lumMod val="50000"/>
                </a:schemeClr>
              </a:solidFill>
            </a:endParaRPr>
          </a:p>
        </p:txBody>
      </p:sp>
    </p:spTree>
    <p:extLst>
      <p:ext uri="{BB962C8B-B14F-4D97-AF65-F5344CB8AC3E}">
        <p14:creationId xmlns:p14="http://schemas.microsoft.com/office/powerpoint/2010/main" val="384523779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187464"/>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OTHER THINGS YOU MIGHT</a:t>
            </a:r>
            <a:br>
              <a:rPr lang="en-US" sz="7200" spc="167" dirty="0">
                <a:solidFill>
                  <a:srgbClr val="000000"/>
                </a:solidFill>
                <a:latin typeface="Barlow Bold"/>
              </a:rPr>
            </a:br>
            <a:r>
              <a:rPr lang="en-US" sz="7200" spc="167" dirty="0">
                <a:solidFill>
                  <a:srgbClr val="000000"/>
                </a:solidFill>
                <a:latin typeface="Barlow Bold"/>
              </a:rPr>
              <a:t>SEE IN THE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6093976"/>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4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The actual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Patterns in the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getting better or worse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Spikes or other abnormalities (it’s okay if you can’t explain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stagnating despite intensive efforts to change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Issues that cluster together; relationships may or may not be supported by evidence base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Disparities and inequities among group</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Context and contributing factors (if you know them)</a:t>
            </a: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LMcK</a:t>
            </a:r>
            <a:r>
              <a:rPr lang="en-US" sz="3600" i="1" spc="114" dirty="0">
                <a:solidFill>
                  <a:schemeClr val="bg1">
                    <a:lumMod val="50000"/>
                  </a:schemeClr>
                </a:solidFill>
                <a:latin typeface="Barlow SemiCondensed"/>
              </a:rPr>
              <a:t>)</a:t>
            </a:r>
            <a:endParaRPr lang="en-US" sz="3600" i="1" dirty="0">
              <a:solidFill>
                <a:schemeClr val="bg1">
                  <a:lumMod val="50000"/>
                </a:schemeClr>
              </a:solidFill>
            </a:endParaRPr>
          </a:p>
        </p:txBody>
      </p:sp>
    </p:spTree>
    <p:extLst>
      <p:ext uri="{BB962C8B-B14F-4D97-AF65-F5344CB8AC3E}">
        <p14:creationId xmlns:p14="http://schemas.microsoft.com/office/powerpoint/2010/main" val="257682167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187464"/>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OTHER THINGS YOU MIGHT</a:t>
            </a:r>
            <a:br>
              <a:rPr lang="en-US" sz="7200" spc="167" dirty="0">
                <a:solidFill>
                  <a:srgbClr val="000000"/>
                </a:solidFill>
                <a:latin typeface="Barlow Bold"/>
              </a:rPr>
            </a:br>
            <a:r>
              <a:rPr lang="en-US" sz="7200" spc="167" dirty="0">
                <a:solidFill>
                  <a:srgbClr val="000000"/>
                </a:solidFill>
                <a:latin typeface="Barlow Bold"/>
              </a:rPr>
              <a:t>SEE IN THE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6093976"/>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The actual data values</a:t>
            </a:r>
          </a:p>
          <a:p>
            <a:pPr marL="685800" lvl="0" indent="-685800">
              <a:spcBef>
                <a:spcPct val="0"/>
              </a:spcBef>
              <a:buClr>
                <a:srgbClr val="BD4291"/>
              </a:buClr>
              <a:buFont typeface="Arial" panose="020B0604020202020204" pitchFamily="34" charset="0"/>
              <a:buChar char="•"/>
            </a:pPr>
            <a:r>
              <a:rPr lang="en-US" sz="4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Patterns in the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getting better or worse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Spikes or other abnormalities (it’s okay if you can’t explain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stagnating despite intensive efforts to change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Issues that cluster together; relationships may or may not be supported by evidence base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Disparities and inequities among group</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Context and contributing factors (if you know them)</a:t>
            </a: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LMcK</a:t>
            </a:r>
            <a:r>
              <a:rPr lang="en-US" sz="3600" i="1" spc="114" dirty="0">
                <a:solidFill>
                  <a:schemeClr val="bg1">
                    <a:lumMod val="50000"/>
                  </a:schemeClr>
                </a:solidFill>
                <a:latin typeface="Barlow SemiCondensed"/>
              </a:rPr>
              <a:t>)</a:t>
            </a:r>
            <a:endParaRPr lang="en-US" sz="3600" i="1" dirty="0">
              <a:solidFill>
                <a:schemeClr val="bg1">
                  <a:lumMod val="50000"/>
                </a:schemeClr>
              </a:solidFill>
            </a:endParaRPr>
          </a:p>
        </p:txBody>
      </p:sp>
    </p:spTree>
    <p:extLst>
      <p:ext uri="{BB962C8B-B14F-4D97-AF65-F5344CB8AC3E}">
        <p14:creationId xmlns:p14="http://schemas.microsoft.com/office/powerpoint/2010/main" val="156734183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187464"/>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OTHER THINGS YOU MIGHT</a:t>
            </a:r>
            <a:br>
              <a:rPr lang="en-US" sz="7200" spc="167" dirty="0">
                <a:solidFill>
                  <a:srgbClr val="000000"/>
                </a:solidFill>
                <a:latin typeface="Barlow Bold"/>
              </a:rPr>
            </a:br>
            <a:r>
              <a:rPr lang="en-US" sz="7200" spc="167" dirty="0">
                <a:solidFill>
                  <a:srgbClr val="000000"/>
                </a:solidFill>
                <a:latin typeface="Barlow Bold"/>
              </a:rPr>
              <a:t>SEE IN THE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6093976"/>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The actual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Patterns in the data values</a:t>
            </a:r>
          </a:p>
          <a:p>
            <a:pPr marL="685800" lvl="0" indent="-685800">
              <a:spcBef>
                <a:spcPct val="0"/>
              </a:spcBef>
              <a:buClr>
                <a:srgbClr val="BD4291"/>
              </a:buClr>
              <a:buFont typeface="Arial" panose="020B0604020202020204" pitchFamily="34" charset="0"/>
              <a:buChar char="•"/>
            </a:pPr>
            <a:r>
              <a:rPr lang="en-US" sz="4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Something getting better or worse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Spikes or other abnormalities (it’s okay if you can’t explain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stagnating despite intensive efforts to change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Issues that cluster together; relationships may or may not be supported by evidence base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Disparities and inequities among group</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Context and contributing factors (if you know them)</a:t>
            </a: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LMcK</a:t>
            </a:r>
            <a:r>
              <a:rPr lang="en-US" sz="3600" i="1" spc="114" dirty="0">
                <a:solidFill>
                  <a:schemeClr val="bg1">
                    <a:lumMod val="50000"/>
                  </a:schemeClr>
                </a:solidFill>
                <a:latin typeface="Barlow SemiCondensed"/>
              </a:rPr>
              <a:t>)</a:t>
            </a:r>
            <a:endParaRPr lang="en-US" sz="3600" i="1" dirty="0">
              <a:solidFill>
                <a:schemeClr val="bg1">
                  <a:lumMod val="50000"/>
                </a:schemeClr>
              </a:solidFill>
            </a:endParaRPr>
          </a:p>
        </p:txBody>
      </p:sp>
    </p:spTree>
    <p:extLst>
      <p:ext uri="{BB962C8B-B14F-4D97-AF65-F5344CB8AC3E}">
        <p14:creationId xmlns:p14="http://schemas.microsoft.com/office/powerpoint/2010/main" val="372239602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187464"/>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OTHER THINGS YOU MIGHT</a:t>
            </a:r>
            <a:br>
              <a:rPr lang="en-US" sz="7200" spc="167" dirty="0">
                <a:solidFill>
                  <a:srgbClr val="000000"/>
                </a:solidFill>
                <a:latin typeface="Barlow Bold"/>
              </a:rPr>
            </a:br>
            <a:r>
              <a:rPr lang="en-US" sz="7200" spc="167" dirty="0">
                <a:solidFill>
                  <a:srgbClr val="000000"/>
                </a:solidFill>
                <a:latin typeface="Barlow Bold"/>
              </a:rPr>
              <a:t>SEE IN THE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6093976"/>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The actual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Patterns in the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getting better or worse</a:t>
            </a:r>
          </a:p>
          <a:p>
            <a:pPr marL="685800" lvl="0" indent="-685800">
              <a:spcBef>
                <a:spcPct val="0"/>
              </a:spcBef>
              <a:buClr>
                <a:srgbClr val="BD4291"/>
              </a:buClr>
              <a:buFont typeface="Arial" panose="020B0604020202020204" pitchFamily="34" charset="0"/>
              <a:buChar char="•"/>
            </a:pPr>
            <a:r>
              <a:rPr lang="en-US" sz="4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Spikes or other abnormalities (it’s okay if you can’t explain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stagnating despite intensive efforts to change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Issues that cluster together; relationships may or may not be supported by evidence base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Disparities and inequities among group</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Context and contributing factors (if you know them)</a:t>
            </a: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LMcK</a:t>
            </a:r>
            <a:r>
              <a:rPr lang="en-US" sz="3600" i="1" spc="114" dirty="0">
                <a:solidFill>
                  <a:schemeClr val="bg1">
                    <a:lumMod val="50000"/>
                  </a:schemeClr>
                </a:solidFill>
                <a:latin typeface="Barlow SemiCondensed"/>
              </a:rPr>
              <a:t>)</a:t>
            </a:r>
            <a:endParaRPr lang="en-US" sz="3600" i="1" dirty="0">
              <a:solidFill>
                <a:schemeClr val="bg1">
                  <a:lumMod val="50000"/>
                </a:schemeClr>
              </a:solidFill>
            </a:endParaRPr>
          </a:p>
        </p:txBody>
      </p:sp>
    </p:spTree>
    <p:extLst>
      <p:ext uri="{BB962C8B-B14F-4D97-AF65-F5344CB8AC3E}">
        <p14:creationId xmlns:p14="http://schemas.microsoft.com/office/powerpoint/2010/main" val="73152708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187464"/>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OTHER THINGS YOU MIGHT</a:t>
            </a:r>
            <a:br>
              <a:rPr lang="en-US" sz="7200" spc="167" dirty="0">
                <a:solidFill>
                  <a:srgbClr val="000000"/>
                </a:solidFill>
                <a:latin typeface="Barlow Bold"/>
              </a:rPr>
            </a:br>
            <a:r>
              <a:rPr lang="en-US" sz="7200" spc="167" dirty="0">
                <a:solidFill>
                  <a:srgbClr val="000000"/>
                </a:solidFill>
                <a:latin typeface="Barlow Bold"/>
              </a:rPr>
              <a:t>SEE IN THE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6093976"/>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The actual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Patterns in the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getting better or worse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Spikes or other abnormalities (it’s okay if you can’t explain it)</a:t>
            </a:r>
          </a:p>
          <a:p>
            <a:pPr marL="685800" lvl="0" indent="-685800">
              <a:spcBef>
                <a:spcPct val="0"/>
              </a:spcBef>
              <a:buClr>
                <a:srgbClr val="BD4291"/>
              </a:buClr>
              <a:buFont typeface="Arial" panose="020B0604020202020204" pitchFamily="34" charset="0"/>
              <a:buChar char="•"/>
            </a:pPr>
            <a:r>
              <a:rPr lang="en-US" sz="4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Something stagnating despite intensive efforts to change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Issues that cluster together; relationships may or may not be supported by evidence base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Disparities and inequities among group</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Context and contributing factors (if you know them)</a:t>
            </a: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LMcK</a:t>
            </a:r>
            <a:r>
              <a:rPr lang="en-US" sz="3600" i="1" spc="114" dirty="0">
                <a:solidFill>
                  <a:schemeClr val="bg1">
                    <a:lumMod val="50000"/>
                  </a:schemeClr>
                </a:solidFill>
                <a:latin typeface="Barlow SemiCondensed"/>
              </a:rPr>
              <a:t>)</a:t>
            </a:r>
            <a:endParaRPr lang="en-US" sz="3600" i="1" dirty="0">
              <a:solidFill>
                <a:schemeClr val="bg1">
                  <a:lumMod val="50000"/>
                </a:schemeClr>
              </a:solidFill>
            </a:endParaRPr>
          </a:p>
        </p:txBody>
      </p:sp>
    </p:spTree>
    <p:extLst>
      <p:ext uri="{BB962C8B-B14F-4D97-AF65-F5344CB8AC3E}">
        <p14:creationId xmlns:p14="http://schemas.microsoft.com/office/powerpoint/2010/main" val="328205399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187464"/>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OTHER THINGS YOU MIGHT</a:t>
            </a:r>
            <a:br>
              <a:rPr lang="en-US" sz="7200" spc="167" dirty="0">
                <a:solidFill>
                  <a:srgbClr val="000000"/>
                </a:solidFill>
                <a:latin typeface="Barlow Bold"/>
              </a:rPr>
            </a:br>
            <a:r>
              <a:rPr lang="en-US" sz="7200" spc="167" dirty="0">
                <a:solidFill>
                  <a:srgbClr val="000000"/>
                </a:solidFill>
                <a:latin typeface="Barlow Bold"/>
              </a:rPr>
              <a:t>SEE IN THE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6093976"/>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The actual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Patterns in the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getting better or worse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Spikes or other abnormalities (it’s okay if you can’t explain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stagnating despite intensive efforts to change it</a:t>
            </a:r>
          </a:p>
          <a:p>
            <a:pPr marL="685800" lvl="0" indent="-685800">
              <a:spcBef>
                <a:spcPct val="0"/>
              </a:spcBef>
              <a:buClr>
                <a:srgbClr val="BD4291"/>
              </a:buClr>
              <a:buFont typeface="Arial" panose="020B0604020202020204" pitchFamily="34" charset="0"/>
              <a:buChar char="•"/>
            </a:pPr>
            <a:r>
              <a:rPr lang="en-US" sz="4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Issues that cluster together; relationships may or may not be supported by evidence base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Disparities and inequities among group</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Context and contributing factors (if you know them)</a:t>
            </a: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LMcK</a:t>
            </a:r>
            <a:r>
              <a:rPr lang="en-US" sz="3600" i="1" spc="114" dirty="0">
                <a:solidFill>
                  <a:schemeClr val="bg1">
                    <a:lumMod val="50000"/>
                  </a:schemeClr>
                </a:solidFill>
                <a:latin typeface="Barlow SemiCondensed"/>
              </a:rPr>
              <a:t>)</a:t>
            </a:r>
            <a:endParaRPr lang="en-US" sz="3600" i="1" dirty="0">
              <a:solidFill>
                <a:schemeClr val="bg1">
                  <a:lumMod val="50000"/>
                </a:schemeClr>
              </a:solidFill>
            </a:endParaRPr>
          </a:p>
        </p:txBody>
      </p:sp>
    </p:spTree>
    <p:extLst>
      <p:ext uri="{BB962C8B-B14F-4D97-AF65-F5344CB8AC3E}">
        <p14:creationId xmlns:p14="http://schemas.microsoft.com/office/powerpoint/2010/main" val="236853533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187464"/>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OTHER THINGS YOU MIGHT</a:t>
            </a:r>
            <a:br>
              <a:rPr lang="en-US" sz="7200" spc="167" dirty="0">
                <a:solidFill>
                  <a:srgbClr val="000000"/>
                </a:solidFill>
                <a:latin typeface="Barlow Bold"/>
              </a:rPr>
            </a:br>
            <a:r>
              <a:rPr lang="en-US" sz="7200" spc="167" dirty="0">
                <a:solidFill>
                  <a:srgbClr val="000000"/>
                </a:solidFill>
                <a:latin typeface="Barlow Bold"/>
              </a:rPr>
              <a:t>SEE IN THE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6093976"/>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The actual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Patterns in the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getting better or worse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Spikes or other abnormalities (it’s okay if you can’t explain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stagnating despite intensive efforts to change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Issues that cluster together; relationships may or may not be supported by evidence base</a:t>
            </a:r>
          </a:p>
          <a:p>
            <a:pPr marL="685800" lvl="0" indent="-685800">
              <a:spcBef>
                <a:spcPct val="0"/>
              </a:spcBef>
              <a:buClr>
                <a:srgbClr val="BD4291"/>
              </a:buClr>
              <a:buFont typeface="Arial" panose="020B0604020202020204" pitchFamily="34" charset="0"/>
              <a:buChar char="•"/>
            </a:pPr>
            <a:r>
              <a:rPr lang="en-US" sz="4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Disparities and inequities among groups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Context and contributing factors (if you know them)</a:t>
            </a: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LMcK</a:t>
            </a:r>
            <a:r>
              <a:rPr lang="en-US" sz="3600" i="1" spc="114" dirty="0">
                <a:solidFill>
                  <a:schemeClr val="bg1">
                    <a:lumMod val="50000"/>
                  </a:schemeClr>
                </a:solidFill>
                <a:latin typeface="Barlow SemiCondensed"/>
              </a:rPr>
              <a:t>)</a:t>
            </a:r>
            <a:endParaRPr lang="en-US" sz="3600" i="1" dirty="0">
              <a:solidFill>
                <a:schemeClr val="bg1">
                  <a:lumMod val="50000"/>
                </a:schemeClr>
              </a:solidFill>
            </a:endParaRPr>
          </a:p>
        </p:txBody>
      </p:sp>
    </p:spTree>
    <p:extLst>
      <p:ext uri="{BB962C8B-B14F-4D97-AF65-F5344CB8AC3E}">
        <p14:creationId xmlns:p14="http://schemas.microsoft.com/office/powerpoint/2010/main" val="69512422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187464"/>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OTHER THINGS YOU MIGHT</a:t>
            </a:r>
            <a:br>
              <a:rPr lang="en-US" sz="7200" spc="167" dirty="0">
                <a:solidFill>
                  <a:srgbClr val="000000"/>
                </a:solidFill>
                <a:latin typeface="Barlow Bold"/>
              </a:rPr>
            </a:br>
            <a:r>
              <a:rPr lang="en-US" sz="7200" spc="167" dirty="0">
                <a:solidFill>
                  <a:srgbClr val="000000"/>
                </a:solidFill>
                <a:latin typeface="Barlow Bold"/>
              </a:rPr>
              <a:t>SEE IN THE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6093976"/>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The actual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Patterns in the data values</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getting better or worse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Spikes or other abnormalities (it’s okay if you can’t explain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Something stagnating despite intensive efforts to change it</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Issues that cluster together; relationships may or may not be supported by evidence base</a:t>
            </a:r>
          </a:p>
          <a:p>
            <a:pPr marL="685800" lvl="0" indent="-685800">
              <a:spcBef>
                <a:spcPct val="0"/>
              </a:spcBef>
              <a:buClr>
                <a:srgbClr val="BD4291"/>
              </a:buClr>
              <a:buFont typeface="Arial" panose="020B0604020202020204" pitchFamily="34" charset="0"/>
              <a:buChar char="•"/>
            </a:pPr>
            <a:r>
              <a:rPr lang="en-US" sz="4400" spc="114" dirty="0">
                <a:latin typeface="Barlow SemiCondensed" panose="020B0604020202020204" charset="0"/>
                <a:ea typeface="Calibri" panose="020F0502020204030204" pitchFamily="34" charset="0"/>
                <a:cs typeface="Times New Roman" panose="02020603050405020304" pitchFamily="18" charset="0"/>
              </a:rPr>
              <a:t>Disparities and inequities among group</a:t>
            </a:r>
          </a:p>
          <a:p>
            <a:pPr marL="685800" lvl="0" indent="-685800">
              <a:spcBef>
                <a:spcPct val="0"/>
              </a:spcBef>
              <a:buClr>
                <a:srgbClr val="BD4291"/>
              </a:buClr>
              <a:buFont typeface="Arial" panose="020B0604020202020204" pitchFamily="34" charset="0"/>
              <a:buChar char="•"/>
            </a:pPr>
            <a:r>
              <a:rPr lang="en-US" sz="4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Context and contributing factors (if you know them)</a:t>
            </a:r>
          </a:p>
        </p:txBody>
      </p:sp>
      <p:sp>
        <p:nvSpPr>
          <p:cNvPr id="19" name="TextBox 18">
            <a:extLst>
              <a:ext uri="{FF2B5EF4-FFF2-40B4-BE49-F238E27FC236}">
                <a16:creationId xmlns:a16="http://schemas.microsoft.com/office/drawing/2014/main" id="{BEBD753D-BCE3-4F26-A54D-F172730DC60D}"/>
              </a:ext>
            </a:extLst>
          </p:cNvPr>
          <p:cNvSpPr txBox="1"/>
          <p:nvPr/>
        </p:nvSpPr>
        <p:spPr>
          <a:xfrm>
            <a:off x="7162800" y="9323000"/>
            <a:ext cx="10096500"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a:t>
            </a:r>
            <a:r>
              <a:rPr lang="en-US" sz="3600" i="1" spc="114" dirty="0" err="1">
                <a:solidFill>
                  <a:schemeClr val="bg1">
                    <a:lumMod val="50000"/>
                  </a:schemeClr>
                </a:solidFill>
                <a:latin typeface="Barlow SemiCondensed"/>
              </a:rPr>
              <a:t>LMcK</a:t>
            </a:r>
            <a:r>
              <a:rPr lang="en-US" sz="3600" i="1" spc="114" dirty="0">
                <a:solidFill>
                  <a:schemeClr val="bg1">
                    <a:lumMod val="50000"/>
                  </a:schemeClr>
                </a:solidFill>
                <a:latin typeface="Barlow SemiCondensed"/>
              </a:rPr>
              <a:t>)</a:t>
            </a:r>
            <a:endParaRPr lang="en-US" sz="3600" i="1" dirty="0">
              <a:solidFill>
                <a:schemeClr val="bg1">
                  <a:lumMod val="50000"/>
                </a:schemeClr>
              </a:solidFill>
            </a:endParaRPr>
          </a:p>
        </p:txBody>
      </p:sp>
    </p:spTree>
    <p:extLst>
      <p:ext uri="{BB962C8B-B14F-4D97-AF65-F5344CB8AC3E}">
        <p14:creationId xmlns:p14="http://schemas.microsoft.com/office/powerpoint/2010/main" val="17089053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498097" y="6268192"/>
            <a:ext cx="13215056" cy="3185487"/>
          </a:xfrm>
          <a:prstGeom prst="rect">
            <a:avLst/>
          </a:prstGeom>
        </p:spPr>
        <p:txBody>
          <a:bodyPr wrap="square" lIns="0" tIns="0" rIns="0" bIns="0" rtlCol="0" anchor="t">
            <a:spAutoFit/>
          </a:bodyPr>
          <a:lstStyle/>
          <a:p>
            <a:pPr>
              <a:lnSpc>
                <a:spcPct val="75000"/>
              </a:lnSpc>
            </a:pPr>
            <a:r>
              <a:rPr lang="en-US" sz="13800" spc="167" dirty="0">
                <a:solidFill>
                  <a:srgbClr val="FFC54D"/>
                </a:solidFill>
                <a:latin typeface="Barlow Bold"/>
              </a:rPr>
              <a:t>DATA INSTABILITY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Tree>
    <p:extLst>
      <p:ext uri="{BB962C8B-B14F-4D97-AF65-F5344CB8AC3E}">
        <p14:creationId xmlns:p14="http://schemas.microsoft.com/office/powerpoint/2010/main" val="301518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03997" y="21717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263680"/>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SOME OF OUR WORK:</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pic>
        <p:nvPicPr>
          <p:cNvPr id="5" name="Picture 4">
            <a:extLst>
              <a:ext uri="{FF2B5EF4-FFF2-40B4-BE49-F238E27FC236}">
                <a16:creationId xmlns:a16="http://schemas.microsoft.com/office/drawing/2014/main" id="{FF42E977-044F-4129-86A7-D5D2086559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3997" y="2688148"/>
            <a:ext cx="6332769" cy="6332769"/>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3605DA24-6F4B-4772-95CE-66771D1731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18600" y="2688148"/>
            <a:ext cx="6332770" cy="63327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6374352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220792"/>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DATA ISN’T PERFECT AND STANDARDIZATION IS HARD</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4985980"/>
          </a:xfrm>
          <a:prstGeom prst="rect">
            <a:avLst/>
          </a:prstGeom>
        </p:spPr>
        <p:txBody>
          <a:bodyPr wrap="square" lIns="0" tIns="0" rIns="0" bIns="0" rtlCol="0" anchor="t">
            <a:spAutoFit/>
          </a:bodyPr>
          <a:lstStyle/>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Definitions themselves aren’t perfect</a:t>
            </a:r>
          </a:p>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Definitions often vary between sources, like what counts as an emergency room visit, what race/ethnicity categories are used, etc.</a:t>
            </a:r>
          </a:p>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Definitions can also change from one year to the next within the same source</a:t>
            </a:r>
          </a:p>
        </p:txBody>
      </p:sp>
    </p:spTree>
    <p:extLst>
      <p:ext uri="{BB962C8B-B14F-4D97-AF65-F5344CB8AC3E}">
        <p14:creationId xmlns:p14="http://schemas.microsoft.com/office/powerpoint/2010/main" val="288951482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220792"/>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DATA ISN’T PERFECT AND STANDARDIZATION IS HARD</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4985980"/>
          </a:xfrm>
          <a:prstGeom prst="rect">
            <a:avLst/>
          </a:prstGeom>
        </p:spPr>
        <p:txBody>
          <a:bodyPr wrap="square" lIns="0" tIns="0" rIns="0" bIns="0" rtlCol="0" anchor="t">
            <a:spAutoFit/>
          </a:bodyPr>
          <a:lstStyle/>
          <a:p>
            <a:pPr>
              <a:spcBef>
                <a:spcPct val="0"/>
              </a:spcBef>
              <a:buClr>
                <a:srgbClr val="FFC54D"/>
              </a:buClr>
            </a:pPr>
            <a:r>
              <a:rPr lang="en-US" sz="5400" spc="114" dirty="0">
                <a:latin typeface="Barlow SemiCondensed" panose="020B0604020202020204" charset="0"/>
                <a:ea typeface="Calibri" panose="020F0502020204030204" pitchFamily="34" charset="0"/>
                <a:cs typeface="Times New Roman" panose="02020603050405020304" pitchFamily="18" charset="0"/>
              </a:rPr>
              <a:t>BUT it helps to</a:t>
            </a:r>
          </a:p>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Think about recent changes to “case” definitions, indicator definitions or measurement methods</a:t>
            </a:r>
          </a:p>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Question the data, if you see a spike or jump in the numbers, what’s really going on there?</a:t>
            </a:r>
          </a:p>
          <a:p>
            <a:pPr>
              <a:spcBef>
                <a:spcPct val="0"/>
              </a:spcBef>
              <a:buClr>
                <a:srgbClr val="FFC54D"/>
              </a:buCl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1733559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859598"/>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DATA SUPPRESSION</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7389352" cy="5909310"/>
          </a:xfrm>
          <a:prstGeom prst="rect">
            <a:avLst/>
          </a:prstGeom>
        </p:spPr>
        <p:txBody>
          <a:bodyPr wrap="square" lIns="0" tIns="0" rIns="0" bIns="0" rtlCol="0" anchor="t">
            <a:spAutoFit/>
          </a:bodyPr>
          <a:lstStyle/>
          <a:p>
            <a:pPr>
              <a:spcBef>
                <a:spcPct val="0"/>
              </a:spcBef>
              <a:buClr>
                <a:srgbClr val="FFC54D"/>
              </a:buClr>
            </a:pPr>
            <a:r>
              <a:rPr lang="en-US" sz="4800" spc="114" dirty="0">
                <a:latin typeface="Barlow SemiCondensed" panose="020B0604020202020204" charset="0"/>
                <a:ea typeface="Calibri" panose="020F0502020204030204" pitchFamily="34" charset="0"/>
                <a:cs typeface="Times New Roman" panose="02020603050405020304" pitchFamily="18" charset="0"/>
              </a:rPr>
              <a:t>Refers to various methods or restrictions that are applied to data to limit the disclosure of information about individual respondents and to reduce the number of estimates with unacceptable levels of statistical reliability</a:t>
            </a:r>
          </a:p>
        </p:txBody>
      </p:sp>
      <p:pic>
        <p:nvPicPr>
          <p:cNvPr id="5" name="Picture 4">
            <a:extLst>
              <a:ext uri="{FF2B5EF4-FFF2-40B4-BE49-F238E27FC236}">
                <a16:creationId xmlns:a16="http://schemas.microsoft.com/office/drawing/2014/main" id="{25B1F0BF-989E-4B60-9D34-F35B0AEC2636}"/>
              </a:ext>
            </a:extLst>
          </p:cNvPr>
          <p:cNvPicPr>
            <a:picLocks noChangeAspect="1"/>
          </p:cNvPicPr>
          <p:nvPr/>
        </p:nvPicPr>
        <p:blipFill>
          <a:blip r:embed="rId5"/>
          <a:stretch>
            <a:fillRect/>
          </a:stretch>
        </p:blipFill>
        <p:spPr>
          <a:xfrm>
            <a:off x="9269872" y="3446782"/>
            <a:ext cx="7916380" cy="5077534"/>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C14079FF-3757-4976-965F-498FBEE07166}"/>
              </a:ext>
            </a:extLst>
          </p:cNvPr>
          <p:cNvSpPr/>
          <p:nvPr/>
        </p:nvSpPr>
        <p:spPr>
          <a:xfrm>
            <a:off x="10210800" y="7124700"/>
            <a:ext cx="1600200" cy="914400"/>
          </a:xfrm>
          <a:prstGeom prst="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187042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6">
            <a:extLst>
              <a:ext uri="{FF2B5EF4-FFF2-40B4-BE49-F238E27FC236}">
                <a16:creationId xmlns:a16="http://schemas.microsoft.com/office/drawing/2014/main" id="{59DF3773-F031-404A-A014-E789A1B47D09}"/>
              </a:ext>
            </a:extLst>
          </p:cNvPr>
          <p:cNvSpPr>
            <a:spLocks noChangeAspect="1"/>
          </p:cNvSpPr>
          <p:nvPr/>
        </p:nvSpPr>
        <p:spPr>
          <a:xfrm>
            <a:off x="986224" y="2712303"/>
            <a:ext cx="4990045" cy="4990045"/>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 name="AutoShape 2"/>
          <p:cNvSpPr/>
          <p:nvPr/>
        </p:nvSpPr>
        <p:spPr>
          <a:xfrm flipV="1">
            <a:off x="6449622" y="2406157"/>
            <a:ext cx="10459632" cy="4346"/>
          </a:xfrm>
          <a:prstGeom prst="line">
            <a:avLst/>
          </a:prstGeom>
          <a:ln w="38100" cap="flat">
            <a:solidFill>
              <a:srgbClr val="000000"/>
            </a:solidFill>
            <a:prstDash val="solid"/>
            <a:headEnd type="none" w="sm" len="sm"/>
            <a:tailEnd type="none" w="sm" len="sm"/>
          </a:ln>
        </p:spPr>
      </p:sp>
      <p:sp>
        <p:nvSpPr>
          <p:cNvPr id="3" name="TextBox 3"/>
          <p:cNvSpPr txBox="1"/>
          <p:nvPr/>
        </p:nvSpPr>
        <p:spPr>
          <a:xfrm>
            <a:off x="6449622" y="1424733"/>
            <a:ext cx="1145621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RACE/ETHNICITY</a:t>
            </a:r>
          </a:p>
        </p:txBody>
      </p:sp>
      <p:sp>
        <p:nvSpPr>
          <p:cNvPr id="40" name="TextBox 40"/>
          <p:cNvSpPr txBox="1"/>
          <p:nvPr/>
        </p:nvSpPr>
        <p:spPr>
          <a:xfrm>
            <a:off x="6449622" y="2663400"/>
            <a:ext cx="10865115" cy="9140964"/>
          </a:xfrm>
          <a:prstGeom prst="rect">
            <a:avLst/>
          </a:prstGeom>
        </p:spPr>
        <p:txBody>
          <a:bodyPr wrap="square" lIns="0" tIns="0" rIns="0" bIns="0" rtlCol="0" anchor="t">
            <a:spAutoFit/>
          </a:bodyPr>
          <a:lstStyle/>
          <a:p>
            <a:pPr>
              <a:spcBef>
                <a:spcPct val="0"/>
              </a:spcBef>
              <a:buClr>
                <a:srgbClr val="F94C66"/>
              </a:buClr>
            </a:pPr>
            <a:r>
              <a:rPr lang="en-US" sz="5400" spc="114" dirty="0">
                <a:latin typeface="Barlow SemiCondensed" panose="020B0604020202020204" charset="0"/>
                <a:ea typeface="Calibri" panose="020F0502020204030204" pitchFamily="34" charset="0"/>
                <a:cs typeface="Times New Roman" panose="02020603050405020304" pitchFamily="18" charset="0"/>
              </a:rPr>
              <a:t>As we increasingly recognize how racially and ethnically diverse we are as a nation, we need to think </a:t>
            </a:r>
            <a:r>
              <a:rPr lang="en-US" sz="5400" spc="114" dirty="0" err="1">
                <a:latin typeface="Barlow SemiCondensed" panose="020B0604020202020204" charset="0"/>
                <a:ea typeface="Calibri" panose="020F0502020204030204" pitchFamily="34" charset="0"/>
                <a:cs typeface="Times New Roman" panose="02020603050405020304" pitchFamily="18" charset="0"/>
              </a:rPr>
              <a:t>motr</a:t>
            </a:r>
            <a:r>
              <a:rPr lang="en-US" sz="5400" spc="114" dirty="0">
                <a:latin typeface="Barlow SemiCondensed" panose="020B0604020202020204" charset="0"/>
                <a:ea typeface="Calibri" panose="020F0502020204030204" pitchFamily="34" charset="0"/>
                <a:cs typeface="Times New Roman" panose="02020603050405020304" pitchFamily="18" charset="0"/>
              </a:rPr>
              <a:t> about existing race/ethnicity categories.</a:t>
            </a:r>
            <a:br>
              <a:rPr lang="en-US" sz="5400" spc="114" dirty="0">
                <a:latin typeface="Barlow SemiCondensed" panose="020B0604020202020204" charset="0"/>
                <a:ea typeface="Calibri" panose="020F0502020204030204" pitchFamily="34" charset="0"/>
                <a:cs typeface="Times New Roman" panose="02020603050405020304" pitchFamily="18" charset="0"/>
              </a:rPr>
            </a:br>
            <a:r>
              <a:rPr lang="en-US" sz="5400" spc="114" dirty="0">
                <a:latin typeface="Barlow SemiCondensed" panose="020B0604020202020204" charset="0"/>
                <a:ea typeface="Calibri" panose="020F0502020204030204" pitchFamily="34" charset="0"/>
                <a:cs typeface="Times New Roman" panose="02020603050405020304" pitchFamily="18" charset="0"/>
              </a:rPr>
              <a:t>But, what impact does having different categories (and updating these) have on the data?</a:t>
            </a:r>
          </a:p>
          <a:p>
            <a:pPr lvl="0">
              <a:spcBef>
                <a:spcPct val="0"/>
              </a:spcBef>
              <a:buClr>
                <a:srgbClr val="F94C66"/>
              </a:buClr>
            </a:pPr>
            <a:br>
              <a:rPr lang="en-US" sz="5400" spc="114" dirty="0">
                <a:solidFill>
                  <a:srgbClr val="000000"/>
                </a:solidFill>
                <a:latin typeface="Barlow SemiCondensed"/>
              </a:rPr>
            </a:br>
            <a:br>
              <a:rPr lang="en-US" sz="5400" spc="114" dirty="0">
                <a:solidFill>
                  <a:srgbClr val="000000"/>
                </a:solidFill>
                <a:latin typeface="Barlow SemiCondensed"/>
              </a:rPr>
            </a:br>
            <a:endParaRPr lang="en-US" sz="5400" spc="114" dirty="0">
              <a:solidFill>
                <a:schemeClr val="bg1">
                  <a:lumMod val="50000"/>
                </a:schemeClr>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9" name="TextBox 3">
            <a:extLst>
              <a:ext uri="{FF2B5EF4-FFF2-40B4-BE49-F238E27FC236}">
                <a16:creationId xmlns:a16="http://schemas.microsoft.com/office/drawing/2014/main" id="{3A9E5BC6-9A53-4ABA-A95A-DA21FD5F8023}"/>
              </a:ext>
            </a:extLst>
          </p:cNvPr>
          <p:cNvSpPr txBox="1"/>
          <p:nvPr/>
        </p:nvSpPr>
        <p:spPr>
          <a:xfrm>
            <a:off x="852225" y="4329331"/>
            <a:ext cx="5258045" cy="2285241"/>
          </a:xfrm>
          <a:prstGeom prst="rect">
            <a:avLst/>
          </a:prstGeom>
        </p:spPr>
        <p:txBody>
          <a:bodyPr wrap="square" lIns="0" tIns="0" rIns="0" bIns="0" rtlCol="0" anchor="t">
            <a:spAutoFit/>
          </a:bodyPr>
          <a:lstStyle/>
          <a:p>
            <a:pPr algn="ctr">
              <a:lnSpc>
                <a:spcPct val="75000"/>
              </a:lnSpc>
            </a:pPr>
            <a:r>
              <a:rPr lang="en-US" sz="6600" spc="167" dirty="0">
                <a:solidFill>
                  <a:schemeClr val="bg1"/>
                </a:solidFill>
                <a:latin typeface="Barlow Bold"/>
              </a:rPr>
              <a:t>CRITICAL THINKING STOP</a:t>
            </a:r>
          </a:p>
        </p:txBody>
      </p:sp>
    </p:spTree>
    <p:extLst>
      <p:ext uri="{BB962C8B-B14F-4D97-AF65-F5344CB8AC3E}">
        <p14:creationId xmlns:p14="http://schemas.microsoft.com/office/powerpoint/2010/main" val="406862524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03997" y="2087812"/>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231187"/>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WHAT IS THE IMPACT?</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8105625" y="3153099"/>
            <a:ext cx="8678377" cy="3323987"/>
          </a:xfrm>
          <a:prstGeom prst="rect">
            <a:avLst/>
          </a:prstGeom>
        </p:spPr>
        <p:txBody>
          <a:bodyPr wrap="square" lIns="0" tIns="0" rIns="0" bIns="0" rtlCol="0" anchor="t">
            <a:spAutoFit/>
          </a:bodyPr>
          <a:lstStyle/>
          <a:p>
            <a:pPr lvl="0">
              <a:spcBef>
                <a:spcPct val="0"/>
              </a:spcBef>
              <a:buClr>
                <a:srgbClr val="FFC54D"/>
              </a:buClr>
            </a:pPr>
            <a:r>
              <a:rPr lang="en-US" sz="5400" spc="114" dirty="0">
                <a:latin typeface="Barlow SemiCondensed" panose="020B0604020202020204" charset="0"/>
                <a:ea typeface="Calibri" panose="020F0502020204030204" pitchFamily="34" charset="0"/>
                <a:cs typeface="Times New Roman" panose="02020603050405020304" pitchFamily="18" charset="0"/>
              </a:rPr>
              <a:t>First, not having all-encompassing categories erases real people and fails to capture their experience.</a:t>
            </a:r>
          </a:p>
        </p:txBody>
      </p:sp>
      <p:pic>
        <p:nvPicPr>
          <p:cNvPr id="19" name="Picture 18">
            <a:extLst>
              <a:ext uri="{FF2B5EF4-FFF2-40B4-BE49-F238E27FC236}">
                <a16:creationId xmlns:a16="http://schemas.microsoft.com/office/drawing/2014/main" id="{2EBA99B0-4361-4C62-A105-145A4D231B76}"/>
              </a:ext>
            </a:extLst>
          </p:cNvPr>
          <p:cNvPicPr>
            <a:picLocks noChangeAspect="1"/>
          </p:cNvPicPr>
          <p:nvPr/>
        </p:nvPicPr>
        <p:blipFill rotWithShape="1">
          <a:blip r:embed="rId5"/>
          <a:srcRect r="26632"/>
          <a:stretch/>
        </p:blipFill>
        <p:spPr>
          <a:xfrm>
            <a:off x="679115" y="2949555"/>
            <a:ext cx="6640017" cy="5171613"/>
          </a:xfrm>
          <a:prstGeom prst="rect">
            <a:avLst/>
          </a:prstGeom>
          <a:ln>
            <a:noFill/>
          </a:ln>
          <a:effectLst>
            <a:outerShdw blurRad="292100" dist="139700" dir="2700000" algn="tl" rotWithShape="0">
              <a:srgbClr val="333333">
                <a:alpha val="65000"/>
              </a:srgbClr>
            </a:outerShdw>
          </a:effectLst>
        </p:spPr>
      </p:pic>
      <p:sp>
        <p:nvSpPr>
          <p:cNvPr id="22" name="TextBox 21">
            <a:extLst>
              <a:ext uri="{FF2B5EF4-FFF2-40B4-BE49-F238E27FC236}">
                <a16:creationId xmlns:a16="http://schemas.microsoft.com/office/drawing/2014/main" id="{70F756B4-D6B0-4A00-96BB-DF75FD49730B}"/>
              </a:ext>
            </a:extLst>
          </p:cNvPr>
          <p:cNvSpPr txBox="1"/>
          <p:nvPr/>
        </p:nvSpPr>
        <p:spPr>
          <a:xfrm>
            <a:off x="7113184" y="9235126"/>
            <a:ext cx="10353674" cy="646331"/>
          </a:xfrm>
          <a:prstGeom prst="rect">
            <a:avLst/>
          </a:prstGeom>
          <a:noFill/>
        </p:spPr>
        <p:txBody>
          <a:bodyPr wrap="square">
            <a:spAutoFit/>
          </a:bodyPr>
          <a:lstStyle/>
          <a:p>
            <a:pPr algn="r"/>
            <a:r>
              <a:rPr lang="en-US" sz="3600" i="1" dirty="0">
                <a:solidFill>
                  <a:schemeClr val="bg1">
                    <a:lumMod val="50000"/>
                  </a:schemeClr>
                </a:solidFill>
                <a:latin typeface="Barlow SemiCondensed" panose="020B0604020202020204" charset="0"/>
              </a:rPr>
              <a:t>(Michelle Enfield/</a:t>
            </a:r>
            <a:r>
              <a:rPr lang="en-US" sz="3600" i="1" dirty="0" err="1">
                <a:solidFill>
                  <a:schemeClr val="bg1">
                    <a:lumMod val="50000"/>
                  </a:schemeClr>
                </a:solidFill>
                <a:latin typeface="Barlow SemiCondensed" panose="020B0604020202020204" charset="0"/>
              </a:rPr>
              <a:t>Alamy</a:t>
            </a:r>
            <a:r>
              <a:rPr lang="en-US" sz="3600" i="1" dirty="0">
                <a:solidFill>
                  <a:schemeClr val="bg1">
                    <a:lumMod val="50000"/>
                  </a:schemeClr>
                </a:solidFill>
                <a:latin typeface="Barlow SemiCondensed" panose="020B0604020202020204" charset="0"/>
              </a:rPr>
              <a:t> Stock Photo)</a:t>
            </a:r>
          </a:p>
        </p:txBody>
      </p:sp>
    </p:spTree>
    <p:extLst>
      <p:ext uri="{BB962C8B-B14F-4D97-AF65-F5344CB8AC3E}">
        <p14:creationId xmlns:p14="http://schemas.microsoft.com/office/powerpoint/2010/main" val="187535641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859598"/>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WHAT’S THE IMPACT?</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49555"/>
            <a:ext cx="15257954" cy="5909310"/>
          </a:xfrm>
          <a:prstGeom prst="rect">
            <a:avLst/>
          </a:prstGeom>
        </p:spPr>
        <p:txBody>
          <a:bodyPr wrap="square" lIns="0" tIns="0" rIns="0" bIns="0" rtlCol="0" anchor="t">
            <a:spAutoFit/>
          </a:bodyPr>
          <a:lstStyle/>
          <a:p>
            <a:pPr marL="685800" indent="-685800">
              <a:spcBef>
                <a:spcPct val="0"/>
              </a:spcBef>
              <a:buClr>
                <a:srgbClr val="FFC54D"/>
              </a:buClr>
              <a:buFont typeface="Arial" panose="020B0604020202020204" pitchFamily="34" charset="0"/>
              <a:buChar char="•"/>
            </a:pPr>
            <a:r>
              <a:rPr lang="en-US" sz="4800" spc="114" dirty="0">
                <a:latin typeface="Barlow SemiCondensed" panose="020B0604020202020204" charset="0"/>
                <a:ea typeface="Calibri" panose="020F0502020204030204" pitchFamily="34" charset="0"/>
                <a:cs typeface="Times New Roman" panose="02020603050405020304" pitchFamily="18" charset="0"/>
              </a:rPr>
              <a:t>Narrow race/ethnicity categories leave some people out and erases their experiences (think MENA or NHPI) </a:t>
            </a:r>
          </a:p>
          <a:p>
            <a:pPr marL="685800" indent="-685800">
              <a:spcBef>
                <a:spcPct val="0"/>
              </a:spcBef>
              <a:buClr>
                <a:srgbClr val="FFC54D"/>
              </a:buClr>
              <a:buFont typeface="Arial" panose="020B0604020202020204" pitchFamily="34" charset="0"/>
              <a:buChar char="•"/>
            </a:pPr>
            <a:r>
              <a:rPr lang="en-US" sz="4800" spc="114" dirty="0">
                <a:latin typeface="Barlow SemiCondensed" panose="020B0604020202020204" charset="0"/>
                <a:ea typeface="Calibri" panose="020F0502020204030204" pitchFamily="34" charset="0"/>
                <a:cs typeface="Times New Roman" panose="02020603050405020304" pitchFamily="18" charset="0"/>
              </a:rPr>
              <a:t>Difficult to compare data between different sources (e.g. if one only has 4 categories versus 9 categories)</a:t>
            </a:r>
          </a:p>
          <a:p>
            <a:pPr marL="685800" indent="-685800">
              <a:spcBef>
                <a:spcPct val="0"/>
              </a:spcBef>
              <a:buClr>
                <a:srgbClr val="FFC54D"/>
              </a:buClr>
              <a:buFont typeface="Arial" panose="020B0604020202020204" pitchFamily="34" charset="0"/>
              <a:buChar char="•"/>
            </a:pPr>
            <a:r>
              <a:rPr lang="en-US" sz="4800" spc="114" dirty="0">
                <a:latin typeface="Barlow SemiCondensed" panose="020B0604020202020204" charset="0"/>
                <a:ea typeface="Calibri" panose="020F0502020204030204" pitchFamily="34" charset="0"/>
                <a:cs typeface="Times New Roman" panose="02020603050405020304" pitchFamily="18" charset="0"/>
              </a:rPr>
              <a:t>If a source updates their categories, this can also make it difficult to compare different years</a:t>
            </a:r>
          </a:p>
          <a:p>
            <a:pPr marL="685800" indent="-685800">
              <a:spcBef>
                <a:spcPct val="0"/>
              </a:spcBef>
              <a:buClr>
                <a:srgbClr val="FFC54D"/>
              </a:buClr>
              <a:buFont typeface="Arial" panose="020B0604020202020204" pitchFamily="34" charset="0"/>
              <a:buChar char="•"/>
            </a:pPr>
            <a:r>
              <a:rPr lang="en-US" sz="4800" spc="114" dirty="0">
                <a:latin typeface="Barlow SemiCondensed" panose="020B0604020202020204" charset="0"/>
                <a:ea typeface="Calibri" panose="020F0502020204030204" pitchFamily="34" charset="0"/>
                <a:cs typeface="Times New Roman" panose="02020603050405020304" pitchFamily="18" charset="0"/>
              </a:rPr>
              <a:t>Some categories will have bigger numbers (e.g. more 2+ races, more write-ins)</a:t>
            </a:r>
          </a:p>
        </p:txBody>
      </p:sp>
    </p:spTree>
    <p:extLst>
      <p:ext uri="{BB962C8B-B14F-4D97-AF65-F5344CB8AC3E}">
        <p14:creationId xmlns:p14="http://schemas.microsoft.com/office/powerpoint/2010/main" val="257146068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6">
            <a:extLst>
              <a:ext uri="{FF2B5EF4-FFF2-40B4-BE49-F238E27FC236}">
                <a16:creationId xmlns:a16="http://schemas.microsoft.com/office/drawing/2014/main" id="{59DF3773-F031-404A-A014-E789A1B47D09}"/>
              </a:ext>
            </a:extLst>
          </p:cNvPr>
          <p:cNvSpPr>
            <a:spLocks noChangeAspect="1"/>
          </p:cNvSpPr>
          <p:nvPr/>
        </p:nvSpPr>
        <p:spPr>
          <a:xfrm>
            <a:off x="986224" y="2712303"/>
            <a:ext cx="4990045" cy="4990045"/>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 name="AutoShape 2"/>
          <p:cNvSpPr/>
          <p:nvPr/>
        </p:nvSpPr>
        <p:spPr>
          <a:xfrm flipV="1">
            <a:off x="6449622" y="5057442"/>
            <a:ext cx="10459632" cy="4346"/>
          </a:xfrm>
          <a:prstGeom prst="line">
            <a:avLst/>
          </a:prstGeom>
          <a:ln w="38100" cap="flat">
            <a:solidFill>
              <a:srgbClr val="000000"/>
            </a:solidFill>
            <a:prstDash val="solid"/>
            <a:headEnd type="none" w="sm" len="sm"/>
            <a:tailEnd type="none" w="sm" len="sm"/>
          </a:ln>
        </p:spPr>
        <p:txBody>
          <a:bodyPr/>
          <a:lstStyle/>
          <a:p>
            <a:endParaRPr lang="en-US" dirty="0"/>
          </a:p>
        </p:txBody>
      </p:sp>
      <p:sp>
        <p:nvSpPr>
          <p:cNvPr id="3" name="TextBox 3"/>
          <p:cNvSpPr txBox="1"/>
          <p:nvPr/>
        </p:nvSpPr>
        <p:spPr>
          <a:xfrm>
            <a:off x="6449622" y="3877110"/>
            <a:ext cx="1145621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CHANGING DEFINITIONS</a:t>
            </a:r>
          </a:p>
        </p:txBody>
      </p:sp>
      <p:sp>
        <p:nvSpPr>
          <p:cNvPr id="40" name="TextBox 40"/>
          <p:cNvSpPr txBox="1"/>
          <p:nvPr/>
        </p:nvSpPr>
        <p:spPr>
          <a:xfrm>
            <a:off x="6519251" y="5414893"/>
            <a:ext cx="10865115" cy="4154984"/>
          </a:xfrm>
          <a:prstGeom prst="rect">
            <a:avLst/>
          </a:prstGeom>
        </p:spPr>
        <p:txBody>
          <a:bodyPr wrap="square" lIns="0" tIns="0" rIns="0" bIns="0" rtlCol="0" anchor="t">
            <a:spAutoFit/>
          </a:bodyPr>
          <a:lstStyle/>
          <a:p>
            <a:pPr>
              <a:spcBef>
                <a:spcPct val="0"/>
              </a:spcBef>
              <a:buClr>
                <a:srgbClr val="F94C66"/>
              </a:buClr>
            </a:pPr>
            <a:r>
              <a:rPr lang="en-US" sz="5400" spc="114" dirty="0">
                <a:latin typeface="Barlow SemiCondensed" panose="020B0604020202020204" charset="0"/>
                <a:ea typeface="Calibri" panose="020F0502020204030204" pitchFamily="34" charset="0"/>
                <a:cs typeface="Times New Roman" panose="02020603050405020304" pitchFamily="18" charset="0"/>
              </a:rPr>
              <a:t>Always question the data and be transparent</a:t>
            </a:r>
          </a:p>
          <a:p>
            <a:pPr lvl="0">
              <a:spcBef>
                <a:spcPct val="0"/>
              </a:spcBef>
              <a:buClr>
                <a:srgbClr val="F94C66"/>
              </a:buClr>
            </a:pPr>
            <a:br>
              <a:rPr lang="en-US" sz="5400" spc="114" dirty="0">
                <a:solidFill>
                  <a:srgbClr val="000000"/>
                </a:solidFill>
                <a:latin typeface="Barlow SemiCondensed"/>
              </a:rPr>
            </a:br>
            <a:br>
              <a:rPr lang="en-US" sz="5400" spc="114" dirty="0">
                <a:solidFill>
                  <a:srgbClr val="000000"/>
                </a:solidFill>
                <a:latin typeface="Barlow SemiCondensed"/>
              </a:rPr>
            </a:br>
            <a:endParaRPr lang="en-US" sz="5400" spc="114" dirty="0">
              <a:solidFill>
                <a:schemeClr val="bg1">
                  <a:lumMod val="50000"/>
                </a:schemeClr>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9" name="TextBox 3">
            <a:extLst>
              <a:ext uri="{FF2B5EF4-FFF2-40B4-BE49-F238E27FC236}">
                <a16:creationId xmlns:a16="http://schemas.microsoft.com/office/drawing/2014/main" id="{3A9E5BC6-9A53-4ABA-A95A-DA21FD5F8023}"/>
              </a:ext>
            </a:extLst>
          </p:cNvPr>
          <p:cNvSpPr txBox="1"/>
          <p:nvPr/>
        </p:nvSpPr>
        <p:spPr>
          <a:xfrm>
            <a:off x="852225" y="4329331"/>
            <a:ext cx="5258045" cy="2285241"/>
          </a:xfrm>
          <a:prstGeom prst="rect">
            <a:avLst/>
          </a:prstGeom>
        </p:spPr>
        <p:txBody>
          <a:bodyPr wrap="square" lIns="0" tIns="0" rIns="0" bIns="0" rtlCol="0" anchor="t">
            <a:spAutoFit/>
          </a:bodyPr>
          <a:lstStyle/>
          <a:p>
            <a:pPr algn="ctr">
              <a:lnSpc>
                <a:spcPct val="75000"/>
              </a:lnSpc>
            </a:pPr>
            <a:r>
              <a:rPr lang="en-US" sz="6600" spc="167" dirty="0">
                <a:solidFill>
                  <a:schemeClr val="bg1"/>
                </a:solidFill>
                <a:latin typeface="Barlow Bold"/>
              </a:rPr>
              <a:t>CRITICAL THINKING STOP</a:t>
            </a:r>
          </a:p>
        </p:txBody>
      </p:sp>
    </p:spTree>
    <p:extLst>
      <p:ext uri="{BB962C8B-B14F-4D97-AF65-F5344CB8AC3E}">
        <p14:creationId xmlns:p14="http://schemas.microsoft.com/office/powerpoint/2010/main" val="157695928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FFC54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FFC54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HYPERTENSION JUMP</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48312" y="1863866"/>
            <a:ext cx="16210988" cy="2492990"/>
          </a:xfrm>
          <a:prstGeom prst="rect">
            <a:avLst/>
          </a:prstGeom>
        </p:spPr>
        <p:txBody>
          <a:bodyPr wrap="square" lIns="0" tIns="0" rIns="0" bIns="0" rtlCol="0" anchor="t">
            <a:spAutoFit/>
          </a:bodyPr>
          <a:lstStyle/>
          <a:p>
            <a:pPr lvl="0">
              <a:spcBef>
                <a:spcPct val="0"/>
              </a:spcBef>
              <a:buClr>
                <a:srgbClr val="53BF9D"/>
              </a:buClr>
            </a:pPr>
            <a:r>
              <a:rPr lang="en-US" sz="5400" spc="114" dirty="0">
                <a:latin typeface="Barlow SemiCondensed" panose="020B0604020202020204" charset="0"/>
                <a:ea typeface="Calibri" panose="020F0502020204030204" pitchFamily="34" charset="0"/>
                <a:cs typeface="Times New Roman" panose="02020603050405020304" pitchFamily="18" charset="0"/>
              </a:rPr>
              <a:t>When looking at hypertension hospitalization rates, we saw a jump from 2016-2017</a:t>
            </a:r>
          </a:p>
          <a:p>
            <a:pPr lvl="0">
              <a:spcBef>
                <a:spcPct val="0"/>
              </a:spcBef>
              <a:buClr>
                <a:srgbClr val="53BF9D"/>
              </a:buCl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3117705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FFC54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FFC54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HYPERTENSION JUMP</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48312" y="1863866"/>
            <a:ext cx="16418546" cy="4985980"/>
          </a:xfrm>
          <a:prstGeom prst="rect">
            <a:avLst/>
          </a:prstGeom>
        </p:spPr>
        <p:txBody>
          <a:bodyPr wrap="square" lIns="0" tIns="0" rIns="0" bIns="0" rtlCol="0" anchor="t">
            <a:spAutoFit/>
          </a:bodyPr>
          <a:lstStyle/>
          <a:p>
            <a:pPr lvl="0">
              <a:spcBef>
                <a:spcPct val="0"/>
              </a:spcBef>
              <a:buClr>
                <a:srgbClr val="53BF9D"/>
              </a:buClr>
            </a:pPr>
            <a:r>
              <a:rPr lang="en-US" sz="5400" spc="114" dirty="0">
                <a:latin typeface="Barlow SemiCondensed" panose="020B0604020202020204" charset="0"/>
                <a:ea typeface="Calibri" panose="020F0502020204030204" pitchFamily="34" charset="0"/>
                <a:cs typeface="Times New Roman" panose="02020603050405020304" pitchFamily="18" charset="0"/>
              </a:rPr>
              <a:t>When looking at hypertension hospitalization rates, we saw a jump from 2016-2017</a:t>
            </a:r>
            <a:br>
              <a:rPr lang="en-US" sz="5400" spc="114" dirty="0">
                <a:latin typeface="Barlow SemiCondensed" panose="020B0604020202020204" charset="0"/>
                <a:ea typeface="Calibri" panose="020F0502020204030204" pitchFamily="34" charset="0"/>
                <a:cs typeface="Times New Roman" panose="02020603050405020304" pitchFamily="18" charset="0"/>
              </a:rPr>
            </a:br>
            <a:endParaRPr lang="en-US" sz="5400" spc="114" dirty="0">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We automatically wanted to know, is there a story here?</a:t>
            </a:r>
          </a:p>
          <a:p>
            <a:pPr marL="685800" lvl="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It was happening with diabetes too.</a:t>
            </a:r>
          </a:p>
          <a:p>
            <a:pPr lvl="0">
              <a:spcBef>
                <a:spcPct val="0"/>
              </a:spcBef>
              <a:buClr>
                <a:srgbClr val="53BF9D"/>
              </a:buCl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3325211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FFC54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FFC54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HYPERTENSION JUMP</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48312" y="1863866"/>
            <a:ext cx="16210988" cy="9140964"/>
          </a:xfrm>
          <a:prstGeom prst="rect">
            <a:avLst/>
          </a:prstGeom>
        </p:spPr>
        <p:txBody>
          <a:bodyPr wrap="square" lIns="0" tIns="0" rIns="0" bIns="0" rtlCol="0" anchor="t">
            <a:spAutoFit/>
          </a:bodyPr>
          <a:lstStyle/>
          <a:p>
            <a:pPr lvl="0">
              <a:spcBef>
                <a:spcPct val="0"/>
              </a:spcBef>
              <a:buClr>
                <a:srgbClr val="53BF9D"/>
              </a:buClr>
            </a:pPr>
            <a:r>
              <a:rPr lang="en-US" sz="5400" spc="114" dirty="0">
                <a:latin typeface="Barlow SemiCondensed" panose="020B0604020202020204" charset="0"/>
                <a:ea typeface="Calibri" panose="020F0502020204030204" pitchFamily="34" charset="0"/>
                <a:cs typeface="Times New Roman" panose="02020603050405020304" pitchFamily="18" charset="0"/>
              </a:rPr>
              <a:t>When looking at hypertension hospitalization rates, we saw a jump from 2016-2017</a:t>
            </a:r>
          </a:p>
          <a:p>
            <a:pPr lvl="0">
              <a:spcBef>
                <a:spcPct val="0"/>
              </a:spcBef>
              <a:buClr>
                <a:srgbClr val="FFC54D"/>
              </a:buCl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a:p>
            <a:pPr lvl="0">
              <a:spcBef>
                <a:spcPct val="0"/>
              </a:spcBef>
              <a:buClr>
                <a:srgbClr val="FFC54D"/>
              </a:buClr>
            </a:pPr>
            <a:r>
              <a:rPr lang="en-US" sz="5400" spc="114" dirty="0">
                <a:solidFill>
                  <a:srgbClr val="FFC54D"/>
                </a:solidFill>
                <a:latin typeface="Barlow SemiCondensed" panose="020B0604020202020204" charset="0"/>
                <a:ea typeface="Calibri" panose="020F0502020204030204" pitchFamily="34" charset="0"/>
                <a:cs typeface="Times New Roman" panose="02020603050405020304" pitchFamily="18" charset="0"/>
              </a:rPr>
              <a:t>Turns out, there was a change in definition (not just for hypertension)</a:t>
            </a:r>
          </a:p>
          <a:p>
            <a:pPr marL="685800" lvl="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ICD 9 to ICD 10 codes</a:t>
            </a:r>
          </a:p>
          <a:p>
            <a:pPr marL="685800" lvl="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A new definition of what ‘counts’ as a hypertension hospitalization was making it look like a dramatic increase in case numbers</a:t>
            </a:r>
          </a:p>
          <a:p>
            <a:pPr marL="685800" lvl="0" indent="-685800">
              <a:spcBef>
                <a:spcPct val="0"/>
              </a:spcBef>
              <a:buClr>
                <a:srgbClr val="FFC54D"/>
              </a:buClr>
              <a:buFont typeface="Arial" panose="020B0604020202020204" pitchFamily="34" charset="0"/>
              <a:buChar cha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a:p>
            <a:pPr lvl="0">
              <a:spcBef>
                <a:spcPct val="0"/>
              </a:spcBef>
              <a:buClr>
                <a:srgbClr val="53BF9D"/>
              </a:buCl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37687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03997" y="21717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263680"/>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SOME OF OUR WORK:</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5" name="Picture 4">
            <a:extLst>
              <a:ext uri="{FF2B5EF4-FFF2-40B4-BE49-F238E27FC236}">
                <a16:creationId xmlns:a16="http://schemas.microsoft.com/office/drawing/2014/main" id="{1D58019B-461C-4317-943F-1040E9D7FD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03997" y="2212665"/>
            <a:ext cx="7258336" cy="7258336"/>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3E352484-4A34-47BC-ACFE-4DB26CE1BEE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78498" y="2489202"/>
            <a:ext cx="6852022" cy="68520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1922856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6645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HEPATITIS B SOLVED?</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5" name="Picture 4">
            <a:extLst>
              <a:ext uri="{FF2B5EF4-FFF2-40B4-BE49-F238E27FC236}">
                <a16:creationId xmlns:a16="http://schemas.microsoft.com/office/drawing/2014/main" id="{80E85E98-8108-45FE-90D9-D1466F2BCFD0}"/>
              </a:ext>
            </a:extLst>
          </p:cNvPr>
          <p:cNvPicPr>
            <a:picLocks noChangeAspect="1"/>
          </p:cNvPicPr>
          <p:nvPr/>
        </p:nvPicPr>
        <p:blipFill rotWithShape="1">
          <a:blip r:embed="rId5"/>
          <a:srcRect l="3564" t="1836" r="2067" b="377"/>
          <a:stretch/>
        </p:blipFill>
        <p:spPr>
          <a:xfrm>
            <a:off x="1374700" y="2949554"/>
            <a:ext cx="4800600" cy="6297280"/>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F1F41ED3-E01C-42D2-ACCD-EE5AA9319B85}"/>
              </a:ext>
            </a:extLst>
          </p:cNvPr>
          <p:cNvPicPr>
            <a:picLocks noChangeAspect="1"/>
          </p:cNvPicPr>
          <p:nvPr/>
        </p:nvPicPr>
        <p:blipFill rotWithShape="1">
          <a:blip r:embed="rId6"/>
          <a:srcRect t="4013"/>
          <a:stretch/>
        </p:blipFill>
        <p:spPr>
          <a:xfrm>
            <a:off x="6627532" y="3456813"/>
            <a:ext cx="10541482" cy="5282761"/>
          </a:xfrm>
          <a:prstGeom prst="rect">
            <a:avLst/>
          </a:prstGeom>
          <a:ln>
            <a:noFill/>
          </a:ln>
          <a:effectLst>
            <a:outerShdw blurRad="292100" dist="139700" dir="2700000" algn="tl" rotWithShape="0">
              <a:srgbClr val="333333">
                <a:alpha val="65000"/>
              </a:srgbClr>
            </a:outerShdw>
          </a:effectLst>
        </p:spPr>
      </p:pic>
      <p:sp>
        <p:nvSpPr>
          <p:cNvPr id="8" name="Rectangle: Rounded Corners 7">
            <a:extLst>
              <a:ext uri="{FF2B5EF4-FFF2-40B4-BE49-F238E27FC236}">
                <a16:creationId xmlns:a16="http://schemas.microsoft.com/office/drawing/2014/main" id="{6DEC04AD-C725-4F31-BAF8-E898E693F633}"/>
              </a:ext>
            </a:extLst>
          </p:cNvPr>
          <p:cNvSpPr/>
          <p:nvPr/>
        </p:nvSpPr>
        <p:spPr>
          <a:xfrm>
            <a:off x="12954000" y="4305300"/>
            <a:ext cx="1447800" cy="3272211"/>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525336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6645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HEPATITIS B SOLVED?</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7" name="Picture 6">
            <a:extLst>
              <a:ext uri="{FF2B5EF4-FFF2-40B4-BE49-F238E27FC236}">
                <a16:creationId xmlns:a16="http://schemas.microsoft.com/office/drawing/2014/main" id="{F1F41ED3-E01C-42D2-ACCD-EE5AA9319B85}"/>
              </a:ext>
            </a:extLst>
          </p:cNvPr>
          <p:cNvPicPr>
            <a:picLocks noChangeAspect="1"/>
          </p:cNvPicPr>
          <p:nvPr/>
        </p:nvPicPr>
        <p:blipFill rotWithShape="1">
          <a:blip r:embed="rId5"/>
          <a:srcRect l="48622" t="4013"/>
          <a:stretch/>
        </p:blipFill>
        <p:spPr>
          <a:xfrm>
            <a:off x="1484947" y="3156951"/>
            <a:ext cx="6135053" cy="5984037"/>
          </a:xfrm>
          <a:prstGeom prst="rect">
            <a:avLst/>
          </a:prstGeom>
          <a:ln>
            <a:noFill/>
          </a:ln>
          <a:effectLst>
            <a:outerShdw blurRad="292100" dist="139700" dir="2700000" algn="tl" rotWithShape="0">
              <a:srgbClr val="333333">
                <a:alpha val="65000"/>
              </a:srgbClr>
            </a:outerShdw>
          </a:effectLst>
        </p:spPr>
      </p:pic>
      <p:sp>
        <p:nvSpPr>
          <p:cNvPr id="8" name="Rectangle: Rounded Corners 7">
            <a:extLst>
              <a:ext uri="{FF2B5EF4-FFF2-40B4-BE49-F238E27FC236}">
                <a16:creationId xmlns:a16="http://schemas.microsoft.com/office/drawing/2014/main" id="{6DEC04AD-C725-4F31-BAF8-E898E693F633}"/>
              </a:ext>
            </a:extLst>
          </p:cNvPr>
          <p:cNvSpPr/>
          <p:nvPr/>
        </p:nvSpPr>
        <p:spPr>
          <a:xfrm>
            <a:off x="2912480" y="4180736"/>
            <a:ext cx="1639993" cy="3929069"/>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40">
            <a:extLst>
              <a:ext uri="{FF2B5EF4-FFF2-40B4-BE49-F238E27FC236}">
                <a16:creationId xmlns:a16="http://schemas.microsoft.com/office/drawing/2014/main" id="{219B8D43-57A3-4476-BEBA-639E4BAFCF5E}"/>
              </a:ext>
            </a:extLst>
          </p:cNvPr>
          <p:cNvSpPr txBox="1"/>
          <p:nvPr/>
        </p:nvSpPr>
        <p:spPr>
          <a:xfrm>
            <a:off x="8322194" y="2949555"/>
            <a:ext cx="8461807" cy="1661993"/>
          </a:xfrm>
          <a:prstGeom prst="rect">
            <a:avLst/>
          </a:prstGeom>
        </p:spPr>
        <p:txBody>
          <a:bodyPr wrap="square" lIns="0" tIns="0" rIns="0" bIns="0" rtlCol="0" anchor="t">
            <a:spAutoFit/>
          </a:bodyPr>
          <a:lstStyle/>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At first glance, it looks like we “solved Hep B”</a:t>
            </a:r>
          </a:p>
        </p:txBody>
      </p:sp>
    </p:spTree>
    <p:extLst>
      <p:ext uri="{BB962C8B-B14F-4D97-AF65-F5344CB8AC3E}">
        <p14:creationId xmlns:p14="http://schemas.microsoft.com/office/powerpoint/2010/main" val="62354418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6645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HEPATITIS B SOLVED?</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7" name="Picture 6">
            <a:extLst>
              <a:ext uri="{FF2B5EF4-FFF2-40B4-BE49-F238E27FC236}">
                <a16:creationId xmlns:a16="http://schemas.microsoft.com/office/drawing/2014/main" id="{F1F41ED3-E01C-42D2-ACCD-EE5AA9319B85}"/>
              </a:ext>
            </a:extLst>
          </p:cNvPr>
          <p:cNvPicPr>
            <a:picLocks noChangeAspect="1"/>
          </p:cNvPicPr>
          <p:nvPr/>
        </p:nvPicPr>
        <p:blipFill rotWithShape="1">
          <a:blip r:embed="rId5"/>
          <a:srcRect l="48622" t="4013"/>
          <a:stretch/>
        </p:blipFill>
        <p:spPr>
          <a:xfrm>
            <a:off x="1484947" y="3156951"/>
            <a:ext cx="6135053" cy="5984037"/>
          </a:xfrm>
          <a:prstGeom prst="rect">
            <a:avLst/>
          </a:prstGeom>
          <a:ln>
            <a:noFill/>
          </a:ln>
          <a:effectLst>
            <a:outerShdw blurRad="292100" dist="139700" dir="2700000" algn="tl" rotWithShape="0">
              <a:srgbClr val="333333">
                <a:alpha val="65000"/>
              </a:srgbClr>
            </a:outerShdw>
          </a:effectLst>
        </p:spPr>
      </p:pic>
      <p:sp>
        <p:nvSpPr>
          <p:cNvPr id="8" name="Rectangle: Rounded Corners 7">
            <a:extLst>
              <a:ext uri="{FF2B5EF4-FFF2-40B4-BE49-F238E27FC236}">
                <a16:creationId xmlns:a16="http://schemas.microsoft.com/office/drawing/2014/main" id="{6DEC04AD-C725-4F31-BAF8-E898E693F633}"/>
              </a:ext>
            </a:extLst>
          </p:cNvPr>
          <p:cNvSpPr/>
          <p:nvPr/>
        </p:nvSpPr>
        <p:spPr>
          <a:xfrm>
            <a:off x="2912480" y="4180736"/>
            <a:ext cx="1639993" cy="3929069"/>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40">
            <a:extLst>
              <a:ext uri="{FF2B5EF4-FFF2-40B4-BE49-F238E27FC236}">
                <a16:creationId xmlns:a16="http://schemas.microsoft.com/office/drawing/2014/main" id="{219B8D43-57A3-4476-BEBA-639E4BAFCF5E}"/>
              </a:ext>
            </a:extLst>
          </p:cNvPr>
          <p:cNvSpPr txBox="1"/>
          <p:nvPr/>
        </p:nvSpPr>
        <p:spPr>
          <a:xfrm>
            <a:off x="8322194" y="2949555"/>
            <a:ext cx="8461807" cy="4985980"/>
          </a:xfrm>
          <a:prstGeom prst="rect">
            <a:avLst/>
          </a:prstGeom>
        </p:spPr>
        <p:txBody>
          <a:bodyPr wrap="square" lIns="0" tIns="0" rIns="0" bIns="0" rtlCol="0" anchor="t">
            <a:spAutoFit/>
          </a:bodyPr>
          <a:lstStyle/>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At first glance, it looks like we “solved Hep B”</a:t>
            </a:r>
          </a:p>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But, there was a big change in definition which accounted for the change in numbers.</a:t>
            </a:r>
          </a:p>
        </p:txBody>
      </p:sp>
    </p:spTree>
    <p:extLst>
      <p:ext uri="{BB962C8B-B14F-4D97-AF65-F5344CB8AC3E}">
        <p14:creationId xmlns:p14="http://schemas.microsoft.com/office/powerpoint/2010/main" val="353960199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6645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HEPATITIS B SOLVED?</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7" name="Picture 6">
            <a:extLst>
              <a:ext uri="{FF2B5EF4-FFF2-40B4-BE49-F238E27FC236}">
                <a16:creationId xmlns:a16="http://schemas.microsoft.com/office/drawing/2014/main" id="{F1F41ED3-E01C-42D2-ACCD-EE5AA9319B85}"/>
              </a:ext>
            </a:extLst>
          </p:cNvPr>
          <p:cNvPicPr>
            <a:picLocks noChangeAspect="1"/>
          </p:cNvPicPr>
          <p:nvPr/>
        </p:nvPicPr>
        <p:blipFill rotWithShape="1">
          <a:blip r:embed="rId5"/>
          <a:srcRect l="48622" t="4013"/>
          <a:stretch/>
        </p:blipFill>
        <p:spPr>
          <a:xfrm>
            <a:off x="1484947" y="3156951"/>
            <a:ext cx="6135053" cy="5984037"/>
          </a:xfrm>
          <a:prstGeom prst="rect">
            <a:avLst/>
          </a:prstGeom>
          <a:ln>
            <a:noFill/>
          </a:ln>
          <a:effectLst>
            <a:outerShdw blurRad="292100" dist="139700" dir="2700000" algn="tl" rotWithShape="0">
              <a:srgbClr val="333333">
                <a:alpha val="65000"/>
              </a:srgbClr>
            </a:outerShdw>
          </a:effectLst>
        </p:spPr>
      </p:pic>
      <p:sp>
        <p:nvSpPr>
          <p:cNvPr id="8" name="Rectangle: Rounded Corners 7">
            <a:extLst>
              <a:ext uri="{FF2B5EF4-FFF2-40B4-BE49-F238E27FC236}">
                <a16:creationId xmlns:a16="http://schemas.microsoft.com/office/drawing/2014/main" id="{6DEC04AD-C725-4F31-BAF8-E898E693F633}"/>
              </a:ext>
            </a:extLst>
          </p:cNvPr>
          <p:cNvSpPr/>
          <p:nvPr/>
        </p:nvSpPr>
        <p:spPr>
          <a:xfrm>
            <a:off x="2912480" y="4180736"/>
            <a:ext cx="1639993" cy="3929069"/>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40">
            <a:extLst>
              <a:ext uri="{FF2B5EF4-FFF2-40B4-BE49-F238E27FC236}">
                <a16:creationId xmlns:a16="http://schemas.microsoft.com/office/drawing/2014/main" id="{219B8D43-57A3-4476-BEBA-639E4BAFCF5E}"/>
              </a:ext>
            </a:extLst>
          </p:cNvPr>
          <p:cNvSpPr txBox="1"/>
          <p:nvPr/>
        </p:nvSpPr>
        <p:spPr>
          <a:xfrm>
            <a:off x="8322194" y="2949555"/>
            <a:ext cx="8461807" cy="6647974"/>
          </a:xfrm>
          <a:prstGeom prst="rect">
            <a:avLst/>
          </a:prstGeom>
        </p:spPr>
        <p:txBody>
          <a:bodyPr wrap="square" lIns="0" tIns="0" rIns="0" bIns="0" rtlCol="0" anchor="t">
            <a:spAutoFit/>
          </a:bodyPr>
          <a:lstStyle/>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At first glance, it looks like we “solved Hep B”</a:t>
            </a:r>
          </a:p>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But, there was a big change in definition which accounted for the change in numbers.</a:t>
            </a:r>
          </a:p>
          <a:p>
            <a:pPr marL="685800" indent="-685800">
              <a:spcBef>
                <a:spcPct val="0"/>
              </a:spcBef>
              <a:buClr>
                <a:srgbClr val="FFC54D"/>
              </a:buClr>
              <a:buFont typeface="Arial" panose="020B0604020202020204" pitchFamily="34" charset="0"/>
              <a:buChar cha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a:p>
            <a:pPr>
              <a:spcBef>
                <a:spcPct val="0"/>
              </a:spcBef>
              <a:buClr>
                <a:srgbClr val="FFC54D"/>
              </a:buClr>
            </a:pPr>
            <a:r>
              <a:rPr lang="en-US" sz="5400" spc="114" dirty="0">
                <a:latin typeface="Barlow SemiCondensed" panose="020B0604020202020204" charset="0"/>
                <a:ea typeface="Calibri" panose="020F0502020204030204" pitchFamily="34" charset="0"/>
                <a:cs typeface="Times New Roman" panose="02020603050405020304" pitchFamily="18" charset="0"/>
              </a:rPr>
              <a:t>So what did we do about it?</a:t>
            </a:r>
          </a:p>
        </p:txBody>
      </p:sp>
    </p:spTree>
    <p:extLst>
      <p:ext uri="{BB962C8B-B14F-4D97-AF65-F5344CB8AC3E}">
        <p14:creationId xmlns:p14="http://schemas.microsoft.com/office/powerpoint/2010/main" val="308262026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6645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HEPATITIS B SOLVED?</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7" name="Picture 6">
            <a:extLst>
              <a:ext uri="{FF2B5EF4-FFF2-40B4-BE49-F238E27FC236}">
                <a16:creationId xmlns:a16="http://schemas.microsoft.com/office/drawing/2014/main" id="{F1F41ED3-E01C-42D2-ACCD-EE5AA9319B85}"/>
              </a:ext>
            </a:extLst>
          </p:cNvPr>
          <p:cNvPicPr>
            <a:picLocks noChangeAspect="1"/>
          </p:cNvPicPr>
          <p:nvPr/>
        </p:nvPicPr>
        <p:blipFill rotWithShape="1">
          <a:blip r:embed="rId5"/>
          <a:srcRect t="4013"/>
          <a:stretch/>
        </p:blipFill>
        <p:spPr>
          <a:xfrm>
            <a:off x="1503997" y="3400407"/>
            <a:ext cx="10541482" cy="5282761"/>
          </a:xfrm>
          <a:prstGeom prst="rect">
            <a:avLst/>
          </a:prstGeom>
          <a:ln>
            <a:noFill/>
          </a:ln>
          <a:effectLst>
            <a:outerShdw blurRad="292100" dist="139700" dir="2700000" algn="tl" rotWithShape="0">
              <a:srgbClr val="333333">
                <a:alpha val="65000"/>
              </a:srgbClr>
            </a:outerShdw>
          </a:effectLst>
        </p:spPr>
      </p:pic>
      <p:sp>
        <p:nvSpPr>
          <p:cNvPr id="8" name="Rectangle: Rounded Corners 7">
            <a:extLst>
              <a:ext uri="{FF2B5EF4-FFF2-40B4-BE49-F238E27FC236}">
                <a16:creationId xmlns:a16="http://schemas.microsoft.com/office/drawing/2014/main" id="{6DEC04AD-C725-4F31-BAF8-E898E693F633}"/>
              </a:ext>
            </a:extLst>
          </p:cNvPr>
          <p:cNvSpPr/>
          <p:nvPr/>
        </p:nvSpPr>
        <p:spPr>
          <a:xfrm>
            <a:off x="7641118" y="4320755"/>
            <a:ext cx="929014" cy="822745"/>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Line arrow: Straight with solid fill">
            <a:extLst>
              <a:ext uri="{FF2B5EF4-FFF2-40B4-BE49-F238E27FC236}">
                <a16:creationId xmlns:a16="http://schemas.microsoft.com/office/drawing/2014/main" id="{07E73E5A-2718-4371-A5E9-2D8143E8002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86800" y="3550931"/>
            <a:ext cx="2454047" cy="2454047"/>
          </a:xfrm>
          <a:prstGeom prst="rect">
            <a:avLst/>
          </a:prstGeom>
        </p:spPr>
      </p:pic>
      <p:pic>
        <p:nvPicPr>
          <p:cNvPr id="22" name="Graphic 21" descr="Line arrow: Straight with solid fill">
            <a:extLst>
              <a:ext uri="{FF2B5EF4-FFF2-40B4-BE49-F238E27FC236}">
                <a16:creationId xmlns:a16="http://schemas.microsoft.com/office/drawing/2014/main" id="{D7644E54-CD76-499C-AC80-E5EB0BC3CEF7}"/>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26273"/>
          <a:stretch/>
        </p:blipFill>
        <p:spPr>
          <a:xfrm>
            <a:off x="10972800" y="3550931"/>
            <a:ext cx="1809287" cy="2454047"/>
          </a:xfrm>
          <a:prstGeom prst="rect">
            <a:avLst/>
          </a:prstGeom>
        </p:spPr>
      </p:pic>
      <p:sp>
        <p:nvSpPr>
          <p:cNvPr id="23" name="TextBox 22">
            <a:extLst>
              <a:ext uri="{FF2B5EF4-FFF2-40B4-BE49-F238E27FC236}">
                <a16:creationId xmlns:a16="http://schemas.microsoft.com/office/drawing/2014/main" id="{3DFD535F-D2C0-4233-8445-C20046FA5B79}"/>
              </a:ext>
            </a:extLst>
          </p:cNvPr>
          <p:cNvSpPr txBox="1"/>
          <p:nvPr/>
        </p:nvSpPr>
        <p:spPr>
          <a:xfrm>
            <a:off x="12829175" y="3900792"/>
            <a:ext cx="3524608" cy="1754326"/>
          </a:xfrm>
          <a:prstGeom prst="rect">
            <a:avLst/>
          </a:prstGeom>
          <a:noFill/>
        </p:spPr>
        <p:txBody>
          <a:bodyPr wrap="square">
            <a:spAutoFit/>
          </a:bodyPr>
          <a:lstStyle/>
          <a:p>
            <a:r>
              <a:rPr lang="en-US" sz="5400" spc="167" dirty="0">
                <a:solidFill>
                  <a:srgbClr val="FFC54D"/>
                </a:solidFill>
                <a:latin typeface="Barlow Bold"/>
              </a:rPr>
              <a:t>BREAK IN THE LINE</a:t>
            </a:r>
            <a:endParaRPr lang="en-US" sz="5400" dirty="0">
              <a:solidFill>
                <a:srgbClr val="FFC54D"/>
              </a:solidFill>
            </a:endParaRPr>
          </a:p>
        </p:txBody>
      </p:sp>
    </p:spTree>
    <p:extLst>
      <p:ext uri="{BB962C8B-B14F-4D97-AF65-F5344CB8AC3E}">
        <p14:creationId xmlns:p14="http://schemas.microsoft.com/office/powerpoint/2010/main" val="245489228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6645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HEPATITIS B SOLVED?</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7" name="Picture 6">
            <a:extLst>
              <a:ext uri="{FF2B5EF4-FFF2-40B4-BE49-F238E27FC236}">
                <a16:creationId xmlns:a16="http://schemas.microsoft.com/office/drawing/2014/main" id="{F1F41ED3-E01C-42D2-ACCD-EE5AA9319B85}"/>
              </a:ext>
            </a:extLst>
          </p:cNvPr>
          <p:cNvPicPr>
            <a:picLocks noChangeAspect="1"/>
          </p:cNvPicPr>
          <p:nvPr/>
        </p:nvPicPr>
        <p:blipFill rotWithShape="1">
          <a:blip r:embed="rId5"/>
          <a:srcRect t="4013"/>
          <a:stretch/>
        </p:blipFill>
        <p:spPr>
          <a:xfrm>
            <a:off x="1503997" y="3400407"/>
            <a:ext cx="10541482" cy="5282761"/>
          </a:xfrm>
          <a:prstGeom prst="rect">
            <a:avLst/>
          </a:prstGeom>
          <a:ln>
            <a:noFill/>
          </a:ln>
          <a:effectLst>
            <a:outerShdw blurRad="292100" dist="139700" dir="2700000" algn="tl" rotWithShape="0">
              <a:srgbClr val="333333">
                <a:alpha val="65000"/>
              </a:srgbClr>
            </a:outerShdw>
          </a:effectLst>
        </p:spPr>
      </p:pic>
      <p:sp>
        <p:nvSpPr>
          <p:cNvPr id="8" name="Rectangle: Rounded Corners 7">
            <a:extLst>
              <a:ext uri="{FF2B5EF4-FFF2-40B4-BE49-F238E27FC236}">
                <a16:creationId xmlns:a16="http://schemas.microsoft.com/office/drawing/2014/main" id="{6DEC04AD-C725-4F31-BAF8-E898E693F633}"/>
              </a:ext>
            </a:extLst>
          </p:cNvPr>
          <p:cNvSpPr/>
          <p:nvPr/>
        </p:nvSpPr>
        <p:spPr>
          <a:xfrm>
            <a:off x="6936574" y="7592966"/>
            <a:ext cx="4798226" cy="822745"/>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3DFD535F-D2C0-4233-8445-C20046FA5B79}"/>
              </a:ext>
            </a:extLst>
          </p:cNvPr>
          <p:cNvSpPr txBox="1"/>
          <p:nvPr/>
        </p:nvSpPr>
        <p:spPr>
          <a:xfrm>
            <a:off x="10402336" y="8958127"/>
            <a:ext cx="7030402" cy="923330"/>
          </a:xfrm>
          <a:prstGeom prst="rect">
            <a:avLst/>
          </a:prstGeom>
          <a:noFill/>
        </p:spPr>
        <p:txBody>
          <a:bodyPr wrap="square">
            <a:spAutoFit/>
          </a:bodyPr>
          <a:lstStyle/>
          <a:p>
            <a:r>
              <a:rPr lang="en-US" sz="5400" spc="167" dirty="0">
                <a:solidFill>
                  <a:srgbClr val="FFC54D"/>
                </a:solidFill>
                <a:latin typeface="Barlow Bold"/>
              </a:rPr>
              <a:t>NOTE IN THE CHART</a:t>
            </a:r>
            <a:endParaRPr lang="en-US" sz="5400" dirty="0">
              <a:solidFill>
                <a:srgbClr val="FFC54D"/>
              </a:solidFill>
            </a:endParaRPr>
          </a:p>
        </p:txBody>
      </p:sp>
      <p:pic>
        <p:nvPicPr>
          <p:cNvPr id="5" name="Graphic 4" descr="Line arrow: Clockwise curve with solid fill">
            <a:extLst>
              <a:ext uri="{FF2B5EF4-FFF2-40B4-BE49-F238E27FC236}">
                <a16:creationId xmlns:a16="http://schemas.microsoft.com/office/drawing/2014/main" id="{7AA93406-D3EC-494E-BA94-7F263EF388E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9509279">
            <a:off x="8056632" y="7963955"/>
            <a:ext cx="2362200" cy="2362200"/>
          </a:xfrm>
          <a:prstGeom prst="rect">
            <a:avLst/>
          </a:prstGeom>
        </p:spPr>
      </p:pic>
    </p:spTree>
    <p:extLst>
      <p:ext uri="{BB962C8B-B14F-4D97-AF65-F5344CB8AC3E}">
        <p14:creationId xmlns:p14="http://schemas.microsoft.com/office/powerpoint/2010/main" val="370896044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6645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HEPATITIS B SOLVED?</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7" name="Picture 6">
            <a:extLst>
              <a:ext uri="{FF2B5EF4-FFF2-40B4-BE49-F238E27FC236}">
                <a16:creationId xmlns:a16="http://schemas.microsoft.com/office/drawing/2014/main" id="{F1F41ED3-E01C-42D2-ACCD-EE5AA9319B85}"/>
              </a:ext>
            </a:extLst>
          </p:cNvPr>
          <p:cNvPicPr>
            <a:picLocks noChangeAspect="1"/>
          </p:cNvPicPr>
          <p:nvPr/>
        </p:nvPicPr>
        <p:blipFill rotWithShape="1">
          <a:blip r:embed="rId5"/>
          <a:srcRect t="4013"/>
          <a:stretch/>
        </p:blipFill>
        <p:spPr>
          <a:xfrm>
            <a:off x="1503997" y="3400407"/>
            <a:ext cx="10541482" cy="5282761"/>
          </a:xfrm>
          <a:prstGeom prst="rect">
            <a:avLst/>
          </a:prstGeom>
          <a:ln>
            <a:noFill/>
          </a:ln>
          <a:effectLst>
            <a:outerShdw blurRad="292100" dist="139700" dir="2700000" algn="tl" rotWithShape="0">
              <a:srgbClr val="333333">
                <a:alpha val="65000"/>
              </a:srgbClr>
            </a:outerShdw>
          </a:effectLst>
        </p:spPr>
      </p:pic>
      <p:sp>
        <p:nvSpPr>
          <p:cNvPr id="8" name="Rectangle: Rounded Corners 7">
            <a:extLst>
              <a:ext uri="{FF2B5EF4-FFF2-40B4-BE49-F238E27FC236}">
                <a16:creationId xmlns:a16="http://schemas.microsoft.com/office/drawing/2014/main" id="{6DEC04AD-C725-4F31-BAF8-E898E693F633}"/>
              </a:ext>
            </a:extLst>
          </p:cNvPr>
          <p:cNvSpPr/>
          <p:nvPr/>
        </p:nvSpPr>
        <p:spPr>
          <a:xfrm>
            <a:off x="1545096" y="3900792"/>
            <a:ext cx="5160503" cy="2224555"/>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Line arrow: Straight with solid fill">
            <a:extLst>
              <a:ext uri="{FF2B5EF4-FFF2-40B4-BE49-F238E27FC236}">
                <a16:creationId xmlns:a16="http://schemas.microsoft.com/office/drawing/2014/main" id="{07E73E5A-2718-4371-A5E9-2D8143E8002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746698" y="3569981"/>
            <a:ext cx="2454047" cy="2454047"/>
          </a:xfrm>
          <a:prstGeom prst="rect">
            <a:avLst/>
          </a:prstGeom>
        </p:spPr>
      </p:pic>
      <p:pic>
        <p:nvPicPr>
          <p:cNvPr id="22" name="Graphic 21" descr="Line arrow: Straight with solid fill">
            <a:extLst>
              <a:ext uri="{FF2B5EF4-FFF2-40B4-BE49-F238E27FC236}">
                <a16:creationId xmlns:a16="http://schemas.microsoft.com/office/drawing/2014/main" id="{D7644E54-CD76-499C-AC80-E5EB0BC3CEF7}"/>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26273"/>
          <a:stretch/>
        </p:blipFill>
        <p:spPr>
          <a:xfrm>
            <a:off x="10971724" y="3569979"/>
            <a:ext cx="1809287" cy="2454047"/>
          </a:xfrm>
          <a:prstGeom prst="rect">
            <a:avLst/>
          </a:prstGeom>
        </p:spPr>
      </p:pic>
      <p:sp>
        <p:nvSpPr>
          <p:cNvPr id="23" name="TextBox 22">
            <a:extLst>
              <a:ext uri="{FF2B5EF4-FFF2-40B4-BE49-F238E27FC236}">
                <a16:creationId xmlns:a16="http://schemas.microsoft.com/office/drawing/2014/main" id="{3DFD535F-D2C0-4233-8445-C20046FA5B79}"/>
              </a:ext>
            </a:extLst>
          </p:cNvPr>
          <p:cNvSpPr txBox="1"/>
          <p:nvPr/>
        </p:nvSpPr>
        <p:spPr>
          <a:xfrm>
            <a:off x="12829174" y="3900792"/>
            <a:ext cx="4315825" cy="1754326"/>
          </a:xfrm>
          <a:prstGeom prst="rect">
            <a:avLst/>
          </a:prstGeom>
          <a:noFill/>
        </p:spPr>
        <p:txBody>
          <a:bodyPr wrap="square">
            <a:spAutoFit/>
          </a:bodyPr>
          <a:lstStyle/>
          <a:p>
            <a:r>
              <a:rPr lang="en-US" sz="5400" spc="167" dirty="0">
                <a:solidFill>
                  <a:srgbClr val="FFC54D"/>
                </a:solidFill>
                <a:latin typeface="Barlow Bold"/>
              </a:rPr>
              <a:t>NOTE IN THE NARRATIVE</a:t>
            </a:r>
            <a:endParaRPr lang="en-US" sz="5400" dirty="0">
              <a:solidFill>
                <a:srgbClr val="FFC54D"/>
              </a:solidFill>
            </a:endParaRPr>
          </a:p>
        </p:txBody>
      </p:sp>
      <p:pic>
        <p:nvPicPr>
          <p:cNvPr id="24" name="Graphic 23" descr="Line arrow: Straight with solid fill">
            <a:extLst>
              <a:ext uri="{FF2B5EF4-FFF2-40B4-BE49-F238E27FC236}">
                <a16:creationId xmlns:a16="http://schemas.microsoft.com/office/drawing/2014/main" id="{C80480A3-8670-49A8-88AF-C7B2517BEC7D}"/>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26273"/>
          <a:stretch/>
        </p:blipFill>
        <p:spPr>
          <a:xfrm>
            <a:off x="8915400" y="3569980"/>
            <a:ext cx="1809287" cy="2454047"/>
          </a:xfrm>
          <a:prstGeom prst="rect">
            <a:avLst/>
          </a:prstGeom>
        </p:spPr>
      </p:pic>
      <p:pic>
        <p:nvPicPr>
          <p:cNvPr id="25" name="Graphic 24" descr="Line arrow: Straight with solid fill">
            <a:extLst>
              <a:ext uri="{FF2B5EF4-FFF2-40B4-BE49-F238E27FC236}">
                <a16:creationId xmlns:a16="http://schemas.microsoft.com/office/drawing/2014/main" id="{D7FFA782-0DBC-4CBC-9702-361DDE68DC83}"/>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26273"/>
          <a:stretch/>
        </p:blipFill>
        <p:spPr>
          <a:xfrm>
            <a:off x="9699853" y="3569980"/>
            <a:ext cx="1809287" cy="2454047"/>
          </a:xfrm>
          <a:prstGeom prst="rect">
            <a:avLst/>
          </a:prstGeom>
        </p:spPr>
      </p:pic>
    </p:spTree>
    <p:extLst>
      <p:ext uri="{BB962C8B-B14F-4D97-AF65-F5344CB8AC3E}">
        <p14:creationId xmlns:p14="http://schemas.microsoft.com/office/powerpoint/2010/main" val="4168021120"/>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Freeform 6">
            <a:extLst>
              <a:ext uri="{FF2B5EF4-FFF2-40B4-BE49-F238E27FC236}">
                <a16:creationId xmlns:a16="http://schemas.microsoft.com/office/drawing/2014/main" id="{59DF3773-F031-404A-A014-E789A1B47D09}"/>
              </a:ext>
            </a:extLst>
          </p:cNvPr>
          <p:cNvSpPr>
            <a:spLocks noChangeAspect="1"/>
          </p:cNvSpPr>
          <p:nvPr/>
        </p:nvSpPr>
        <p:spPr>
          <a:xfrm>
            <a:off x="986224" y="2712303"/>
            <a:ext cx="4990045" cy="4990045"/>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 name="AutoShape 2"/>
          <p:cNvSpPr/>
          <p:nvPr/>
        </p:nvSpPr>
        <p:spPr>
          <a:xfrm flipV="1">
            <a:off x="6449622" y="5057442"/>
            <a:ext cx="10459632" cy="4346"/>
          </a:xfrm>
          <a:prstGeom prst="line">
            <a:avLst/>
          </a:prstGeom>
          <a:ln w="38100" cap="flat">
            <a:solidFill>
              <a:srgbClr val="000000"/>
            </a:solidFill>
            <a:prstDash val="solid"/>
            <a:headEnd type="none" w="sm" len="sm"/>
            <a:tailEnd type="none" w="sm" len="sm"/>
          </a:ln>
        </p:spPr>
        <p:txBody>
          <a:bodyPr/>
          <a:lstStyle/>
          <a:p>
            <a:endParaRPr lang="en-US" dirty="0"/>
          </a:p>
        </p:txBody>
      </p:sp>
      <p:sp>
        <p:nvSpPr>
          <p:cNvPr id="3" name="TextBox 3"/>
          <p:cNvSpPr txBox="1"/>
          <p:nvPr/>
        </p:nvSpPr>
        <p:spPr>
          <a:xfrm>
            <a:off x="6449622" y="3877110"/>
            <a:ext cx="1145621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QUESTIONING DATA</a:t>
            </a:r>
          </a:p>
        </p:txBody>
      </p:sp>
      <p:sp>
        <p:nvSpPr>
          <p:cNvPr id="40" name="TextBox 40"/>
          <p:cNvSpPr txBox="1"/>
          <p:nvPr/>
        </p:nvSpPr>
        <p:spPr>
          <a:xfrm>
            <a:off x="6519251" y="5414893"/>
            <a:ext cx="10865115" cy="4154984"/>
          </a:xfrm>
          <a:prstGeom prst="rect">
            <a:avLst/>
          </a:prstGeom>
        </p:spPr>
        <p:txBody>
          <a:bodyPr wrap="square" lIns="0" tIns="0" rIns="0" bIns="0" rtlCol="0" anchor="t">
            <a:spAutoFit/>
          </a:bodyPr>
          <a:lstStyle/>
          <a:p>
            <a:pPr>
              <a:spcBef>
                <a:spcPct val="0"/>
              </a:spcBef>
              <a:buClr>
                <a:srgbClr val="F94C66"/>
              </a:buClr>
            </a:pPr>
            <a:r>
              <a:rPr lang="en-US" sz="5400" spc="114" dirty="0">
                <a:latin typeface="Barlow SemiCondensed" panose="020B0604020202020204" charset="0"/>
                <a:ea typeface="Calibri" panose="020F0502020204030204" pitchFamily="34" charset="0"/>
                <a:cs typeface="Times New Roman" panose="02020603050405020304" pitchFamily="18" charset="0"/>
              </a:rPr>
              <a:t>Sometimes it takes a little digging to get the real story…</a:t>
            </a:r>
          </a:p>
          <a:p>
            <a:pPr lvl="0">
              <a:spcBef>
                <a:spcPct val="0"/>
              </a:spcBef>
              <a:buClr>
                <a:srgbClr val="F94C66"/>
              </a:buClr>
            </a:pPr>
            <a:br>
              <a:rPr lang="en-US" sz="5400" spc="114" dirty="0">
                <a:solidFill>
                  <a:srgbClr val="000000"/>
                </a:solidFill>
                <a:latin typeface="Barlow SemiCondensed"/>
              </a:rPr>
            </a:br>
            <a:br>
              <a:rPr lang="en-US" sz="5400" spc="114" dirty="0">
                <a:solidFill>
                  <a:srgbClr val="000000"/>
                </a:solidFill>
                <a:latin typeface="Barlow SemiCondensed"/>
              </a:rPr>
            </a:br>
            <a:endParaRPr lang="en-US" sz="5400" spc="114" dirty="0">
              <a:solidFill>
                <a:schemeClr val="bg1">
                  <a:lumMod val="50000"/>
                </a:schemeClr>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9" name="TextBox 3">
            <a:extLst>
              <a:ext uri="{FF2B5EF4-FFF2-40B4-BE49-F238E27FC236}">
                <a16:creationId xmlns:a16="http://schemas.microsoft.com/office/drawing/2014/main" id="{3A9E5BC6-9A53-4ABA-A95A-DA21FD5F8023}"/>
              </a:ext>
            </a:extLst>
          </p:cNvPr>
          <p:cNvSpPr txBox="1"/>
          <p:nvPr/>
        </p:nvSpPr>
        <p:spPr>
          <a:xfrm>
            <a:off x="852225" y="4329331"/>
            <a:ext cx="5258045" cy="2285241"/>
          </a:xfrm>
          <a:prstGeom prst="rect">
            <a:avLst/>
          </a:prstGeom>
        </p:spPr>
        <p:txBody>
          <a:bodyPr wrap="square" lIns="0" tIns="0" rIns="0" bIns="0" rtlCol="0" anchor="t">
            <a:spAutoFit/>
          </a:bodyPr>
          <a:lstStyle/>
          <a:p>
            <a:pPr algn="ctr">
              <a:lnSpc>
                <a:spcPct val="75000"/>
              </a:lnSpc>
            </a:pPr>
            <a:r>
              <a:rPr lang="en-US" sz="6600" spc="167" dirty="0">
                <a:solidFill>
                  <a:schemeClr val="bg1"/>
                </a:solidFill>
                <a:latin typeface="Barlow Bold"/>
              </a:rPr>
              <a:t>CRITICAL THINKING STOP</a:t>
            </a:r>
          </a:p>
        </p:txBody>
      </p:sp>
    </p:spTree>
    <p:extLst>
      <p:ext uri="{BB962C8B-B14F-4D97-AF65-F5344CB8AC3E}">
        <p14:creationId xmlns:p14="http://schemas.microsoft.com/office/powerpoint/2010/main" val="160787866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263680"/>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DID CHILD/ABUSE NEGLECT</a:t>
            </a:r>
            <a:br>
              <a:rPr lang="en-US" sz="7200" spc="167" dirty="0">
                <a:solidFill>
                  <a:srgbClr val="000000"/>
                </a:solidFill>
                <a:latin typeface="Barlow Bold"/>
              </a:rPr>
            </a:br>
            <a:r>
              <a:rPr lang="en-US" sz="7200" spc="167" dirty="0">
                <a:solidFill>
                  <a:srgbClr val="000000"/>
                </a:solidFill>
                <a:latin typeface="Barlow Bold"/>
              </a:rPr>
              <a:t>REALLY DROP?</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1" name="TextBox 40">
            <a:extLst>
              <a:ext uri="{FF2B5EF4-FFF2-40B4-BE49-F238E27FC236}">
                <a16:creationId xmlns:a16="http://schemas.microsoft.com/office/drawing/2014/main" id="{219B8D43-57A3-4476-BEBA-639E4BAFCF5E}"/>
              </a:ext>
            </a:extLst>
          </p:cNvPr>
          <p:cNvSpPr txBox="1"/>
          <p:nvPr/>
        </p:nvSpPr>
        <p:spPr>
          <a:xfrm>
            <a:off x="1503998" y="2949555"/>
            <a:ext cx="15280004" cy="6555641"/>
          </a:xfrm>
          <a:prstGeom prst="rect">
            <a:avLst/>
          </a:prstGeom>
        </p:spPr>
        <p:txBody>
          <a:bodyPr wrap="square" lIns="0" tIns="0" rIns="0" bIns="0" rtlCol="0" anchor="t">
            <a:spAutoFit/>
          </a:bodyPr>
          <a:lstStyle/>
          <a:p>
            <a:pPr>
              <a:spcBef>
                <a:spcPct val="0"/>
              </a:spcBef>
              <a:buClr>
                <a:srgbClr val="FFC54D"/>
              </a:buClr>
            </a:pPr>
            <a:r>
              <a:rPr lang="en-US" sz="5400" spc="114" dirty="0">
                <a:latin typeface="Barlow SemiCondensed" panose="020B0604020202020204" charset="0"/>
                <a:ea typeface="Calibri" panose="020F0502020204030204" pitchFamily="34" charset="0"/>
                <a:cs typeface="Times New Roman" panose="02020603050405020304" pitchFamily="18" charset="0"/>
              </a:rPr>
              <a:t>For one of our community health assessments, we were asked to provide the following indicator: “confirmed victims per 1,000 kids”</a:t>
            </a:r>
          </a:p>
          <a:p>
            <a:pPr>
              <a:spcBef>
                <a:spcPct val="0"/>
              </a:spcBef>
              <a:buClr>
                <a:srgbClr val="FFC54D"/>
              </a:buClr>
            </a:pPr>
            <a:endParaRPr lang="en-US" sz="2000" spc="114" dirty="0">
              <a:latin typeface="Barlow SemiCondensed" panose="020B0604020202020204" charset="0"/>
              <a:ea typeface="Calibri" panose="020F0502020204030204" pitchFamily="34" charset="0"/>
              <a:cs typeface="Times New Roman" panose="02020603050405020304" pitchFamily="18" charset="0"/>
            </a:endParaRPr>
          </a:p>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It’s reported reliably every year</a:t>
            </a:r>
          </a:p>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But we noticed that the number dipped at the same time that efforts ramped up</a:t>
            </a:r>
          </a:p>
          <a:p>
            <a:pPr>
              <a:spcBef>
                <a:spcPct val="0"/>
              </a:spcBef>
              <a:buClr>
                <a:srgbClr val="FFC54D"/>
              </a:buClr>
            </a:pPr>
            <a:endParaRPr lang="en-US" sz="2000" spc="114" dirty="0">
              <a:latin typeface="Barlow SemiCondensed" panose="020B0604020202020204" charset="0"/>
              <a:ea typeface="Calibri" panose="020F0502020204030204" pitchFamily="34" charset="0"/>
              <a:cs typeface="Times New Roman" panose="02020603050405020304" pitchFamily="18" charset="0"/>
            </a:endParaRPr>
          </a:p>
          <a:p>
            <a:pPr>
              <a:spcBef>
                <a:spcPct val="0"/>
              </a:spcBef>
              <a:buClr>
                <a:srgbClr val="FFC54D"/>
              </a:buClr>
            </a:pPr>
            <a:r>
              <a:rPr lang="en-US" sz="5400" spc="114" dirty="0">
                <a:latin typeface="Barlow SemiCondensed" panose="020B0604020202020204" charset="0"/>
                <a:ea typeface="Calibri" panose="020F0502020204030204" pitchFamily="34" charset="0"/>
                <a:cs typeface="Times New Roman" panose="02020603050405020304" pitchFamily="18" charset="0"/>
              </a:rPr>
              <a:t>This is good, but…</a:t>
            </a:r>
          </a:p>
        </p:txBody>
      </p:sp>
    </p:spTree>
    <p:extLst>
      <p:ext uri="{BB962C8B-B14F-4D97-AF65-F5344CB8AC3E}">
        <p14:creationId xmlns:p14="http://schemas.microsoft.com/office/powerpoint/2010/main" val="141274515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263680"/>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DID CHILD/ABUSE NEGLECT</a:t>
            </a:r>
            <a:br>
              <a:rPr lang="en-US" sz="7200" spc="167" dirty="0">
                <a:solidFill>
                  <a:srgbClr val="000000"/>
                </a:solidFill>
                <a:latin typeface="Barlow Bold"/>
              </a:rPr>
            </a:br>
            <a:r>
              <a:rPr lang="en-US" sz="7200" spc="167" dirty="0">
                <a:solidFill>
                  <a:srgbClr val="000000"/>
                </a:solidFill>
                <a:latin typeface="Barlow Bold"/>
              </a:rPr>
              <a:t>REALLY DROP?</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1" name="TextBox 40">
            <a:extLst>
              <a:ext uri="{FF2B5EF4-FFF2-40B4-BE49-F238E27FC236}">
                <a16:creationId xmlns:a16="http://schemas.microsoft.com/office/drawing/2014/main" id="{219B8D43-57A3-4476-BEBA-639E4BAFCF5E}"/>
              </a:ext>
            </a:extLst>
          </p:cNvPr>
          <p:cNvSpPr txBox="1"/>
          <p:nvPr/>
        </p:nvSpPr>
        <p:spPr>
          <a:xfrm>
            <a:off x="1503998" y="2949555"/>
            <a:ext cx="15280004" cy="6955750"/>
          </a:xfrm>
          <a:prstGeom prst="rect">
            <a:avLst/>
          </a:prstGeom>
        </p:spPr>
        <p:txBody>
          <a:bodyPr wrap="square" lIns="0" tIns="0" rIns="0" bIns="0" rtlCol="0" anchor="t">
            <a:spAutoFit/>
          </a:bodyPr>
          <a:lstStyle/>
          <a:p>
            <a:pPr>
              <a:spcBef>
                <a:spcPct val="0"/>
              </a:spcBef>
              <a:buClr>
                <a:srgbClr val="FFC54D"/>
              </a:buClr>
            </a:pPr>
            <a:r>
              <a:rPr lang="en-US" sz="5400" spc="114" dirty="0">
                <a:latin typeface="Barlow SemiCondensed" panose="020B0604020202020204" charset="0"/>
                <a:ea typeface="Calibri" panose="020F0502020204030204" pitchFamily="34" charset="0"/>
                <a:cs typeface="Times New Roman" panose="02020603050405020304" pitchFamily="18" charset="0"/>
              </a:rPr>
              <a:t>As we dug into the data, we started seeing that some of the other measures that we normally look at were not changing at all, </a:t>
            </a:r>
            <a:r>
              <a:rPr lang="en-US" sz="5400" spc="114" dirty="0">
                <a:solidFill>
                  <a:srgbClr val="FFC54D"/>
                </a:solidFill>
                <a:latin typeface="Barlow SemiCondensed" panose="020B0604020202020204" charset="0"/>
                <a:ea typeface="Calibri" panose="020F0502020204030204" pitchFamily="34" charset="0"/>
                <a:cs typeface="Times New Roman" panose="02020603050405020304" pitchFamily="18" charset="0"/>
              </a:rPr>
              <a:t>which didn’t make sense</a:t>
            </a:r>
          </a:p>
          <a:p>
            <a:pPr>
              <a:spcBef>
                <a:spcPct val="0"/>
              </a:spcBef>
              <a:buClr>
                <a:srgbClr val="FFC54D"/>
              </a:buClr>
            </a:pPr>
            <a:endParaRPr lang="en-US" sz="2000" spc="114" dirty="0">
              <a:solidFill>
                <a:srgbClr val="FFC54D"/>
              </a:solidFill>
              <a:latin typeface="Barlow SemiCondensed" panose="020B0604020202020204" charset="0"/>
              <a:ea typeface="Calibri" panose="020F0502020204030204" pitchFamily="34" charset="0"/>
              <a:cs typeface="Times New Roman" panose="02020603050405020304" pitchFamily="18" charset="0"/>
            </a:endParaRPr>
          </a:p>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The revictimization rate (staying level)</a:t>
            </a:r>
          </a:p>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Rate of kids in FPS responsibility (level)</a:t>
            </a:r>
          </a:p>
          <a:p>
            <a:pPr marL="685800" indent="-685800">
              <a:spcBef>
                <a:spcPct val="0"/>
              </a:spcBef>
              <a:buClr>
                <a:srgbClr val="FFC54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Foster care numbers (level)</a:t>
            </a:r>
          </a:p>
          <a:p>
            <a:pPr marL="685800" indent="-685800">
              <a:spcBef>
                <a:spcPct val="0"/>
              </a:spcBef>
              <a:buClr>
                <a:srgbClr val="FFC54D"/>
              </a:buClr>
              <a:buFont typeface="Arial" panose="020B0604020202020204" pitchFamily="34" charset="0"/>
              <a:buChar cha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a:p>
            <a:pPr>
              <a:spcBef>
                <a:spcPct val="0"/>
              </a:spcBef>
              <a:buClr>
                <a:srgbClr val="FFC54D"/>
              </a:buClr>
            </a:pPr>
            <a:r>
              <a:rPr lang="en-US" sz="5400" spc="114" dirty="0">
                <a:latin typeface="Barlow SemiCondensed" panose="020B0604020202020204" charset="0"/>
                <a:ea typeface="Calibri" panose="020F0502020204030204" pitchFamily="34" charset="0"/>
                <a:cs typeface="Times New Roman" panose="02020603050405020304" pitchFamily="18" charset="0"/>
              </a:rPr>
              <a:t>So what was going on?</a:t>
            </a:r>
          </a:p>
        </p:txBody>
      </p:sp>
    </p:spTree>
    <p:extLst>
      <p:ext uri="{BB962C8B-B14F-4D97-AF65-F5344CB8AC3E}">
        <p14:creationId xmlns:p14="http://schemas.microsoft.com/office/powerpoint/2010/main" val="3543619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503997" y="6306292"/>
            <a:ext cx="13215056" cy="3185487"/>
          </a:xfrm>
          <a:prstGeom prst="rect">
            <a:avLst/>
          </a:prstGeom>
        </p:spPr>
        <p:txBody>
          <a:bodyPr wrap="square" lIns="0" tIns="0" rIns="0" bIns="0" rtlCol="0" anchor="t">
            <a:spAutoFit/>
          </a:bodyPr>
          <a:lstStyle/>
          <a:p>
            <a:pPr>
              <a:lnSpc>
                <a:spcPct val="75000"/>
              </a:lnSpc>
            </a:pPr>
            <a:r>
              <a:rPr lang="en-US" sz="13800" spc="167" dirty="0">
                <a:solidFill>
                  <a:srgbClr val="FFC54D"/>
                </a:solidFill>
                <a:latin typeface="Barlow Bold"/>
              </a:rPr>
              <a:t>WHAT IS DATA LITERACY?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Tree>
    <p:extLst>
      <p:ext uri="{BB962C8B-B14F-4D97-AF65-F5344CB8AC3E}">
        <p14:creationId xmlns:p14="http://schemas.microsoft.com/office/powerpoint/2010/main" val="70066847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859598"/>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WHAT WE DISCOVERED</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1" name="TextBox 40">
            <a:extLst>
              <a:ext uri="{FF2B5EF4-FFF2-40B4-BE49-F238E27FC236}">
                <a16:creationId xmlns:a16="http://schemas.microsoft.com/office/drawing/2014/main" id="{219B8D43-57A3-4476-BEBA-639E4BAFCF5E}"/>
              </a:ext>
            </a:extLst>
          </p:cNvPr>
          <p:cNvSpPr txBox="1"/>
          <p:nvPr/>
        </p:nvSpPr>
        <p:spPr>
          <a:xfrm>
            <a:off x="1503998" y="2949555"/>
            <a:ext cx="15280004" cy="4154984"/>
          </a:xfrm>
          <a:prstGeom prst="rect">
            <a:avLst/>
          </a:prstGeom>
        </p:spPr>
        <p:txBody>
          <a:bodyPr wrap="square" lIns="0" tIns="0" rIns="0" bIns="0" rtlCol="0" anchor="t">
            <a:spAutoFit/>
          </a:bodyPr>
          <a:lstStyle/>
          <a:p>
            <a:pPr>
              <a:spcBef>
                <a:spcPct val="0"/>
              </a:spcBef>
              <a:buClr>
                <a:srgbClr val="FFC54D"/>
              </a:buClr>
            </a:pPr>
            <a:r>
              <a:rPr lang="en-US" sz="5400" spc="114" dirty="0">
                <a:latin typeface="Barlow SemiCondensed" panose="020B0604020202020204" charset="0"/>
                <a:ea typeface="Calibri" panose="020F0502020204030204" pitchFamily="34" charset="0"/>
                <a:cs typeface="Times New Roman" panose="02020603050405020304" pitchFamily="18" charset="0"/>
              </a:rPr>
              <a:t>We looked into what has to happen for a child to be considered a “confirmed victim” and it turns out that there really was more to the story</a:t>
            </a:r>
          </a:p>
          <a:p>
            <a:pPr>
              <a:spcBef>
                <a:spcPct val="0"/>
              </a:spcBef>
              <a:buClr>
                <a:srgbClr val="FFC54D"/>
              </a:buCl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a:p>
            <a:pPr>
              <a:spcBef>
                <a:spcPct val="0"/>
              </a:spcBef>
              <a:buClr>
                <a:srgbClr val="FFC54D"/>
              </a:buClr>
            </a:pPr>
            <a:r>
              <a:rPr lang="en-US" sz="5400" spc="114" dirty="0">
                <a:latin typeface="Barlow SemiCondensed" panose="020B0604020202020204" charset="0"/>
                <a:ea typeface="Calibri" panose="020F0502020204030204" pitchFamily="34" charset="0"/>
                <a:cs typeface="Times New Roman" panose="02020603050405020304" pitchFamily="18" charset="0"/>
              </a:rPr>
              <a:t>The following tables shows the “workflow” at CPS</a:t>
            </a:r>
          </a:p>
        </p:txBody>
      </p:sp>
    </p:spTree>
    <p:extLst>
      <p:ext uri="{BB962C8B-B14F-4D97-AF65-F5344CB8AC3E}">
        <p14:creationId xmlns:p14="http://schemas.microsoft.com/office/powerpoint/2010/main" val="120652680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859598"/>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WHAT WE DISCOVERED</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19" name="Picture 18">
            <a:extLst>
              <a:ext uri="{FF2B5EF4-FFF2-40B4-BE49-F238E27FC236}">
                <a16:creationId xmlns:a16="http://schemas.microsoft.com/office/drawing/2014/main" id="{A3B76296-4B36-4441-9EA9-BB60F7DDED7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0679"/>
          <a:stretch/>
        </p:blipFill>
        <p:spPr bwMode="auto">
          <a:xfrm>
            <a:off x="1377721" y="3009909"/>
            <a:ext cx="15723343" cy="6184518"/>
          </a:xfrm>
          <a:prstGeom prst="rect">
            <a:avLst/>
          </a:prstGeom>
          <a:noFill/>
          <a:ln>
            <a:noFill/>
          </a:ln>
        </p:spPr>
      </p:pic>
    </p:spTree>
    <p:extLst>
      <p:ext uri="{BB962C8B-B14F-4D97-AF65-F5344CB8AC3E}">
        <p14:creationId xmlns:p14="http://schemas.microsoft.com/office/powerpoint/2010/main" val="294450246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498097" y="6268192"/>
            <a:ext cx="13215056" cy="3185487"/>
          </a:xfrm>
          <a:prstGeom prst="rect">
            <a:avLst/>
          </a:prstGeom>
        </p:spPr>
        <p:txBody>
          <a:bodyPr wrap="square" lIns="0" tIns="0" rIns="0" bIns="0" rtlCol="0" anchor="t">
            <a:spAutoFit/>
          </a:bodyPr>
          <a:lstStyle/>
          <a:p>
            <a:pPr>
              <a:lnSpc>
                <a:spcPct val="75000"/>
              </a:lnSpc>
            </a:pPr>
            <a:r>
              <a:rPr lang="en-US" sz="13800" spc="167" dirty="0">
                <a:solidFill>
                  <a:srgbClr val="BD4291"/>
                </a:solidFill>
                <a:latin typeface="Barlow Bold"/>
              </a:rPr>
              <a:t>COMMUNITY LEVEL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Tree>
    <p:extLst>
      <p:ext uri="{BB962C8B-B14F-4D97-AF65-F5344CB8AC3E}">
        <p14:creationId xmlns:p14="http://schemas.microsoft.com/office/powerpoint/2010/main" val="377193052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DEEPENING YOUR IMPACT</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3301624"/>
            <a:ext cx="15257954" cy="3979872"/>
          </a:xfrm>
          <a:prstGeom prst="rect">
            <a:avLst/>
          </a:prstGeom>
        </p:spPr>
        <p:txBody>
          <a:bodyPr wrap="square" lIns="0" tIns="0" rIns="0" bIns="0" rtlCol="0" anchor="t">
            <a:spAutoFit/>
          </a:bodyPr>
          <a:lstStyle/>
          <a:p>
            <a:pPr marL="685800" marR="0" lvl="0" indent="-685800">
              <a:lnSpc>
                <a:spcPct val="107000"/>
              </a:lnSpc>
              <a:spcBef>
                <a:spcPts val="0"/>
              </a:spcBef>
              <a:spcAft>
                <a:spcPts val="800"/>
              </a:spcAft>
              <a:buFont typeface="Arial" panose="020B0604020202020204" pitchFamily="34" charset="0"/>
              <a:buChar char="•"/>
            </a:pPr>
            <a:r>
              <a:rPr lang="en-US" sz="4800" dirty="0">
                <a:effectLst/>
                <a:latin typeface="Barlow SemiCondensed" panose="020B0604020202020204" charset="0"/>
                <a:ea typeface="Calibri" panose="020F0502020204030204" pitchFamily="34" charset="0"/>
                <a:cs typeface="Times New Roman" panose="02020603050405020304" pitchFamily="18" charset="0"/>
              </a:rPr>
              <a:t>“Community data tells you about people in a particular place—census tracts, neighborhoods, zip codes, cities, counties, states, etc.”</a:t>
            </a:r>
          </a:p>
          <a:p>
            <a:pPr marL="685800" marR="0" lvl="0" indent="-685800">
              <a:lnSpc>
                <a:spcPct val="107000"/>
              </a:lnSpc>
              <a:spcBef>
                <a:spcPts val="0"/>
              </a:spcBef>
              <a:spcAft>
                <a:spcPts val="800"/>
              </a:spcAft>
              <a:buFont typeface="Arial" panose="020B0604020202020204" pitchFamily="34" charset="0"/>
              <a:buChar char="•"/>
            </a:pPr>
            <a:r>
              <a:rPr lang="en-US" sz="4800" dirty="0">
                <a:effectLst/>
                <a:latin typeface="Barlow SemiCondensed" panose="020B0604020202020204" charset="0"/>
                <a:ea typeface="Calibri" panose="020F0502020204030204" pitchFamily="34" charset="0"/>
                <a:cs typeface="Times New Roman" panose="02020603050405020304" pitchFamily="18" charset="0"/>
              </a:rPr>
              <a:t>Using it can help identify communities and neighborhoods most impacted by inequalities</a:t>
            </a:r>
          </a:p>
        </p:txBody>
      </p:sp>
    </p:spTree>
    <p:extLst>
      <p:ext uri="{BB962C8B-B14F-4D97-AF65-F5344CB8AC3E}">
        <p14:creationId xmlns:p14="http://schemas.microsoft.com/office/powerpoint/2010/main" val="306567776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#1: ASK THE RIGHT QUESTION(S)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45097" y="2895913"/>
            <a:ext cx="9595749" cy="6740307"/>
          </a:xfrm>
          <a:prstGeom prst="rect">
            <a:avLst/>
          </a:prstGeom>
        </p:spPr>
        <p:txBody>
          <a:bodyPr wrap="square" lIns="0" tIns="0" rIns="0" bIns="0" rtlCol="0" anchor="t">
            <a:spAutoFit/>
          </a:bodyPr>
          <a:lstStyle/>
          <a:p>
            <a:pPr lvl="0">
              <a:spcBef>
                <a:spcPct val="0"/>
              </a:spcBef>
              <a:buClr>
                <a:srgbClr val="BD4291"/>
              </a:buClr>
            </a:pPr>
            <a:r>
              <a:rPr lang="en-US" sz="5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Think of specific, answerable Qs</a:t>
            </a:r>
          </a:p>
          <a:p>
            <a:pPr marL="685800" lvl="0" indent="-685800">
              <a:spcBef>
                <a:spcPct val="0"/>
              </a:spcBef>
              <a:buClr>
                <a:srgbClr val="BD4291"/>
              </a:buClr>
              <a:buFont typeface="Arial" panose="020B0604020202020204" pitchFamily="34" charset="0"/>
              <a:buChar char="•"/>
            </a:pPr>
            <a:r>
              <a:rPr lang="en-US" sz="4800" spc="114" dirty="0">
                <a:latin typeface="Barlow SemiCondensed" panose="020B0604020202020204" charset="0"/>
                <a:ea typeface="Calibri" panose="020F0502020204030204" pitchFamily="34" charset="0"/>
                <a:cs typeface="Times New Roman" panose="02020603050405020304" pitchFamily="18" charset="0"/>
              </a:rPr>
              <a:t>Instead of “What data is available on education?”… reflect on specific questions, problems, or decisions you need to make</a:t>
            </a:r>
          </a:p>
          <a:p>
            <a:pPr marL="685800" lvl="0" indent="-685800">
              <a:spcBef>
                <a:spcPct val="0"/>
              </a:spcBef>
              <a:buClr>
                <a:srgbClr val="BD4291"/>
              </a:buClr>
              <a:buFont typeface="Arial" panose="020B0604020202020204" pitchFamily="34" charset="0"/>
              <a:buChar char="•"/>
            </a:pPr>
            <a:r>
              <a:rPr lang="en-US" sz="4800" spc="114" dirty="0">
                <a:latin typeface="Barlow SemiCondensed" panose="020B0604020202020204" charset="0"/>
                <a:ea typeface="Calibri" panose="020F0502020204030204" pitchFamily="34" charset="0"/>
                <a:cs typeface="Times New Roman" panose="02020603050405020304" pitchFamily="18" charset="0"/>
              </a:rPr>
              <a:t>EX: “We provide adult basic education and case management programming. What communities could use this the most?”</a:t>
            </a:r>
          </a:p>
        </p:txBody>
      </p:sp>
      <p:sp>
        <p:nvSpPr>
          <p:cNvPr id="19" name="Rectangle 18">
            <a:extLst>
              <a:ext uri="{FF2B5EF4-FFF2-40B4-BE49-F238E27FC236}">
                <a16:creationId xmlns:a16="http://schemas.microsoft.com/office/drawing/2014/main" id="{AA5B510E-17D7-4891-AA50-213B42D2EBCE}"/>
              </a:ext>
            </a:extLst>
          </p:cNvPr>
          <p:cNvSpPr/>
          <p:nvPr/>
        </p:nvSpPr>
        <p:spPr>
          <a:xfrm>
            <a:off x="11900407" y="3256683"/>
            <a:ext cx="5137483" cy="6001616"/>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2">
            <a:extLst>
              <a:ext uri="{FF2B5EF4-FFF2-40B4-BE49-F238E27FC236}">
                <a16:creationId xmlns:a16="http://schemas.microsoft.com/office/drawing/2014/main" id="{C79224C7-F803-44FD-8A84-EB2FFFAC9DC3}"/>
              </a:ext>
            </a:extLst>
          </p:cNvPr>
          <p:cNvSpPr>
            <a:spLocks noChangeAspect="1"/>
          </p:cNvSpPr>
          <p:nvPr/>
        </p:nvSpPr>
        <p:spPr>
          <a:xfrm>
            <a:off x="11413090" y="3447496"/>
            <a:ext cx="6112115" cy="5889857"/>
          </a:xfrm>
          <a:custGeom>
            <a:avLst/>
            <a:gdLst/>
            <a:ahLst/>
            <a:cxnLst/>
            <a:rect l="l" t="t" r="r" b="b"/>
            <a:pathLst>
              <a:path w="4270075" h="4114800">
                <a:moveTo>
                  <a:pt x="0" y="0"/>
                </a:moveTo>
                <a:lnTo>
                  <a:pt x="4270075" y="0"/>
                </a:lnTo>
                <a:lnTo>
                  <a:pt x="427007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extLst>
      <p:ext uri="{BB962C8B-B14F-4D97-AF65-F5344CB8AC3E}">
        <p14:creationId xmlns:p14="http://schemas.microsoft.com/office/powerpoint/2010/main" val="197071938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#2: USE THE RIGHT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45097" y="2895913"/>
            <a:ext cx="9234079" cy="5539978"/>
          </a:xfrm>
          <a:prstGeom prst="rect">
            <a:avLst/>
          </a:prstGeom>
        </p:spPr>
        <p:txBody>
          <a:bodyPr wrap="square" lIns="0" tIns="0" rIns="0" bIns="0" rtlCol="0" anchor="t">
            <a:spAutoFit/>
          </a:bodyPr>
          <a:lstStyle/>
          <a:p>
            <a:pPr lvl="0">
              <a:spcBef>
                <a:spcPct val="0"/>
              </a:spcBef>
              <a:buClr>
                <a:srgbClr val="BD4291"/>
              </a:buClr>
            </a:pPr>
            <a:r>
              <a:rPr lang="en-US" sz="5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Once you have your specific question, you can start looking at indicators </a:t>
            </a:r>
            <a:br>
              <a:rPr lang="en-US" sz="5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br>
            <a:endParaRPr lang="en-US" sz="5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BD4291"/>
              </a:buClr>
              <a:buFont typeface="Arial" panose="020B0604020202020204" pitchFamily="34" charset="0"/>
              <a:buChar char="•"/>
            </a:pPr>
            <a:r>
              <a:rPr lang="en-US" sz="4800" spc="114" dirty="0">
                <a:latin typeface="Barlow SemiCondensed" panose="020B0604020202020204" charset="0"/>
                <a:ea typeface="Calibri" panose="020F0502020204030204" pitchFamily="34" charset="0"/>
                <a:cs typeface="Times New Roman" panose="02020603050405020304" pitchFamily="18" charset="0"/>
              </a:rPr>
              <a:t>Indicators = a gauge or measure of data that indicates (tells you about) something</a:t>
            </a:r>
          </a:p>
        </p:txBody>
      </p:sp>
      <p:sp>
        <p:nvSpPr>
          <p:cNvPr id="21" name="Rectangle 20">
            <a:extLst>
              <a:ext uri="{FF2B5EF4-FFF2-40B4-BE49-F238E27FC236}">
                <a16:creationId xmlns:a16="http://schemas.microsoft.com/office/drawing/2014/main" id="{83B7AA0D-F5B7-4D0B-8D6A-9D4E8EC4AB6C}"/>
              </a:ext>
            </a:extLst>
          </p:cNvPr>
          <p:cNvSpPr/>
          <p:nvPr/>
        </p:nvSpPr>
        <p:spPr>
          <a:xfrm>
            <a:off x="11900407" y="3162302"/>
            <a:ext cx="5137483" cy="6095997"/>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3">
            <a:extLst>
              <a:ext uri="{FF2B5EF4-FFF2-40B4-BE49-F238E27FC236}">
                <a16:creationId xmlns:a16="http://schemas.microsoft.com/office/drawing/2014/main" id="{8357C845-6C31-4CE4-B7DE-0673CCADFDF4}"/>
              </a:ext>
            </a:extLst>
          </p:cNvPr>
          <p:cNvSpPr>
            <a:spLocks noChangeAspect="1"/>
          </p:cNvSpPr>
          <p:nvPr/>
        </p:nvSpPr>
        <p:spPr>
          <a:xfrm>
            <a:off x="11400633" y="4419606"/>
            <a:ext cx="6137030" cy="4831516"/>
          </a:xfrm>
          <a:custGeom>
            <a:avLst/>
            <a:gdLst/>
            <a:ahLst/>
            <a:cxnLst/>
            <a:rect l="l" t="t" r="r" b="b"/>
            <a:pathLst>
              <a:path w="5226651" h="4114800">
                <a:moveTo>
                  <a:pt x="0" y="0"/>
                </a:moveTo>
                <a:lnTo>
                  <a:pt x="5226651" y="0"/>
                </a:lnTo>
                <a:lnTo>
                  <a:pt x="5226651"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extLst>
      <p:ext uri="{BB962C8B-B14F-4D97-AF65-F5344CB8AC3E}">
        <p14:creationId xmlns:p14="http://schemas.microsoft.com/office/powerpoint/2010/main" val="142427415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#3: TELL A COMPELLING STORY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45097" y="2895913"/>
            <a:ext cx="9241025" cy="6093976"/>
          </a:xfrm>
          <a:prstGeom prst="rect">
            <a:avLst/>
          </a:prstGeom>
        </p:spPr>
        <p:txBody>
          <a:bodyPr wrap="square" lIns="0" tIns="0" rIns="0" bIns="0" rtlCol="0" anchor="t">
            <a:spAutoFit/>
          </a:bodyPr>
          <a:lstStyle/>
          <a:p>
            <a:pPr lvl="0">
              <a:spcBef>
                <a:spcPct val="0"/>
              </a:spcBef>
              <a:buClr>
                <a:srgbClr val="BD4291"/>
              </a:buClr>
            </a:pPr>
            <a:r>
              <a:rPr lang="en-US" sz="5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Communicating with data should be a call to action</a:t>
            </a:r>
          </a:p>
          <a:p>
            <a:pPr marL="685800" lvl="0" indent="-685800">
              <a:spcBef>
                <a:spcPct val="0"/>
              </a:spcBef>
              <a:buClr>
                <a:srgbClr val="BD4291"/>
              </a:buClr>
              <a:buFont typeface="Arial" panose="020B0604020202020204" pitchFamily="34" charset="0"/>
              <a:buChar char="•"/>
            </a:pPr>
            <a:r>
              <a:rPr lang="en-US" sz="4800" spc="114" dirty="0">
                <a:latin typeface="Barlow SemiCondensed" panose="020B0604020202020204" charset="0"/>
                <a:ea typeface="Calibri" panose="020F0502020204030204" pitchFamily="34" charset="0"/>
                <a:cs typeface="Times New Roman" panose="02020603050405020304" pitchFamily="18" charset="0"/>
              </a:rPr>
              <a:t>Summarize insights (like outliers and patterns)</a:t>
            </a:r>
          </a:p>
          <a:p>
            <a:pPr marL="685800" lvl="0" indent="-685800">
              <a:spcBef>
                <a:spcPct val="0"/>
              </a:spcBef>
              <a:buClr>
                <a:srgbClr val="BD4291"/>
              </a:buClr>
              <a:buFont typeface="Arial" panose="020B0604020202020204" pitchFamily="34" charset="0"/>
              <a:buChar char="•"/>
            </a:pPr>
            <a:r>
              <a:rPr lang="en-US" sz="4800" spc="114" dirty="0">
                <a:latin typeface="Barlow SemiCondensed" panose="020B0604020202020204" charset="0"/>
                <a:ea typeface="Calibri" panose="020F0502020204030204" pitchFamily="34" charset="0"/>
                <a:cs typeface="Times New Roman" panose="02020603050405020304" pitchFamily="18" charset="0"/>
              </a:rPr>
              <a:t>Determine the best way to visualize it</a:t>
            </a:r>
          </a:p>
          <a:p>
            <a:pPr marL="685800" lvl="0" indent="-685800">
              <a:spcBef>
                <a:spcPct val="0"/>
              </a:spcBef>
              <a:buClr>
                <a:srgbClr val="BD4291"/>
              </a:buClr>
              <a:buFont typeface="Arial" panose="020B0604020202020204" pitchFamily="34" charset="0"/>
              <a:buChar char="•"/>
            </a:pPr>
            <a:r>
              <a:rPr lang="en-US" sz="4800" spc="114" dirty="0">
                <a:latin typeface="Barlow SemiCondensed" panose="020B0604020202020204" charset="0"/>
                <a:ea typeface="Calibri" panose="020F0502020204030204" pitchFamily="34" charset="0"/>
                <a:cs typeface="Times New Roman" panose="02020603050405020304" pitchFamily="18" charset="0"/>
              </a:rPr>
              <a:t>What does the data tell us and how can we make it actionable?</a:t>
            </a:r>
          </a:p>
        </p:txBody>
      </p:sp>
      <p:sp>
        <p:nvSpPr>
          <p:cNvPr id="20" name="Rectangle 19">
            <a:extLst>
              <a:ext uri="{FF2B5EF4-FFF2-40B4-BE49-F238E27FC236}">
                <a16:creationId xmlns:a16="http://schemas.microsoft.com/office/drawing/2014/main" id="{5C05F731-D715-4891-AB47-3EC520E6C8E1}"/>
              </a:ext>
            </a:extLst>
          </p:cNvPr>
          <p:cNvSpPr/>
          <p:nvPr/>
        </p:nvSpPr>
        <p:spPr>
          <a:xfrm>
            <a:off x="11900407" y="3164323"/>
            <a:ext cx="5137483" cy="6093976"/>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7">
            <a:extLst>
              <a:ext uri="{FF2B5EF4-FFF2-40B4-BE49-F238E27FC236}">
                <a16:creationId xmlns:a16="http://schemas.microsoft.com/office/drawing/2014/main" id="{A0B6D0BA-4975-426C-BCD0-B6D98B3AFC99}"/>
              </a:ext>
            </a:extLst>
          </p:cNvPr>
          <p:cNvSpPr/>
          <p:nvPr/>
        </p:nvSpPr>
        <p:spPr>
          <a:xfrm>
            <a:off x="11468718" y="5160263"/>
            <a:ext cx="6251768" cy="4114800"/>
          </a:xfrm>
          <a:custGeom>
            <a:avLst/>
            <a:gdLst/>
            <a:ahLst/>
            <a:cxnLst/>
            <a:rect l="l" t="t" r="r" b="b"/>
            <a:pathLst>
              <a:path w="6251768" h="4114800">
                <a:moveTo>
                  <a:pt x="0" y="0"/>
                </a:moveTo>
                <a:lnTo>
                  <a:pt x="6251768" y="0"/>
                </a:lnTo>
                <a:lnTo>
                  <a:pt x="6251768"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extLst>
      <p:ext uri="{BB962C8B-B14F-4D97-AF65-F5344CB8AC3E}">
        <p14:creationId xmlns:p14="http://schemas.microsoft.com/office/powerpoint/2010/main" val="365522880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#4: MAKE INFORMED DECISIONS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45097" y="2895913"/>
            <a:ext cx="10355310" cy="6740307"/>
          </a:xfrm>
          <a:prstGeom prst="rect">
            <a:avLst/>
          </a:prstGeom>
        </p:spPr>
        <p:txBody>
          <a:bodyPr wrap="square" lIns="0" tIns="0" rIns="0" bIns="0" rtlCol="0" anchor="t">
            <a:spAutoFit/>
          </a:bodyPr>
          <a:lstStyle/>
          <a:p>
            <a:pPr lvl="0">
              <a:spcBef>
                <a:spcPct val="0"/>
              </a:spcBef>
              <a:buClr>
                <a:srgbClr val="BD4291"/>
              </a:buClr>
            </a:pPr>
            <a:r>
              <a:rPr lang="en-US" sz="54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Take action</a:t>
            </a:r>
          </a:p>
          <a:p>
            <a:pPr marL="685800" lvl="0" indent="-685800">
              <a:spcBef>
                <a:spcPct val="0"/>
              </a:spcBef>
              <a:buClr>
                <a:srgbClr val="BD4291"/>
              </a:buClr>
              <a:buFont typeface="Arial" panose="020B0604020202020204" pitchFamily="34" charset="0"/>
              <a:buChar char="•"/>
            </a:pPr>
            <a:r>
              <a:rPr lang="en-US" sz="4800" spc="114" dirty="0">
                <a:latin typeface="Barlow SemiCondensed" panose="020B0604020202020204" charset="0"/>
                <a:ea typeface="Calibri" panose="020F0502020204030204" pitchFamily="34" charset="0"/>
                <a:cs typeface="Times New Roman" panose="02020603050405020304" pitchFamily="18" charset="0"/>
              </a:rPr>
              <a:t>Data is a tool, not the answer. Use it like a flashlight to guide you in the right direction. From there, work with the community and local partners to develop interventions that support self-determination and maximize impact.”</a:t>
            </a:r>
          </a:p>
          <a:p>
            <a:pPr marL="685800" lvl="0" indent="-685800">
              <a:spcBef>
                <a:spcPct val="0"/>
              </a:spcBef>
              <a:buClr>
                <a:srgbClr val="BD4291"/>
              </a:buClr>
              <a:buFont typeface="Arial" panose="020B0604020202020204" pitchFamily="34" charset="0"/>
              <a:buChar char="•"/>
            </a:pPr>
            <a:r>
              <a:rPr lang="en-US" sz="4800" spc="114" dirty="0">
                <a:latin typeface="Barlow SemiCondensed" panose="020B0604020202020204" charset="0"/>
                <a:ea typeface="Calibri" panose="020F0502020204030204" pitchFamily="34" charset="0"/>
                <a:cs typeface="Times New Roman" panose="02020603050405020304" pitchFamily="18" charset="0"/>
              </a:rPr>
              <a:t>Ideally: Equity-driven decision-making</a:t>
            </a:r>
          </a:p>
        </p:txBody>
      </p:sp>
      <p:sp>
        <p:nvSpPr>
          <p:cNvPr id="20" name="Rectangle 19">
            <a:extLst>
              <a:ext uri="{FF2B5EF4-FFF2-40B4-BE49-F238E27FC236}">
                <a16:creationId xmlns:a16="http://schemas.microsoft.com/office/drawing/2014/main" id="{D8A2E7B2-9F0A-42D2-A75E-1235F511609E}"/>
              </a:ext>
            </a:extLst>
          </p:cNvPr>
          <p:cNvSpPr/>
          <p:nvPr/>
        </p:nvSpPr>
        <p:spPr>
          <a:xfrm>
            <a:off x="11948926" y="3238500"/>
            <a:ext cx="5137483" cy="58673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4">
            <a:extLst>
              <a:ext uri="{FF2B5EF4-FFF2-40B4-BE49-F238E27FC236}">
                <a16:creationId xmlns:a16="http://schemas.microsoft.com/office/drawing/2014/main" id="{ABC2662F-FBCE-4A9B-8700-3E2273F167E6}"/>
              </a:ext>
            </a:extLst>
          </p:cNvPr>
          <p:cNvSpPr>
            <a:spLocks noChangeAspect="1"/>
          </p:cNvSpPr>
          <p:nvPr/>
        </p:nvSpPr>
        <p:spPr>
          <a:xfrm>
            <a:off x="11242992" y="4765579"/>
            <a:ext cx="6775868" cy="4114800"/>
          </a:xfrm>
          <a:custGeom>
            <a:avLst/>
            <a:gdLst/>
            <a:ahLst/>
            <a:cxnLst/>
            <a:rect l="l" t="t" r="r" b="b"/>
            <a:pathLst>
              <a:path w="6775868" h="4114800">
                <a:moveTo>
                  <a:pt x="0" y="0"/>
                </a:moveTo>
                <a:lnTo>
                  <a:pt x="6775868" y="0"/>
                </a:lnTo>
                <a:lnTo>
                  <a:pt x="6775868"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Tree>
    <p:extLst>
      <p:ext uri="{BB962C8B-B14F-4D97-AF65-F5344CB8AC3E}">
        <p14:creationId xmlns:p14="http://schemas.microsoft.com/office/powerpoint/2010/main" val="53906999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498097" y="6268192"/>
            <a:ext cx="13215056" cy="3185487"/>
          </a:xfrm>
          <a:prstGeom prst="rect">
            <a:avLst/>
          </a:prstGeom>
        </p:spPr>
        <p:txBody>
          <a:bodyPr wrap="square" lIns="0" tIns="0" rIns="0" bIns="0" rtlCol="0" anchor="t">
            <a:spAutoFit/>
          </a:bodyPr>
          <a:lstStyle/>
          <a:p>
            <a:pPr>
              <a:lnSpc>
                <a:spcPct val="75000"/>
              </a:lnSpc>
            </a:pPr>
            <a:r>
              <a:rPr lang="en-US" sz="13800" spc="167" dirty="0">
                <a:solidFill>
                  <a:srgbClr val="F94C66"/>
                </a:solidFill>
                <a:latin typeface="Barlow Bold"/>
              </a:rPr>
              <a:t>BEXAR DATA DIVE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62745137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58464"/>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BEXAR DATA DIVE</a:t>
            </a:r>
          </a:p>
        </p:txBody>
      </p:sp>
      <p:sp>
        <p:nvSpPr>
          <p:cNvPr id="40" name="TextBox 40"/>
          <p:cNvSpPr txBox="1"/>
          <p:nvPr/>
        </p:nvSpPr>
        <p:spPr>
          <a:xfrm>
            <a:off x="1526047" y="3301624"/>
            <a:ext cx="15257955" cy="3323987"/>
          </a:xfrm>
          <a:prstGeom prst="rect">
            <a:avLst/>
          </a:prstGeom>
        </p:spPr>
        <p:txBody>
          <a:bodyPr wrap="square" lIns="0" tIns="0" rIns="0" bIns="0" rtlCol="0" anchor="t">
            <a:spAutoFit/>
          </a:bodyPr>
          <a:lstStyle/>
          <a:p>
            <a:pPr marL="685800" lvl="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Born out of our mission to make data accessible and easy to understand</a:t>
            </a:r>
          </a:p>
          <a:p>
            <a:pPr marL="685800" lvl="0" indent="-685800">
              <a:spcBef>
                <a:spcPct val="0"/>
              </a:spcBef>
              <a:buClr>
                <a:srgbClr val="FF0000"/>
              </a:buClr>
              <a:buFont typeface="Arial" panose="020B0604020202020204" pitchFamily="34" charset="0"/>
              <a:buChar char="•"/>
            </a:pPr>
            <a:r>
              <a:rPr lang="en-US" sz="5400" spc="114" dirty="0">
                <a:solidFill>
                  <a:srgbClr val="F94C66"/>
                </a:solidFill>
                <a:latin typeface="Barlow SemiCondensed"/>
              </a:rPr>
              <a:t>Beginner friendly with option to take a deeper dive into the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1894124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27" name="TextBox 12">
            <a:extLst>
              <a:ext uri="{FF2B5EF4-FFF2-40B4-BE49-F238E27FC236}">
                <a16:creationId xmlns:a16="http://schemas.microsoft.com/office/drawing/2014/main" id="{C1625112-8C80-4FFE-8CFD-EF0E83FDC447}"/>
              </a:ext>
            </a:extLst>
          </p:cNvPr>
          <p:cNvSpPr txBox="1"/>
          <p:nvPr/>
        </p:nvSpPr>
        <p:spPr>
          <a:xfrm>
            <a:off x="4157119" y="4229095"/>
            <a:ext cx="4039748" cy="398099"/>
          </a:xfrm>
          <a:prstGeom prst="rect">
            <a:avLst/>
          </a:prstGeom>
        </p:spPr>
        <p:txBody>
          <a:bodyPr lIns="0" tIns="0" rIns="0" bIns="0" rtlCol="0" anchor="t">
            <a:spAutoFit/>
          </a:bodyPr>
          <a:lstStyle/>
          <a:p>
            <a:pPr marL="0" lvl="1" indent="0">
              <a:lnSpc>
                <a:spcPts val="3254"/>
              </a:lnSpc>
              <a:spcBef>
                <a:spcPct val="0"/>
              </a:spcBef>
            </a:pPr>
            <a:r>
              <a:rPr lang="en-US" sz="2324" spc="74">
                <a:solidFill>
                  <a:srgbClr val="FFFFFF"/>
                </a:solidFill>
                <a:latin typeface="Barlow Semi-Bold"/>
              </a:rPr>
              <a:t>Email newsletter</a:t>
            </a:r>
          </a:p>
        </p:txBody>
      </p:sp>
      <p:sp>
        <p:nvSpPr>
          <p:cNvPr id="81" name="TextBox 80">
            <a:extLst>
              <a:ext uri="{FF2B5EF4-FFF2-40B4-BE49-F238E27FC236}">
                <a16:creationId xmlns:a16="http://schemas.microsoft.com/office/drawing/2014/main" id="{A98A680E-A53B-42B3-A37B-CCBBE91AAFF7}"/>
              </a:ext>
            </a:extLst>
          </p:cNvPr>
          <p:cNvSpPr txBox="1"/>
          <p:nvPr/>
        </p:nvSpPr>
        <p:spPr>
          <a:xfrm>
            <a:off x="1503997" y="3885958"/>
            <a:ext cx="7411403" cy="1200329"/>
          </a:xfrm>
          <a:prstGeom prst="rect">
            <a:avLst/>
          </a:prstGeom>
          <a:noFill/>
        </p:spPr>
        <p:txBody>
          <a:bodyPr wrap="square">
            <a:spAutoFit/>
          </a:bodyPr>
          <a:lstStyle/>
          <a:p>
            <a:r>
              <a:rPr lang="en-US" sz="3600" spc="114" dirty="0">
                <a:solidFill>
                  <a:srgbClr val="000000"/>
                </a:solidFill>
                <a:latin typeface="Barlow SemiCondensed" panose="020B0604020202020204" charset="0"/>
              </a:rPr>
              <a:t>It’s like language, you don’t have to be a literary genius, “you just talk”</a:t>
            </a:r>
            <a:endParaRPr lang="en-US" sz="3600" spc="114" dirty="0">
              <a:solidFill>
                <a:srgbClr val="000000"/>
              </a:solidFill>
              <a:latin typeface="Barlow SemiCondensed"/>
            </a:endParaRPr>
          </a:p>
        </p:txBody>
      </p:sp>
      <p:grpSp>
        <p:nvGrpSpPr>
          <p:cNvPr id="82" name="Group 3">
            <a:extLst>
              <a:ext uri="{FF2B5EF4-FFF2-40B4-BE49-F238E27FC236}">
                <a16:creationId xmlns:a16="http://schemas.microsoft.com/office/drawing/2014/main" id="{999EC88D-C0C5-4B71-922B-0714CFEFC790}"/>
              </a:ext>
            </a:extLst>
          </p:cNvPr>
          <p:cNvGrpSpPr/>
          <p:nvPr/>
        </p:nvGrpSpPr>
        <p:grpSpPr>
          <a:xfrm rot="-5400000">
            <a:off x="12795655" y="318459"/>
            <a:ext cx="1121467" cy="4871014"/>
            <a:chOff x="0" y="0"/>
            <a:chExt cx="635000" cy="1535372"/>
          </a:xfrm>
        </p:grpSpPr>
        <p:sp>
          <p:nvSpPr>
            <p:cNvPr id="83" name="Freeform 4">
              <a:extLst>
                <a:ext uri="{FF2B5EF4-FFF2-40B4-BE49-F238E27FC236}">
                  <a16:creationId xmlns:a16="http://schemas.microsoft.com/office/drawing/2014/main" id="{CC9E5481-7558-436A-89BC-55AE3B5F2547}"/>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FFFFFF"/>
            </a:solidFill>
            <a:ln w="47625" cap="sq">
              <a:solidFill>
                <a:srgbClr val="53BF9D"/>
              </a:solidFill>
              <a:prstDash val="solid"/>
              <a:miter/>
            </a:ln>
          </p:spPr>
        </p:sp>
        <p:sp>
          <p:nvSpPr>
            <p:cNvPr id="84" name="TextBox 5">
              <a:extLst>
                <a:ext uri="{FF2B5EF4-FFF2-40B4-BE49-F238E27FC236}">
                  <a16:creationId xmlns:a16="http://schemas.microsoft.com/office/drawing/2014/main" id="{2EC86BC4-E86F-455D-972E-EECBBF043749}"/>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103" name="Group 6">
            <a:extLst>
              <a:ext uri="{FF2B5EF4-FFF2-40B4-BE49-F238E27FC236}">
                <a16:creationId xmlns:a16="http://schemas.microsoft.com/office/drawing/2014/main" id="{D8F1412B-E12B-41BC-971C-6CD0B3F40865}"/>
              </a:ext>
            </a:extLst>
          </p:cNvPr>
          <p:cNvGrpSpPr/>
          <p:nvPr/>
        </p:nvGrpSpPr>
        <p:grpSpPr>
          <a:xfrm rot="-5400000">
            <a:off x="12614679" y="162737"/>
            <a:ext cx="1121467" cy="4871014"/>
            <a:chOff x="0" y="0"/>
            <a:chExt cx="635000" cy="1535372"/>
          </a:xfrm>
        </p:grpSpPr>
        <p:sp>
          <p:nvSpPr>
            <p:cNvPr id="104" name="Freeform 7">
              <a:extLst>
                <a:ext uri="{FF2B5EF4-FFF2-40B4-BE49-F238E27FC236}">
                  <a16:creationId xmlns:a16="http://schemas.microsoft.com/office/drawing/2014/main" id="{E3832357-7D54-4B4B-88EA-0B3C061E0007}"/>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53BF9D"/>
            </a:solidFill>
          </p:spPr>
        </p:sp>
        <p:sp>
          <p:nvSpPr>
            <p:cNvPr id="105" name="TextBox 8">
              <a:extLst>
                <a:ext uri="{FF2B5EF4-FFF2-40B4-BE49-F238E27FC236}">
                  <a16:creationId xmlns:a16="http://schemas.microsoft.com/office/drawing/2014/main" id="{ED59EA48-6075-489A-BCB9-1719067AA18E}"/>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85" name="Group 9">
            <a:extLst>
              <a:ext uri="{FF2B5EF4-FFF2-40B4-BE49-F238E27FC236}">
                <a16:creationId xmlns:a16="http://schemas.microsoft.com/office/drawing/2014/main" id="{B1549A89-B078-4D88-A99C-BD55B9AD9C6D}"/>
              </a:ext>
            </a:extLst>
          </p:cNvPr>
          <p:cNvGrpSpPr>
            <a:grpSpLocks noChangeAspect="1"/>
          </p:cNvGrpSpPr>
          <p:nvPr/>
        </p:nvGrpSpPr>
        <p:grpSpPr>
          <a:xfrm>
            <a:off x="9870769" y="1652230"/>
            <a:ext cx="1248316" cy="1248316"/>
            <a:chOff x="0" y="0"/>
            <a:chExt cx="495300" cy="495300"/>
          </a:xfrm>
        </p:grpSpPr>
        <p:sp>
          <p:nvSpPr>
            <p:cNvPr id="86" name="Freeform 10">
              <a:extLst>
                <a:ext uri="{FF2B5EF4-FFF2-40B4-BE49-F238E27FC236}">
                  <a16:creationId xmlns:a16="http://schemas.microsoft.com/office/drawing/2014/main" id="{8853189D-6F0D-4F1F-978D-E1E7DDF5FEF2}"/>
                </a:ext>
              </a:extLst>
            </p:cNvPr>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53BF9D"/>
            </a:solidFill>
          </p:spPr>
        </p:sp>
        <p:sp>
          <p:nvSpPr>
            <p:cNvPr id="87" name="Freeform 11">
              <a:extLst>
                <a:ext uri="{FF2B5EF4-FFF2-40B4-BE49-F238E27FC236}">
                  <a16:creationId xmlns:a16="http://schemas.microsoft.com/office/drawing/2014/main" id="{B023E0FA-4697-4401-9E6E-984B50329327}"/>
                </a:ext>
              </a:extLst>
            </p:cNvPr>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sp>
      </p:grpSp>
      <p:sp>
        <p:nvSpPr>
          <p:cNvPr id="88" name="TextBox 12">
            <a:extLst>
              <a:ext uri="{FF2B5EF4-FFF2-40B4-BE49-F238E27FC236}">
                <a16:creationId xmlns:a16="http://schemas.microsoft.com/office/drawing/2014/main" id="{03348EA3-45EF-49A9-8A71-28F0CAB53EEA}"/>
              </a:ext>
            </a:extLst>
          </p:cNvPr>
          <p:cNvSpPr txBox="1"/>
          <p:nvPr/>
        </p:nvSpPr>
        <p:spPr>
          <a:xfrm>
            <a:off x="11144325" y="2460772"/>
            <a:ext cx="3911825" cy="430246"/>
          </a:xfrm>
          <a:prstGeom prst="rect">
            <a:avLst/>
          </a:prstGeom>
        </p:spPr>
        <p:txBody>
          <a:bodyPr wrap="square" lIns="0" tIns="0" rIns="0" bIns="0" rtlCol="0" anchor="t">
            <a:spAutoFit/>
          </a:bodyPr>
          <a:lstStyle/>
          <a:p>
            <a:pPr marL="0" lvl="1" indent="0">
              <a:lnSpc>
                <a:spcPts val="3254"/>
              </a:lnSpc>
              <a:spcBef>
                <a:spcPct val="0"/>
              </a:spcBef>
            </a:pPr>
            <a:r>
              <a:rPr lang="en-US" sz="4400" spc="74" dirty="0">
                <a:solidFill>
                  <a:srgbClr val="FFFFFF"/>
                </a:solidFill>
                <a:latin typeface="Barlow Semi-Bold"/>
              </a:rPr>
              <a:t>Read data</a:t>
            </a:r>
          </a:p>
        </p:txBody>
      </p:sp>
      <p:sp>
        <p:nvSpPr>
          <p:cNvPr id="90" name="TextBox 14">
            <a:extLst>
              <a:ext uri="{FF2B5EF4-FFF2-40B4-BE49-F238E27FC236}">
                <a16:creationId xmlns:a16="http://schemas.microsoft.com/office/drawing/2014/main" id="{8DBE46D8-10C3-4D18-AF32-3C7EBFDE4404}"/>
              </a:ext>
            </a:extLst>
          </p:cNvPr>
          <p:cNvSpPr txBox="1"/>
          <p:nvPr/>
        </p:nvSpPr>
        <p:spPr>
          <a:xfrm>
            <a:off x="10087008" y="1882917"/>
            <a:ext cx="829315" cy="686470"/>
          </a:xfrm>
          <a:prstGeom prst="rect">
            <a:avLst/>
          </a:prstGeom>
        </p:spPr>
        <p:txBody>
          <a:bodyPr wrap="square" lIns="0" tIns="0" rIns="0" bIns="0" rtlCol="0" anchor="t">
            <a:spAutoFit/>
          </a:bodyPr>
          <a:lstStyle/>
          <a:p>
            <a:pPr algn="ctr">
              <a:lnSpc>
                <a:spcPts val="5971"/>
              </a:lnSpc>
            </a:pPr>
            <a:r>
              <a:rPr lang="en-US" sz="4265" spc="179" dirty="0">
                <a:solidFill>
                  <a:srgbClr val="53BF9D"/>
                </a:solidFill>
                <a:latin typeface="Barlow Bold"/>
              </a:rPr>
              <a:t>01</a:t>
            </a:r>
          </a:p>
        </p:txBody>
      </p:sp>
      <p:grpSp>
        <p:nvGrpSpPr>
          <p:cNvPr id="130" name="Group 3">
            <a:extLst>
              <a:ext uri="{FF2B5EF4-FFF2-40B4-BE49-F238E27FC236}">
                <a16:creationId xmlns:a16="http://schemas.microsoft.com/office/drawing/2014/main" id="{02B29AC8-CF1C-45EC-8F87-15539E7A7B5E}"/>
              </a:ext>
            </a:extLst>
          </p:cNvPr>
          <p:cNvGrpSpPr/>
          <p:nvPr/>
        </p:nvGrpSpPr>
        <p:grpSpPr>
          <a:xfrm rot="-5400000">
            <a:off x="12714333" y="2010744"/>
            <a:ext cx="1121467" cy="4980840"/>
            <a:chOff x="0" y="-38100"/>
            <a:chExt cx="635000" cy="1569989"/>
          </a:xfrm>
        </p:grpSpPr>
        <p:sp>
          <p:nvSpPr>
            <p:cNvPr id="131" name="Freeform 4">
              <a:extLst>
                <a:ext uri="{FF2B5EF4-FFF2-40B4-BE49-F238E27FC236}">
                  <a16:creationId xmlns:a16="http://schemas.microsoft.com/office/drawing/2014/main" id="{B4E48C69-10AC-487F-86BB-13C5BCE8F6D3}"/>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FFFFFF"/>
            </a:solidFill>
            <a:ln w="47625" cap="sq">
              <a:solidFill>
                <a:srgbClr val="F94C66"/>
              </a:solidFill>
              <a:prstDash val="solid"/>
              <a:miter/>
            </a:ln>
          </p:spPr>
          <p:txBody>
            <a:bodyPr/>
            <a:lstStyle/>
            <a:p>
              <a:endParaRPr lang="en-US" dirty="0"/>
            </a:p>
          </p:txBody>
        </p:sp>
        <p:sp>
          <p:nvSpPr>
            <p:cNvPr id="132" name="TextBox 5">
              <a:extLst>
                <a:ext uri="{FF2B5EF4-FFF2-40B4-BE49-F238E27FC236}">
                  <a16:creationId xmlns:a16="http://schemas.microsoft.com/office/drawing/2014/main" id="{3C2F7EA2-F729-44D4-8595-228F476A1045}"/>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138" name="Group 6">
            <a:extLst>
              <a:ext uri="{FF2B5EF4-FFF2-40B4-BE49-F238E27FC236}">
                <a16:creationId xmlns:a16="http://schemas.microsoft.com/office/drawing/2014/main" id="{C890EA87-F9BF-4E45-A73D-BF95DA7DE751}"/>
              </a:ext>
            </a:extLst>
          </p:cNvPr>
          <p:cNvGrpSpPr/>
          <p:nvPr/>
        </p:nvGrpSpPr>
        <p:grpSpPr>
          <a:xfrm rot="-5400000">
            <a:off x="12614678" y="1883385"/>
            <a:ext cx="1121467" cy="4871014"/>
            <a:chOff x="0" y="0"/>
            <a:chExt cx="635000" cy="1535372"/>
          </a:xfrm>
        </p:grpSpPr>
        <p:sp>
          <p:nvSpPr>
            <p:cNvPr id="139" name="Freeform 7">
              <a:extLst>
                <a:ext uri="{FF2B5EF4-FFF2-40B4-BE49-F238E27FC236}">
                  <a16:creationId xmlns:a16="http://schemas.microsoft.com/office/drawing/2014/main" id="{88160794-9E5A-4EF7-9ECD-064B6D53F732}"/>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F94C66"/>
            </a:solidFill>
          </p:spPr>
          <p:txBody>
            <a:bodyPr/>
            <a:lstStyle/>
            <a:p>
              <a:endParaRPr lang="en-US" dirty="0"/>
            </a:p>
          </p:txBody>
        </p:sp>
        <p:sp>
          <p:nvSpPr>
            <p:cNvPr id="140" name="TextBox 8">
              <a:extLst>
                <a:ext uri="{FF2B5EF4-FFF2-40B4-BE49-F238E27FC236}">
                  <a16:creationId xmlns:a16="http://schemas.microsoft.com/office/drawing/2014/main" id="{8FDB8BF8-7908-465A-B823-42B2A0F6D121}"/>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133" name="Group 9">
            <a:extLst>
              <a:ext uri="{FF2B5EF4-FFF2-40B4-BE49-F238E27FC236}">
                <a16:creationId xmlns:a16="http://schemas.microsoft.com/office/drawing/2014/main" id="{A6F72193-F33E-4E3F-B022-189D4F637BBE}"/>
              </a:ext>
            </a:extLst>
          </p:cNvPr>
          <p:cNvGrpSpPr>
            <a:grpSpLocks noChangeAspect="1"/>
          </p:cNvGrpSpPr>
          <p:nvPr/>
        </p:nvGrpSpPr>
        <p:grpSpPr>
          <a:xfrm>
            <a:off x="9859358" y="3399427"/>
            <a:ext cx="1248316" cy="1248316"/>
            <a:chOff x="0" y="0"/>
            <a:chExt cx="495300" cy="495300"/>
          </a:xfrm>
        </p:grpSpPr>
        <p:sp>
          <p:nvSpPr>
            <p:cNvPr id="134" name="Freeform 10">
              <a:extLst>
                <a:ext uri="{FF2B5EF4-FFF2-40B4-BE49-F238E27FC236}">
                  <a16:creationId xmlns:a16="http://schemas.microsoft.com/office/drawing/2014/main" id="{C118D7FF-0DF6-4020-BCC0-A531D5E5AF8F}"/>
                </a:ext>
              </a:extLst>
            </p:cNvPr>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F94C66"/>
            </a:solidFill>
          </p:spPr>
        </p:sp>
        <p:sp>
          <p:nvSpPr>
            <p:cNvPr id="135" name="Freeform 11">
              <a:extLst>
                <a:ext uri="{FF2B5EF4-FFF2-40B4-BE49-F238E27FC236}">
                  <a16:creationId xmlns:a16="http://schemas.microsoft.com/office/drawing/2014/main" id="{52395FBE-E9CB-4339-BFD0-AFF1A784ED58}"/>
                </a:ext>
              </a:extLst>
            </p:cNvPr>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sp>
      </p:grpSp>
      <p:sp>
        <p:nvSpPr>
          <p:cNvPr id="136" name="TextBox 12">
            <a:extLst>
              <a:ext uri="{FF2B5EF4-FFF2-40B4-BE49-F238E27FC236}">
                <a16:creationId xmlns:a16="http://schemas.microsoft.com/office/drawing/2014/main" id="{FC543A53-43AE-440C-9E9D-E00D6BD6C919}"/>
              </a:ext>
            </a:extLst>
          </p:cNvPr>
          <p:cNvSpPr txBox="1"/>
          <p:nvPr/>
        </p:nvSpPr>
        <p:spPr>
          <a:xfrm>
            <a:off x="11132914" y="4207969"/>
            <a:ext cx="3911825" cy="430246"/>
          </a:xfrm>
          <a:prstGeom prst="rect">
            <a:avLst/>
          </a:prstGeom>
        </p:spPr>
        <p:txBody>
          <a:bodyPr wrap="square" lIns="0" tIns="0" rIns="0" bIns="0" rtlCol="0" anchor="t">
            <a:spAutoFit/>
          </a:bodyPr>
          <a:lstStyle/>
          <a:p>
            <a:pPr marL="0" lvl="1" indent="0">
              <a:lnSpc>
                <a:spcPts val="3254"/>
              </a:lnSpc>
              <a:spcBef>
                <a:spcPct val="0"/>
              </a:spcBef>
            </a:pPr>
            <a:r>
              <a:rPr lang="en-US" sz="4400" spc="74" dirty="0">
                <a:solidFill>
                  <a:srgbClr val="FFFFFF"/>
                </a:solidFill>
                <a:latin typeface="Barlow Semi-Bold"/>
              </a:rPr>
              <a:t>Work with data</a:t>
            </a:r>
          </a:p>
        </p:txBody>
      </p:sp>
      <p:sp>
        <p:nvSpPr>
          <p:cNvPr id="166" name="Freeform 31">
            <a:extLst>
              <a:ext uri="{FF2B5EF4-FFF2-40B4-BE49-F238E27FC236}">
                <a16:creationId xmlns:a16="http://schemas.microsoft.com/office/drawing/2014/main" id="{137B1DF3-0EE3-48F6-8C27-AB6EA74787CE}"/>
              </a:ext>
            </a:extLst>
          </p:cNvPr>
          <p:cNvSpPr/>
          <p:nvPr/>
        </p:nvSpPr>
        <p:spPr>
          <a:xfrm rot="16200000">
            <a:off x="12847838" y="3891452"/>
            <a:ext cx="1121466" cy="4859964"/>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FFFFFF"/>
          </a:solidFill>
          <a:ln w="47625" cap="sq">
            <a:solidFill>
              <a:srgbClr val="FFC54D"/>
            </a:solidFill>
            <a:prstDash val="solid"/>
            <a:miter/>
          </a:ln>
        </p:spPr>
      </p:sp>
      <p:sp>
        <p:nvSpPr>
          <p:cNvPr id="137" name="TextBox 14">
            <a:extLst>
              <a:ext uri="{FF2B5EF4-FFF2-40B4-BE49-F238E27FC236}">
                <a16:creationId xmlns:a16="http://schemas.microsoft.com/office/drawing/2014/main" id="{DAFBFEE0-8551-4EDB-A400-D36954F19D51}"/>
              </a:ext>
            </a:extLst>
          </p:cNvPr>
          <p:cNvSpPr txBox="1"/>
          <p:nvPr/>
        </p:nvSpPr>
        <p:spPr>
          <a:xfrm>
            <a:off x="10075597" y="3630114"/>
            <a:ext cx="829315" cy="686470"/>
          </a:xfrm>
          <a:prstGeom prst="rect">
            <a:avLst/>
          </a:prstGeom>
        </p:spPr>
        <p:txBody>
          <a:bodyPr wrap="square" lIns="0" tIns="0" rIns="0" bIns="0" rtlCol="0" anchor="t">
            <a:spAutoFit/>
          </a:bodyPr>
          <a:lstStyle/>
          <a:p>
            <a:pPr algn="ctr">
              <a:lnSpc>
                <a:spcPts val="5971"/>
              </a:lnSpc>
            </a:pPr>
            <a:r>
              <a:rPr lang="en-US" sz="4265" spc="179" dirty="0">
                <a:solidFill>
                  <a:srgbClr val="F94C66"/>
                </a:solidFill>
                <a:latin typeface="Barlow Bold"/>
              </a:rPr>
              <a:t>02</a:t>
            </a:r>
          </a:p>
        </p:txBody>
      </p:sp>
      <p:grpSp>
        <p:nvGrpSpPr>
          <p:cNvPr id="144" name="Group 6">
            <a:extLst>
              <a:ext uri="{FF2B5EF4-FFF2-40B4-BE49-F238E27FC236}">
                <a16:creationId xmlns:a16="http://schemas.microsoft.com/office/drawing/2014/main" id="{CF9B62DC-6184-492B-A05A-5F5CBCE9270D}"/>
              </a:ext>
            </a:extLst>
          </p:cNvPr>
          <p:cNvGrpSpPr/>
          <p:nvPr/>
        </p:nvGrpSpPr>
        <p:grpSpPr>
          <a:xfrm rot="-5400000">
            <a:off x="12683794" y="3703658"/>
            <a:ext cx="1121467" cy="4871014"/>
            <a:chOff x="0" y="0"/>
            <a:chExt cx="635000" cy="1535372"/>
          </a:xfrm>
        </p:grpSpPr>
        <p:sp>
          <p:nvSpPr>
            <p:cNvPr id="145" name="Freeform 7">
              <a:extLst>
                <a:ext uri="{FF2B5EF4-FFF2-40B4-BE49-F238E27FC236}">
                  <a16:creationId xmlns:a16="http://schemas.microsoft.com/office/drawing/2014/main" id="{FBCCD564-7622-48DF-A149-5D1301B741AC}"/>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FFC54D"/>
            </a:solidFill>
          </p:spPr>
          <p:txBody>
            <a:bodyPr/>
            <a:lstStyle/>
            <a:p>
              <a:endParaRPr lang="en-US" dirty="0"/>
            </a:p>
          </p:txBody>
        </p:sp>
        <p:sp>
          <p:nvSpPr>
            <p:cNvPr id="146" name="TextBox 8">
              <a:extLst>
                <a:ext uri="{FF2B5EF4-FFF2-40B4-BE49-F238E27FC236}">
                  <a16:creationId xmlns:a16="http://schemas.microsoft.com/office/drawing/2014/main" id="{CAA18ADC-B042-4CA3-95BD-69C497F2B869}"/>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147" name="Group 9">
            <a:extLst>
              <a:ext uri="{FF2B5EF4-FFF2-40B4-BE49-F238E27FC236}">
                <a16:creationId xmlns:a16="http://schemas.microsoft.com/office/drawing/2014/main" id="{34F4D030-2DBD-477F-891B-4FFA2628B32A}"/>
              </a:ext>
            </a:extLst>
          </p:cNvPr>
          <p:cNvGrpSpPr>
            <a:grpSpLocks noChangeAspect="1"/>
          </p:cNvGrpSpPr>
          <p:nvPr/>
        </p:nvGrpSpPr>
        <p:grpSpPr>
          <a:xfrm>
            <a:off x="9928474" y="5219700"/>
            <a:ext cx="1248316" cy="1248316"/>
            <a:chOff x="0" y="0"/>
            <a:chExt cx="495300" cy="495300"/>
          </a:xfrm>
        </p:grpSpPr>
        <p:sp>
          <p:nvSpPr>
            <p:cNvPr id="148" name="Freeform 10">
              <a:extLst>
                <a:ext uri="{FF2B5EF4-FFF2-40B4-BE49-F238E27FC236}">
                  <a16:creationId xmlns:a16="http://schemas.microsoft.com/office/drawing/2014/main" id="{B0F722A7-34BF-43E3-ADC0-28DD37A59B64}"/>
                </a:ext>
              </a:extLst>
            </p:cNvPr>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FFC54D"/>
            </a:solidFill>
          </p:spPr>
          <p:txBody>
            <a:bodyPr/>
            <a:lstStyle/>
            <a:p>
              <a:endParaRPr lang="en-US" dirty="0"/>
            </a:p>
          </p:txBody>
        </p:sp>
        <p:sp>
          <p:nvSpPr>
            <p:cNvPr id="149" name="Freeform 11">
              <a:extLst>
                <a:ext uri="{FF2B5EF4-FFF2-40B4-BE49-F238E27FC236}">
                  <a16:creationId xmlns:a16="http://schemas.microsoft.com/office/drawing/2014/main" id="{D9BE845C-029C-4930-9DB7-3BA03204E44D}"/>
                </a:ext>
              </a:extLst>
            </p:cNvPr>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sp>
      </p:grpSp>
      <p:sp>
        <p:nvSpPr>
          <p:cNvPr id="150" name="TextBox 12">
            <a:extLst>
              <a:ext uri="{FF2B5EF4-FFF2-40B4-BE49-F238E27FC236}">
                <a16:creationId xmlns:a16="http://schemas.microsoft.com/office/drawing/2014/main" id="{63EC91BD-BD1D-4CB3-BA87-0A8E1B4C4200}"/>
              </a:ext>
            </a:extLst>
          </p:cNvPr>
          <p:cNvSpPr txBox="1"/>
          <p:nvPr/>
        </p:nvSpPr>
        <p:spPr>
          <a:xfrm>
            <a:off x="11202030" y="6028242"/>
            <a:ext cx="3911825" cy="430246"/>
          </a:xfrm>
          <a:prstGeom prst="rect">
            <a:avLst/>
          </a:prstGeom>
        </p:spPr>
        <p:txBody>
          <a:bodyPr wrap="square" lIns="0" tIns="0" rIns="0" bIns="0" rtlCol="0" anchor="t">
            <a:spAutoFit/>
          </a:bodyPr>
          <a:lstStyle/>
          <a:p>
            <a:pPr marL="0" lvl="1" indent="0">
              <a:lnSpc>
                <a:spcPts val="3254"/>
              </a:lnSpc>
              <a:spcBef>
                <a:spcPct val="0"/>
              </a:spcBef>
            </a:pPr>
            <a:r>
              <a:rPr lang="en-US" sz="4400" spc="74" dirty="0">
                <a:solidFill>
                  <a:srgbClr val="FFFFFF"/>
                </a:solidFill>
                <a:latin typeface="Barlow Semi-Bold"/>
              </a:rPr>
              <a:t>Analyze data</a:t>
            </a:r>
          </a:p>
        </p:txBody>
      </p:sp>
      <p:sp>
        <p:nvSpPr>
          <p:cNvPr id="151" name="TextBox 14">
            <a:extLst>
              <a:ext uri="{FF2B5EF4-FFF2-40B4-BE49-F238E27FC236}">
                <a16:creationId xmlns:a16="http://schemas.microsoft.com/office/drawing/2014/main" id="{CF1CBFEE-53E9-48DD-AD0D-E14A812AEAA9}"/>
              </a:ext>
            </a:extLst>
          </p:cNvPr>
          <p:cNvSpPr txBox="1"/>
          <p:nvPr/>
        </p:nvSpPr>
        <p:spPr>
          <a:xfrm>
            <a:off x="10144713" y="5450387"/>
            <a:ext cx="829315" cy="686470"/>
          </a:xfrm>
          <a:prstGeom prst="rect">
            <a:avLst/>
          </a:prstGeom>
        </p:spPr>
        <p:txBody>
          <a:bodyPr wrap="square" lIns="0" tIns="0" rIns="0" bIns="0" rtlCol="0" anchor="t">
            <a:spAutoFit/>
          </a:bodyPr>
          <a:lstStyle/>
          <a:p>
            <a:pPr algn="ctr">
              <a:lnSpc>
                <a:spcPts val="5971"/>
              </a:lnSpc>
            </a:pPr>
            <a:r>
              <a:rPr lang="en-US" sz="4265" spc="179" dirty="0">
                <a:solidFill>
                  <a:srgbClr val="FFC54D"/>
                </a:solidFill>
                <a:latin typeface="Barlow Bold"/>
              </a:rPr>
              <a:t>03</a:t>
            </a:r>
          </a:p>
        </p:txBody>
      </p:sp>
      <p:grpSp>
        <p:nvGrpSpPr>
          <p:cNvPr id="152" name="Group 3">
            <a:extLst>
              <a:ext uri="{FF2B5EF4-FFF2-40B4-BE49-F238E27FC236}">
                <a16:creationId xmlns:a16="http://schemas.microsoft.com/office/drawing/2014/main" id="{25A9D6A3-A173-4BF8-ADD6-E1A92CF9C247}"/>
              </a:ext>
            </a:extLst>
          </p:cNvPr>
          <p:cNvGrpSpPr/>
          <p:nvPr/>
        </p:nvGrpSpPr>
        <p:grpSpPr>
          <a:xfrm rot="-5400000">
            <a:off x="12853359" y="5714729"/>
            <a:ext cx="1121467" cy="4871014"/>
            <a:chOff x="0" y="0"/>
            <a:chExt cx="635000" cy="1535372"/>
          </a:xfrm>
        </p:grpSpPr>
        <p:sp>
          <p:nvSpPr>
            <p:cNvPr id="153" name="Freeform 4">
              <a:extLst>
                <a:ext uri="{FF2B5EF4-FFF2-40B4-BE49-F238E27FC236}">
                  <a16:creationId xmlns:a16="http://schemas.microsoft.com/office/drawing/2014/main" id="{E203E3A2-1DF8-4F4D-8C67-4461565E7656}"/>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FFFFFF"/>
            </a:solidFill>
            <a:ln w="47625" cap="sq">
              <a:solidFill>
                <a:srgbClr val="BD4291"/>
              </a:solidFill>
              <a:prstDash val="solid"/>
              <a:miter/>
            </a:ln>
          </p:spPr>
          <p:txBody>
            <a:bodyPr/>
            <a:lstStyle/>
            <a:p>
              <a:endParaRPr lang="en-US" dirty="0"/>
            </a:p>
          </p:txBody>
        </p:sp>
        <p:sp>
          <p:nvSpPr>
            <p:cNvPr id="154" name="TextBox 5">
              <a:extLst>
                <a:ext uri="{FF2B5EF4-FFF2-40B4-BE49-F238E27FC236}">
                  <a16:creationId xmlns:a16="http://schemas.microsoft.com/office/drawing/2014/main" id="{D2F06E7C-3938-4519-844D-8245444E64F6}"/>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155" name="Group 6">
            <a:extLst>
              <a:ext uri="{FF2B5EF4-FFF2-40B4-BE49-F238E27FC236}">
                <a16:creationId xmlns:a16="http://schemas.microsoft.com/office/drawing/2014/main" id="{13448766-0185-40E7-A895-36B925B98CC8}"/>
              </a:ext>
            </a:extLst>
          </p:cNvPr>
          <p:cNvGrpSpPr/>
          <p:nvPr/>
        </p:nvGrpSpPr>
        <p:grpSpPr>
          <a:xfrm rot="-5400000">
            <a:off x="12683793" y="5532458"/>
            <a:ext cx="1121467" cy="4871014"/>
            <a:chOff x="0" y="0"/>
            <a:chExt cx="635000" cy="1535372"/>
          </a:xfrm>
        </p:grpSpPr>
        <p:sp>
          <p:nvSpPr>
            <p:cNvPr id="156" name="Freeform 7">
              <a:extLst>
                <a:ext uri="{FF2B5EF4-FFF2-40B4-BE49-F238E27FC236}">
                  <a16:creationId xmlns:a16="http://schemas.microsoft.com/office/drawing/2014/main" id="{F186AA36-3971-4669-AB7C-79872D0B43C7}"/>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BD4291"/>
            </a:solidFill>
          </p:spPr>
          <p:txBody>
            <a:bodyPr/>
            <a:lstStyle/>
            <a:p>
              <a:endParaRPr lang="en-US" dirty="0"/>
            </a:p>
          </p:txBody>
        </p:sp>
        <p:sp>
          <p:nvSpPr>
            <p:cNvPr id="157" name="TextBox 8">
              <a:extLst>
                <a:ext uri="{FF2B5EF4-FFF2-40B4-BE49-F238E27FC236}">
                  <a16:creationId xmlns:a16="http://schemas.microsoft.com/office/drawing/2014/main" id="{4C2657A4-1F57-4D75-8DD7-FDE393DBB79E}"/>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158" name="Group 9">
            <a:extLst>
              <a:ext uri="{FF2B5EF4-FFF2-40B4-BE49-F238E27FC236}">
                <a16:creationId xmlns:a16="http://schemas.microsoft.com/office/drawing/2014/main" id="{67ADC08D-F13E-43E6-A6F4-FA92D4958595}"/>
              </a:ext>
            </a:extLst>
          </p:cNvPr>
          <p:cNvGrpSpPr>
            <a:grpSpLocks noChangeAspect="1"/>
          </p:cNvGrpSpPr>
          <p:nvPr/>
        </p:nvGrpSpPr>
        <p:grpSpPr>
          <a:xfrm>
            <a:off x="9928473" y="7048500"/>
            <a:ext cx="1248316" cy="1248316"/>
            <a:chOff x="0" y="0"/>
            <a:chExt cx="495300" cy="495300"/>
          </a:xfrm>
        </p:grpSpPr>
        <p:sp>
          <p:nvSpPr>
            <p:cNvPr id="159" name="Freeform 10">
              <a:extLst>
                <a:ext uri="{FF2B5EF4-FFF2-40B4-BE49-F238E27FC236}">
                  <a16:creationId xmlns:a16="http://schemas.microsoft.com/office/drawing/2014/main" id="{F1D62DAB-E748-4BF4-A1AD-2D87E66D959C}"/>
                </a:ext>
              </a:extLst>
            </p:cNvPr>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BD4291"/>
            </a:solidFill>
          </p:spPr>
          <p:txBody>
            <a:bodyPr/>
            <a:lstStyle/>
            <a:p>
              <a:endParaRPr lang="en-US" dirty="0"/>
            </a:p>
          </p:txBody>
        </p:sp>
        <p:sp>
          <p:nvSpPr>
            <p:cNvPr id="160" name="Freeform 11">
              <a:extLst>
                <a:ext uri="{FF2B5EF4-FFF2-40B4-BE49-F238E27FC236}">
                  <a16:creationId xmlns:a16="http://schemas.microsoft.com/office/drawing/2014/main" id="{B7C451C2-7E99-4134-BEA9-C8737358D954}"/>
                </a:ext>
              </a:extLst>
            </p:cNvPr>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sp>
      </p:grpSp>
      <p:sp>
        <p:nvSpPr>
          <p:cNvPr id="161" name="TextBox 12">
            <a:extLst>
              <a:ext uri="{FF2B5EF4-FFF2-40B4-BE49-F238E27FC236}">
                <a16:creationId xmlns:a16="http://schemas.microsoft.com/office/drawing/2014/main" id="{550D262F-84BE-416A-A26B-07FB6C49E1B1}"/>
              </a:ext>
            </a:extLst>
          </p:cNvPr>
          <p:cNvSpPr txBox="1"/>
          <p:nvPr/>
        </p:nvSpPr>
        <p:spPr>
          <a:xfrm>
            <a:off x="11202029" y="7857042"/>
            <a:ext cx="4349140" cy="430246"/>
          </a:xfrm>
          <a:prstGeom prst="rect">
            <a:avLst/>
          </a:prstGeom>
        </p:spPr>
        <p:txBody>
          <a:bodyPr wrap="square" lIns="0" tIns="0" rIns="0" bIns="0" rtlCol="0" anchor="t">
            <a:spAutoFit/>
          </a:bodyPr>
          <a:lstStyle/>
          <a:p>
            <a:pPr marL="0" lvl="1" indent="0">
              <a:lnSpc>
                <a:spcPts val="3254"/>
              </a:lnSpc>
              <a:spcBef>
                <a:spcPct val="0"/>
              </a:spcBef>
            </a:pPr>
            <a:r>
              <a:rPr lang="en-US" sz="4400" spc="74" dirty="0">
                <a:solidFill>
                  <a:srgbClr val="FFFFFF"/>
                </a:solidFill>
                <a:latin typeface="Barlow Semi-Bold"/>
              </a:rPr>
              <a:t>Argue with data</a:t>
            </a:r>
          </a:p>
        </p:txBody>
      </p:sp>
      <p:sp>
        <p:nvSpPr>
          <p:cNvPr id="162" name="TextBox 14">
            <a:extLst>
              <a:ext uri="{FF2B5EF4-FFF2-40B4-BE49-F238E27FC236}">
                <a16:creationId xmlns:a16="http://schemas.microsoft.com/office/drawing/2014/main" id="{F752CCD5-FCFD-452C-AF63-B45417CA3328}"/>
              </a:ext>
            </a:extLst>
          </p:cNvPr>
          <p:cNvSpPr txBox="1"/>
          <p:nvPr/>
        </p:nvSpPr>
        <p:spPr>
          <a:xfrm>
            <a:off x="10144712" y="7279187"/>
            <a:ext cx="829315" cy="686470"/>
          </a:xfrm>
          <a:prstGeom prst="rect">
            <a:avLst/>
          </a:prstGeom>
        </p:spPr>
        <p:txBody>
          <a:bodyPr wrap="square" lIns="0" tIns="0" rIns="0" bIns="0" rtlCol="0" anchor="t">
            <a:spAutoFit/>
          </a:bodyPr>
          <a:lstStyle/>
          <a:p>
            <a:pPr algn="ctr">
              <a:lnSpc>
                <a:spcPts val="5971"/>
              </a:lnSpc>
            </a:pPr>
            <a:r>
              <a:rPr lang="en-US" sz="4265" spc="179" dirty="0">
                <a:solidFill>
                  <a:srgbClr val="BD4291"/>
                </a:solidFill>
                <a:latin typeface="Barlow Bold"/>
              </a:rPr>
              <a:t>04</a:t>
            </a:r>
          </a:p>
        </p:txBody>
      </p:sp>
      <p:sp>
        <p:nvSpPr>
          <p:cNvPr id="167" name="TextBox 166">
            <a:extLst>
              <a:ext uri="{FF2B5EF4-FFF2-40B4-BE49-F238E27FC236}">
                <a16:creationId xmlns:a16="http://schemas.microsoft.com/office/drawing/2014/main" id="{314FC45B-7924-4ED2-A02C-EB7993B2FCB7}"/>
              </a:ext>
            </a:extLst>
          </p:cNvPr>
          <p:cNvSpPr txBox="1"/>
          <p:nvPr/>
        </p:nvSpPr>
        <p:spPr>
          <a:xfrm>
            <a:off x="14173200" y="9429753"/>
            <a:ext cx="3327511"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(Jordan Morrow)</a:t>
            </a:r>
            <a:endParaRPr lang="en-US" sz="3600" i="1" dirty="0">
              <a:solidFill>
                <a:schemeClr val="bg1">
                  <a:lumMod val="50000"/>
                </a:schemeClr>
              </a:solidFill>
            </a:endParaRPr>
          </a:p>
        </p:txBody>
      </p:sp>
      <p:sp>
        <p:nvSpPr>
          <p:cNvPr id="168" name="TextBox 3">
            <a:extLst>
              <a:ext uri="{FF2B5EF4-FFF2-40B4-BE49-F238E27FC236}">
                <a16:creationId xmlns:a16="http://schemas.microsoft.com/office/drawing/2014/main" id="{1C6C5FAC-FFF6-4C5A-A4B7-B00EEBB84F7D}"/>
              </a:ext>
            </a:extLst>
          </p:cNvPr>
          <p:cNvSpPr txBox="1"/>
          <p:nvPr/>
        </p:nvSpPr>
        <p:spPr>
          <a:xfrm>
            <a:off x="1503997" y="2091457"/>
            <a:ext cx="6924646"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DATA LITERACY IS A SKILL</a:t>
            </a:r>
          </a:p>
        </p:txBody>
      </p:sp>
      <p:sp>
        <p:nvSpPr>
          <p:cNvPr id="169" name="AutoShape 2">
            <a:extLst>
              <a:ext uri="{FF2B5EF4-FFF2-40B4-BE49-F238E27FC236}">
                <a16:creationId xmlns:a16="http://schemas.microsoft.com/office/drawing/2014/main" id="{FEF947FA-B86C-4B8F-9560-DA95419F942E}"/>
              </a:ext>
            </a:extLst>
          </p:cNvPr>
          <p:cNvSpPr/>
          <p:nvPr/>
        </p:nvSpPr>
        <p:spPr>
          <a:xfrm flipV="1">
            <a:off x="1503996" y="3630114"/>
            <a:ext cx="7411403" cy="13065"/>
          </a:xfrm>
          <a:prstGeom prst="line">
            <a:avLst/>
          </a:prstGeom>
          <a:ln w="38100" cap="flat">
            <a:solidFill>
              <a:srgbClr val="000000"/>
            </a:solidFill>
            <a:prstDash val="solid"/>
            <a:headEnd type="none" w="sm" len="sm"/>
            <a:tailEnd type="none" w="sm" len="sm"/>
          </a:ln>
        </p:spPr>
      </p:sp>
      <p:sp>
        <p:nvSpPr>
          <p:cNvPr id="170" name="TextBox 169">
            <a:extLst>
              <a:ext uri="{FF2B5EF4-FFF2-40B4-BE49-F238E27FC236}">
                <a16:creationId xmlns:a16="http://schemas.microsoft.com/office/drawing/2014/main" id="{83B37C2D-05F4-47EA-BDBD-21C65D44CAE4}"/>
              </a:ext>
            </a:extLst>
          </p:cNvPr>
          <p:cNvSpPr txBox="1"/>
          <p:nvPr/>
        </p:nvSpPr>
        <p:spPr>
          <a:xfrm>
            <a:off x="1509331" y="5993560"/>
            <a:ext cx="5877712" cy="646331"/>
          </a:xfrm>
          <a:prstGeom prst="rect">
            <a:avLst/>
          </a:prstGeom>
          <a:noFill/>
        </p:spPr>
        <p:txBody>
          <a:bodyPr wrap="square">
            <a:spAutoFit/>
          </a:bodyPr>
          <a:lstStyle/>
          <a:p>
            <a:r>
              <a:rPr lang="en-US" sz="3600" spc="114" dirty="0">
                <a:solidFill>
                  <a:srgbClr val="000000"/>
                </a:solidFill>
                <a:latin typeface="Barlow Bold" panose="020B0604020202020204" charset="0"/>
              </a:rPr>
              <a:t>It’s the ability to…</a:t>
            </a:r>
            <a:endParaRPr lang="en-US" sz="3600" dirty="0">
              <a:latin typeface="Barlow Bold" panose="020B0604020202020204" charset="0"/>
            </a:endParaRPr>
          </a:p>
        </p:txBody>
      </p:sp>
    </p:spTree>
    <p:extLst>
      <p:ext uri="{BB962C8B-B14F-4D97-AF65-F5344CB8AC3E}">
        <p14:creationId xmlns:p14="http://schemas.microsoft.com/office/powerpoint/2010/main" val="406682458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58464"/>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BEXAR DATA DIVE</a:t>
            </a:r>
          </a:p>
        </p:txBody>
      </p:sp>
      <p:sp>
        <p:nvSpPr>
          <p:cNvPr id="40" name="TextBox 40"/>
          <p:cNvSpPr txBox="1"/>
          <p:nvPr/>
        </p:nvSpPr>
        <p:spPr>
          <a:xfrm>
            <a:off x="1526047" y="3301624"/>
            <a:ext cx="15257955" cy="5816977"/>
          </a:xfrm>
          <a:prstGeom prst="rect">
            <a:avLst/>
          </a:prstGeom>
        </p:spPr>
        <p:txBody>
          <a:bodyPr wrap="square" lIns="0" tIns="0" rIns="0" bIns="0" rtlCol="0" anchor="t">
            <a:spAutoFit/>
          </a:bodyPr>
          <a:lstStyle/>
          <a:p>
            <a:pPr marL="68580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Access to Social Determinant of Health (SDOH) data (</a:t>
            </a:r>
            <a:r>
              <a:rPr lang="en-US" sz="5400" spc="114" dirty="0">
                <a:solidFill>
                  <a:srgbClr val="F94C66"/>
                </a:solidFill>
                <a:latin typeface="Barlow SemiCondensed"/>
              </a:rPr>
              <a:t>100+ indicators!</a:t>
            </a:r>
            <a:r>
              <a:rPr lang="en-US" sz="5400" spc="114" dirty="0">
                <a:solidFill>
                  <a:srgbClr val="000000"/>
                </a:solidFill>
                <a:latin typeface="Barlow SemiCondensed"/>
              </a:rPr>
              <a:t>)</a:t>
            </a:r>
          </a:p>
          <a:p>
            <a:pPr marL="685800" lvl="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Break data down by different </a:t>
            </a:r>
            <a:r>
              <a:rPr lang="en-US" sz="5400" spc="114" dirty="0">
                <a:solidFill>
                  <a:srgbClr val="F94C66"/>
                </a:solidFill>
                <a:latin typeface="Barlow SemiCondensed"/>
              </a:rPr>
              <a:t>geographies</a:t>
            </a:r>
            <a:r>
              <a:rPr lang="en-US" sz="5400" spc="114" dirty="0">
                <a:solidFill>
                  <a:srgbClr val="000000"/>
                </a:solidFill>
                <a:latin typeface="Barlow SemiCondensed"/>
              </a:rPr>
              <a:t> (zip codes, SSAs, council districts, etc.)</a:t>
            </a:r>
          </a:p>
          <a:p>
            <a:pPr marL="685800" lvl="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Break data down by different </a:t>
            </a:r>
            <a:r>
              <a:rPr lang="en-US" sz="5400" spc="114" dirty="0">
                <a:solidFill>
                  <a:srgbClr val="F94C66"/>
                </a:solidFill>
                <a:latin typeface="Barlow SemiCondensed"/>
              </a:rPr>
              <a:t>groups</a:t>
            </a:r>
            <a:r>
              <a:rPr lang="en-US" sz="5400" spc="114" dirty="0">
                <a:solidFill>
                  <a:srgbClr val="000000"/>
                </a:solidFill>
                <a:latin typeface="Barlow SemiCondensed"/>
              </a:rPr>
              <a:t> (age, race/ethnicity, education level, sex, etc.)</a:t>
            </a:r>
          </a:p>
          <a:p>
            <a:pPr marL="685800" lvl="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Fully available in Spanish</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153128146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58464"/>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SSAs</a:t>
            </a:r>
          </a:p>
        </p:txBody>
      </p:sp>
      <p:sp>
        <p:nvSpPr>
          <p:cNvPr id="40" name="TextBox 40"/>
          <p:cNvSpPr txBox="1"/>
          <p:nvPr/>
        </p:nvSpPr>
        <p:spPr>
          <a:xfrm>
            <a:off x="1526047" y="3301624"/>
            <a:ext cx="15257955" cy="2492990"/>
          </a:xfrm>
          <a:prstGeom prst="rect">
            <a:avLst/>
          </a:prstGeom>
        </p:spPr>
        <p:txBody>
          <a:bodyPr wrap="square" lIns="0" tIns="0" rIns="0" bIns="0" rtlCol="0" anchor="t">
            <a:spAutoFit/>
          </a:bodyPr>
          <a:lstStyle/>
          <a:p>
            <a:pPr marL="685800" lvl="0" indent="-685800">
              <a:spcBef>
                <a:spcPct val="0"/>
              </a:spcBef>
              <a:buClr>
                <a:srgbClr val="FF0000"/>
              </a:buClr>
              <a:buFont typeface="Arial" panose="020B0604020202020204" pitchFamily="34" charset="0"/>
              <a:buChar char="•"/>
            </a:pPr>
            <a:r>
              <a:rPr lang="en-US" sz="5400" spc="114" dirty="0">
                <a:solidFill>
                  <a:srgbClr val="F94C66"/>
                </a:solidFill>
                <a:latin typeface="Barlow SemiCondensed"/>
              </a:rPr>
              <a:t>= Statistical Small Areas</a:t>
            </a:r>
          </a:p>
          <a:p>
            <a:pPr marL="685800" lvl="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Better reflect our real neighborhoods/barrios</a:t>
            </a:r>
          </a:p>
          <a:p>
            <a:pPr marL="685800" lvl="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Cluster analysis of demographic variables: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54894C7F-06C7-4014-9E20-AB25D5813176}"/>
              </a:ext>
            </a:extLst>
          </p:cNvPr>
          <p:cNvSpPr txBox="1"/>
          <p:nvPr/>
        </p:nvSpPr>
        <p:spPr>
          <a:xfrm>
            <a:off x="2338109" y="6126576"/>
            <a:ext cx="7788943" cy="2492990"/>
          </a:xfrm>
          <a:prstGeom prst="rect">
            <a:avLst/>
          </a:prstGeom>
        </p:spPr>
        <p:txBody>
          <a:bodyPr wrap="square" lIns="0" tIns="0" rIns="0" bIns="0" rtlCol="0" anchor="t">
            <a:spAutoFit/>
          </a:bodyPr>
          <a:lstStyle/>
          <a:p>
            <a:pPr marL="685800" lvl="0" indent="-685800">
              <a:spcBef>
                <a:spcPct val="0"/>
              </a:spcBef>
              <a:buClr>
                <a:srgbClr val="FF0000"/>
              </a:buClr>
              <a:buFont typeface="Wingdings" panose="05000000000000000000" pitchFamily="2" charset="2"/>
              <a:buChar char="ü"/>
            </a:pPr>
            <a:r>
              <a:rPr lang="en-US" sz="5400" spc="114" dirty="0">
                <a:solidFill>
                  <a:srgbClr val="000000"/>
                </a:solidFill>
                <a:latin typeface="Barlow SemiCondensed" panose="020B0604020202020204" charset="0"/>
              </a:rPr>
              <a:t>Race/ethnicity</a:t>
            </a:r>
          </a:p>
          <a:p>
            <a:pPr marL="685800" lvl="0" indent="-685800">
              <a:spcBef>
                <a:spcPct val="0"/>
              </a:spcBef>
              <a:buClr>
                <a:srgbClr val="FF0000"/>
              </a:buClr>
              <a:buFont typeface="Wingdings" panose="05000000000000000000" pitchFamily="2" charset="2"/>
              <a:buChar char="ü"/>
            </a:pPr>
            <a:r>
              <a:rPr lang="en-US" sz="5400" spc="114" dirty="0">
                <a:solidFill>
                  <a:srgbClr val="000000"/>
                </a:solidFill>
                <a:latin typeface="Barlow SemiCondensed" panose="020B0604020202020204" charset="0"/>
              </a:rPr>
              <a:t>Educational attainment</a:t>
            </a:r>
          </a:p>
          <a:p>
            <a:pPr marL="685800" lvl="0" indent="-685800">
              <a:spcBef>
                <a:spcPct val="0"/>
              </a:spcBef>
              <a:buClr>
                <a:srgbClr val="FF0000"/>
              </a:buClr>
              <a:buFont typeface="Wingdings" panose="05000000000000000000" pitchFamily="2" charset="2"/>
              <a:buChar char="ü"/>
            </a:pPr>
            <a:r>
              <a:rPr lang="en-US" sz="5400" spc="114" dirty="0">
                <a:solidFill>
                  <a:srgbClr val="000000"/>
                </a:solidFill>
                <a:latin typeface="Barlow SemiCondensed" panose="020B0604020202020204" charset="0"/>
              </a:rPr>
              <a:t>Mobility</a:t>
            </a:r>
          </a:p>
        </p:txBody>
      </p:sp>
      <p:sp>
        <p:nvSpPr>
          <p:cNvPr id="19" name="TextBox 18">
            <a:extLst>
              <a:ext uri="{FF2B5EF4-FFF2-40B4-BE49-F238E27FC236}">
                <a16:creationId xmlns:a16="http://schemas.microsoft.com/office/drawing/2014/main" id="{3D0F4E13-4BBE-4EE4-84E1-162B8C71B22B}"/>
              </a:ext>
            </a:extLst>
          </p:cNvPr>
          <p:cNvSpPr txBox="1"/>
          <p:nvPr/>
        </p:nvSpPr>
        <p:spPr>
          <a:xfrm>
            <a:off x="10127053" y="6071524"/>
            <a:ext cx="4350948" cy="2585323"/>
          </a:xfrm>
          <a:prstGeom prst="rect">
            <a:avLst/>
          </a:prstGeom>
          <a:noFill/>
        </p:spPr>
        <p:txBody>
          <a:bodyPr wrap="square">
            <a:spAutoFit/>
          </a:bodyPr>
          <a:lstStyle/>
          <a:p>
            <a:pPr marL="685800" lvl="0" indent="-685800">
              <a:spcBef>
                <a:spcPct val="0"/>
              </a:spcBef>
              <a:buClr>
                <a:srgbClr val="FF0000"/>
              </a:buClr>
              <a:buFont typeface="Wingdings" panose="05000000000000000000" pitchFamily="2" charset="2"/>
              <a:buChar char="ü"/>
            </a:pPr>
            <a:r>
              <a:rPr lang="en-US" sz="5400" spc="114" dirty="0">
                <a:solidFill>
                  <a:srgbClr val="000000"/>
                </a:solidFill>
                <a:latin typeface="Barlow SemiCondensed" panose="020B0604020202020204" charset="0"/>
              </a:rPr>
              <a:t>Income</a:t>
            </a:r>
          </a:p>
          <a:p>
            <a:pPr marL="685800" lvl="0" indent="-685800">
              <a:spcBef>
                <a:spcPct val="0"/>
              </a:spcBef>
              <a:buClr>
                <a:srgbClr val="FF0000"/>
              </a:buClr>
              <a:buFont typeface="Wingdings" panose="05000000000000000000" pitchFamily="2" charset="2"/>
              <a:buChar char="ü"/>
            </a:pPr>
            <a:r>
              <a:rPr lang="en-US" sz="5400" spc="114" dirty="0">
                <a:solidFill>
                  <a:srgbClr val="000000"/>
                </a:solidFill>
                <a:latin typeface="Barlow SemiCondensed" panose="020B0604020202020204" charset="0"/>
              </a:rPr>
              <a:t>Housing</a:t>
            </a:r>
          </a:p>
          <a:p>
            <a:pPr marL="685800" lvl="0" indent="-685800">
              <a:spcBef>
                <a:spcPct val="0"/>
              </a:spcBef>
              <a:buClr>
                <a:srgbClr val="FF0000"/>
              </a:buClr>
              <a:buFont typeface="Wingdings" panose="05000000000000000000" pitchFamily="2" charset="2"/>
              <a:buChar char="ü"/>
            </a:pPr>
            <a:r>
              <a:rPr lang="en-US" sz="5400" spc="114" dirty="0">
                <a:solidFill>
                  <a:srgbClr val="000000"/>
                </a:solidFill>
                <a:latin typeface="Barlow SemiCondensed" panose="020B0604020202020204" charset="0"/>
              </a:rPr>
              <a:t>Age</a:t>
            </a:r>
          </a:p>
        </p:txBody>
      </p:sp>
    </p:spTree>
    <p:extLst>
      <p:ext uri="{BB962C8B-B14F-4D97-AF65-F5344CB8AC3E}">
        <p14:creationId xmlns:p14="http://schemas.microsoft.com/office/powerpoint/2010/main" val="375020097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58464"/>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GEOGRAPHIC MEASURES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0" name="Picture 19">
            <a:extLst>
              <a:ext uri="{FF2B5EF4-FFF2-40B4-BE49-F238E27FC236}">
                <a16:creationId xmlns:a16="http://schemas.microsoft.com/office/drawing/2014/main" id="{B67046C9-5436-43BC-8A93-9750BC724091}"/>
              </a:ext>
            </a:extLst>
          </p:cNvPr>
          <p:cNvPicPr>
            <a:picLocks noChangeAspect="1"/>
          </p:cNvPicPr>
          <p:nvPr/>
        </p:nvPicPr>
        <p:blipFill>
          <a:blip r:embed="rId5"/>
          <a:stretch>
            <a:fillRect/>
          </a:stretch>
        </p:blipFill>
        <p:spPr>
          <a:xfrm>
            <a:off x="12362090" y="3778428"/>
            <a:ext cx="5278380" cy="5728974"/>
          </a:xfrm>
          <a:prstGeom prst="rect">
            <a:avLst/>
          </a:prstGeom>
          <a:ln>
            <a:noFill/>
          </a:ln>
          <a:effectLst>
            <a:outerShdw blurRad="190500" algn="tl" rotWithShape="0">
              <a:srgbClr val="000000">
                <a:alpha val="70000"/>
              </a:srgbClr>
            </a:outerShdw>
          </a:effectLst>
        </p:spPr>
      </p:pic>
      <p:pic>
        <p:nvPicPr>
          <p:cNvPr id="21" name="Picture 20">
            <a:extLst>
              <a:ext uri="{FF2B5EF4-FFF2-40B4-BE49-F238E27FC236}">
                <a16:creationId xmlns:a16="http://schemas.microsoft.com/office/drawing/2014/main" id="{EBBE8778-A151-41AB-810C-6341F06CFF89}"/>
              </a:ext>
            </a:extLst>
          </p:cNvPr>
          <p:cNvPicPr>
            <a:picLocks noChangeAspect="1"/>
          </p:cNvPicPr>
          <p:nvPr/>
        </p:nvPicPr>
        <p:blipFill>
          <a:blip r:embed="rId6"/>
          <a:stretch>
            <a:fillRect/>
          </a:stretch>
        </p:blipFill>
        <p:spPr>
          <a:xfrm>
            <a:off x="564864" y="3797454"/>
            <a:ext cx="5268477" cy="5730813"/>
          </a:xfrm>
          <a:prstGeom prst="rect">
            <a:avLst/>
          </a:prstGeom>
          <a:ln>
            <a:noFill/>
          </a:ln>
          <a:effectLst>
            <a:outerShdw blurRad="190500" algn="tl" rotWithShape="0">
              <a:srgbClr val="000000">
                <a:alpha val="70000"/>
              </a:srgbClr>
            </a:outerShdw>
          </a:effectLst>
        </p:spPr>
      </p:pic>
      <p:pic>
        <p:nvPicPr>
          <p:cNvPr id="22" name="Picture 21">
            <a:extLst>
              <a:ext uri="{FF2B5EF4-FFF2-40B4-BE49-F238E27FC236}">
                <a16:creationId xmlns:a16="http://schemas.microsoft.com/office/drawing/2014/main" id="{3B11AA29-E87F-48A4-96DC-27F3A6431FF9}"/>
              </a:ext>
            </a:extLst>
          </p:cNvPr>
          <p:cNvPicPr>
            <a:picLocks noChangeAspect="1"/>
          </p:cNvPicPr>
          <p:nvPr/>
        </p:nvPicPr>
        <p:blipFill>
          <a:blip r:embed="rId7"/>
          <a:stretch>
            <a:fillRect/>
          </a:stretch>
        </p:blipFill>
        <p:spPr>
          <a:xfrm>
            <a:off x="6504810" y="3818321"/>
            <a:ext cx="5278379" cy="5689081"/>
          </a:xfrm>
          <a:prstGeom prst="rect">
            <a:avLst/>
          </a:prstGeom>
          <a:ln>
            <a:noFill/>
          </a:ln>
          <a:effectLst>
            <a:outerShdw blurRad="190500" algn="tl" rotWithShape="0">
              <a:srgbClr val="000000">
                <a:alpha val="70000"/>
              </a:srgbClr>
            </a:outerShdw>
          </a:effectLst>
        </p:spPr>
      </p:pic>
      <p:sp>
        <p:nvSpPr>
          <p:cNvPr id="24" name="TextBox 23">
            <a:extLst>
              <a:ext uri="{FF2B5EF4-FFF2-40B4-BE49-F238E27FC236}">
                <a16:creationId xmlns:a16="http://schemas.microsoft.com/office/drawing/2014/main" id="{6F63DE67-CA0E-44FE-A8C9-70063D2EAE7C}"/>
              </a:ext>
            </a:extLst>
          </p:cNvPr>
          <p:cNvSpPr txBox="1"/>
          <p:nvPr/>
        </p:nvSpPr>
        <p:spPr>
          <a:xfrm>
            <a:off x="1311509" y="2882544"/>
            <a:ext cx="3810000" cy="923330"/>
          </a:xfrm>
          <a:prstGeom prst="rect">
            <a:avLst/>
          </a:prstGeom>
          <a:noFill/>
        </p:spPr>
        <p:txBody>
          <a:bodyPr wrap="square">
            <a:spAutoFit/>
          </a:bodyPr>
          <a:lstStyle/>
          <a:p>
            <a:pPr algn="ctr"/>
            <a:r>
              <a:rPr lang="en-US" sz="5400" b="1" spc="114" dirty="0">
                <a:solidFill>
                  <a:srgbClr val="F94C66"/>
                </a:solidFill>
                <a:latin typeface="Barlow SemiCondensed"/>
              </a:rPr>
              <a:t>SSAs</a:t>
            </a:r>
            <a:endParaRPr lang="en-US" sz="5400" b="1" dirty="0"/>
          </a:p>
        </p:txBody>
      </p:sp>
      <p:sp>
        <p:nvSpPr>
          <p:cNvPr id="25" name="TextBox 24">
            <a:extLst>
              <a:ext uri="{FF2B5EF4-FFF2-40B4-BE49-F238E27FC236}">
                <a16:creationId xmlns:a16="http://schemas.microsoft.com/office/drawing/2014/main" id="{9A90AD53-4D63-4481-9255-1DD3F61CC50A}"/>
              </a:ext>
            </a:extLst>
          </p:cNvPr>
          <p:cNvSpPr txBox="1"/>
          <p:nvPr/>
        </p:nvSpPr>
        <p:spPr>
          <a:xfrm>
            <a:off x="7344656" y="2867482"/>
            <a:ext cx="3810000" cy="923330"/>
          </a:xfrm>
          <a:prstGeom prst="rect">
            <a:avLst/>
          </a:prstGeom>
          <a:noFill/>
        </p:spPr>
        <p:txBody>
          <a:bodyPr wrap="square">
            <a:spAutoFit/>
          </a:bodyPr>
          <a:lstStyle/>
          <a:p>
            <a:pPr algn="ctr"/>
            <a:r>
              <a:rPr lang="en-US" sz="5400" b="1" spc="114" dirty="0">
                <a:solidFill>
                  <a:srgbClr val="F94C66"/>
                </a:solidFill>
                <a:latin typeface="Barlow SemiCondensed"/>
              </a:rPr>
              <a:t>ZIP CODES</a:t>
            </a:r>
            <a:endParaRPr lang="en-US" sz="5400" b="1" dirty="0"/>
          </a:p>
        </p:txBody>
      </p:sp>
      <p:sp>
        <p:nvSpPr>
          <p:cNvPr id="26" name="TextBox 25">
            <a:extLst>
              <a:ext uri="{FF2B5EF4-FFF2-40B4-BE49-F238E27FC236}">
                <a16:creationId xmlns:a16="http://schemas.microsoft.com/office/drawing/2014/main" id="{8EA76A07-4239-4307-A9BD-08512785D855}"/>
              </a:ext>
            </a:extLst>
          </p:cNvPr>
          <p:cNvSpPr txBox="1"/>
          <p:nvPr/>
        </p:nvSpPr>
        <p:spPr>
          <a:xfrm>
            <a:off x="12585108" y="2882544"/>
            <a:ext cx="4866680" cy="923330"/>
          </a:xfrm>
          <a:prstGeom prst="rect">
            <a:avLst/>
          </a:prstGeom>
          <a:noFill/>
        </p:spPr>
        <p:txBody>
          <a:bodyPr wrap="square">
            <a:spAutoFit/>
          </a:bodyPr>
          <a:lstStyle/>
          <a:p>
            <a:pPr algn="ctr"/>
            <a:r>
              <a:rPr lang="en-US" sz="5400" b="1" spc="114" dirty="0">
                <a:solidFill>
                  <a:srgbClr val="F94C66"/>
                </a:solidFill>
                <a:latin typeface="Barlow SemiCondensed"/>
              </a:rPr>
              <a:t>CENSUS TRACTS</a:t>
            </a:r>
            <a:endParaRPr lang="en-US" sz="5400" b="1" dirty="0"/>
          </a:p>
        </p:txBody>
      </p:sp>
    </p:spTree>
    <p:extLst>
      <p:ext uri="{BB962C8B-B14F-4D97-AF65-F5344CB8AC3E}">
        <p14:creationId xmlns:p14="http://schemas.microsoft.com/office/powerpoint/2010/main" val="26660600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18" name="TextBox 17">
            <a:extLst>
              <a:ext uri="{FF2B5EF4-FFF2-40B4-BE49-F238E27FC236}">
                <a16:creationId xmlns:a16="http://schemas.microsoft.com/office/drawing/2014/main" id="{3B7727FF-A8A7-4015-B77C-601165EE5F4C}"/>
              </a:ext>
            </a:extLst>
          </p:cNvPr>
          <p:cNvSpPr txBox="1"/>
          <p:nvPr/>
        </p:nvSpPr>
        <p:spPr>
          <a:xfrm>
            <a:off x="1752600" y="4410670"/>
            <a:ext cx="3810000" cy="923330"/>
          </a:xfrm>
          <a:prstGeom prst="rect">
            <a:avLst/>
          </a:prstGeom>
          <a:noFill/>
        </p:spPr>
        <p:txBody>
          <a:bodyPr wrap="square">
            <a:spAutoFit/>
          </a:bodyPr>
          <a:lstStyle/>
          <a:p>
            <a:pPr algn="ctr"/>
            <a:r>
              <a:rPr lang="en-US" sz="5400" b="1" spc="114" dirty="0">
                <a:solidFill>
                  <a:schemeClr val="bg1"/>
                </a:solidFill>
                <a:latin typeface="Barlow SemiCondensed"/>
              </a:rPr>
              <a:t>SSAs</a:t>
            </a:r>
            <a:endParaRPr lang="en-US" sz="5400" b="1" dirty="0">
              <a:solidFill>
                <a:schemeClr val="bg1"/>
              </a:solidFill>
            </a:endParaRPr>
          </a:p>
        </p:txBody>
      </p:sp>
      <p:sp>
        <p:nvSpPr>
          <p:cNvPr id="19" name="Freeform 7">
            <a:extLst>
              <a:ext uri="{FF2B5EF4-FFF2-40B4-BE49-F238E27FC236}">
                <a16:creationId xmlns:a16="http://schemas.microsoft.com/office/drawing/2014/main" id="{2C323307-C6FE-4200-BB88-5E5F6CD72780}"/>
              </a:ext>
            </a:extLst>
          </p:cNvPr>
          <p:cNvSpPr/>
          <p:nvPr/>
        </p:nvSpPr>
        <p:spPr>
          <a:xfrm>
            <a:off x="1840676" y="6280836"/>
            <a:ext cx="15146116" cy="2440066"/>
          </a:xfrm>
          <a:custGeom>
            <a:avLst/>
            <a:gdLst/>
            <a:ahLst/>
            <a:cxnLst/>
            <a:rect l="l" t="t" r="r" b="b"/>
            <a:pathLst>
              <a:path w="6661263" h="2067143">
                <a:moveTo>
                  <a:pt x="0" y="0"/>
                </a:moveTo>
                <a:lnTo>
                  <a:pt x="6661263" y="0"/>
                </a:lnTo>
                <a:lnTo>
                  <a:pt x="6661263" y="2067143"/>
                </a:lnTo>
                <a:lnTo>
                  <a:pt x="0" y="2067143"/>
                </a:lnTo>
                <a:lnTo>
                  <a:pt x="0" y="0"/>
                </a:lnTo>
                <a:close/>
              </a:path>
            </a:pathLst>
          </a:custGeom>
          <a:blipFill>
            <a:blip r:embed="rId4">
              <a:alphaModFix amt="40000"/>
              <a:extLst>
                <a:ext uri="{96DAC541-7B7A-43D3-8B79-37D633B846F1}">
                  <asvg:svgBlip xmlns:asvg="http://schemas.microsoft.com/office/drawing/2016/SVG/main" r:embed="rId5"/>
                </a:ext>
              </a:extLst>
            </a:blip>
            <a:stretch>
              <a:fillRect t="-154842"/>
            </a:stretch>
          </a:blipFill>
        </p:spPr>
      </p:sp>
      <p:grpSp>
        <p:nvGrpSpPr>
          <p:cNvPr id="20" name="Group 8">
            <a:extLst>
              <a:ext uri="{FF2B5EF4-FFF2-40B4-BE49-F238E27FC236}">
                <a16:creationId xmlns:a16="http://schemas.microsoft.com/office/drawing/2014/main" id="{4041AAD5-FE0D-44E6-B095-4B0966FF72CA}"/>
              </a:ext>
            </a:extLst>
          </p:cNvPr>
          <p:cNvGrpSpPr/>
          <p:nvPr/>
        </p:nvGrpSpPr>
        <p:grpSpPr>
          <a:xfrm>
            <a:off x="1680785" y="5095909"/>
            <a:ext cx="15612382" cy="2346419"/>
            <a:chOff x="0" y="0"/>
            <a:chExt cx="1631305" cy="472265"/>
          </a:xfrm>
        </p:grpSpPr>
        <p:sp>
          <p:nvSpPr>
            <p:cNvPr id="21" name="Freeform 9">
              <a:extLst>
                <a:ext uri="{FF2B5EF4-FFF2-40B4-BE49-F238E27FC236}">
                  <a16:creationId xmlns:a16="http://schemas.microsoft.com/office/drawing/2014/main" id="{82CFCC9B-D01F-493E-A881-C19D6550BB22}"/>
                </a:ext>
              </a:extLst>
            </p:cNvPr>
            <p:cNvSpPr/>
            <p:nvPr/>
          </p:nvSpPr>
          <p:spPr>
            <a:xfrm>
              <a:off x="0" y="0"/>
              <a:ext cx="1631305" cy="472265"/>
            </a:xfrm>
            <a:custGeom>
              <a:avLst/>
              <a:gdLst/>
              <a:ahLst/>
              <a:cxnLst/>
              <a:rect l="l" t="t" r="r" b="b"/>
              <a:pathLst>
                <a:path w="1631305" h="472265">
                  <a:moveTo>
                    <a:pt x="33826" y="0"/>
                  </a:moveTo>
                  <a:lnTo>
                    <a:pt x="1597480" y="0"/>
                  </a:lnTo>
                  <a:cubicBezTo>
                    <a:pt x="1606451" y="0"/>
                    <a:pt x="1615055" y="3564"/>
                    <a:pt x="1621398" y="9907"/>
                  </a:cubicBezTo>
                  <a:cubicBezTo>
                    <a:pt x="1627742" y="16251"/>
                    <a:pt x="1631305" y="24854"/>
                    <a:pt x="1631305" y="33826"/>
                  </a:cubicBezTo>
                  <a:lnTo>
                    <a:pt x="1631305" y="438439"/>
                  </a:lnTo>
                  <a:cubicBezTo>
                    <a:pt x="1631305" y="447410"/>
                    <a:pt x="1627742" y="456014"/>
                    <a:pt x="1621398" y="462357"/>
                  </a:cubicBezTo>
                  <a:cubicBezTo>
                    <a:pt x="1615055" y="468701"/>
                    <a:pt x="1606451" y="472265"/>
                    <a:pt x="1597480" y="472265"/>
                  </a:cubicBezTo>
                  <a:lnTo>
                    <a:pt x="33826" y="472265"/>
                  </a:lnTo>
                  <a:cubicBezTo>
                    <a:pt x="24854" y="472265"/>
                    <a:pt x="16251" y="468701"/>
                    <a:pt x="9907" y="462357"/>
                  </a:cubicBezTo>
                  <a:cubicBezTo>
                    <a:pt x="3564" y="456014"/>
                    <a:pt x="0" y="447410"/>
                    <a:pt x="0" y="438439"/>
                  </a:cubicBezTo>
                  <a:lnTo>
                    <a:pt x="0" y="33826"/>
                  </a:lnTo>
                  <a:cubicBezTo>
                    <a:pt x="0" y="24854"/>
                    <a:pt x="3564" y="16251"/>
                    <a:pt x="9907" y="9907"/>
                  </a:cubicBezTo>
                  <a:cubicBezTo>
                    <a:pt x="16251" y="3564"/>
                    <a:pt x="24854" y="0"/>
                    <a:pt x="33826" y="0"/>
                  </a:cubicBezTo>
                  <a:close/>
                </a:path>
              </a:pathLst>
            </a:custGeom>
            <a:solidFill>
              <a:srgbClr val="EFEFEF"/>
            </a:solidFill>
          </p:spPr>
          <p:txBody>
            <a:bodyPr/>
            <a:lstStyle/>
            <a:p>
              <a:endParaRPr lang="en-US" dirty="0"/>
            </a:p>
          </p:txBody>
        </p:sp>
        <p:sp>
          <p:nvSpPr>
            <p:cNvPr id="22" name="TextBox 10">
              <a:extLst>
                <a:ext uri="{FF2B5EF4-FFF2-40B4-BE49-F238E27FC236}">
                  <a16:creationId xmlns:a16="http://schemas.microsoft.com/office/drawing/2014/main" id="{0918DF98-5568-4CF6-8B6A-F6AF749FDB6E}"/>
                </a:ext>
              </a:extLst>
            </p:cNvPr>
            <p:cNvSpPr txBox="1"/>
            <p:nvPr/>
          </p:nvSpPr>
          <p:spPr>
            <a:xfrm>
              <a:off x="0" y="-38100"/>
              <a:ext cx="1631305" cy="510365"/>
            </a:xfrm>
            <a:prstGeom prst="rect">
              <a:avLst/>
            </a:prstGeom>
          </p:spPr>
          <p:txBody>
            <a:bodyPr lIns="50800" tIns="50800" rIns="50800" bIns="50800" rtlCol="0" anchor="ctr"/>
            <a:lstStyle/>
            <a:p>
              <a:pPr algn="ctr">
                <a:lnSpc>
                  <a:spcPts val="2823"/>
                </a:lnSpc>
              </a:pPr>
              <a:endParaRPr/>
            </a:p>
          </p:txBody>
        </p:sp>
      </p:grpSp>
      <p:sp>
        <p:nvSpPr>
          <p:cNvPr id="23" name="TextBox 22">
            <a:extLst>
              <a:ext uri="{FF2B5EF4-FFF2-40B4-BE49-F238E27FC236}">
                <a16:creationId xmlns:a16="http://schemas.microsoft.com/office/drawing/2014/main" id="{B72C4FD6-A6C0-43C8-98D5-76457A78DFAE}"/>
              </a:ext>
            </a:extLst>
          </p:cNvPr>
          <p:cNvSpPr txBox="1"/>
          <p:nvPr/>
        </p:nvSpPr>
        <p:spPr>
          <a:xfrm>
            <a:off x="4875565" y="5234997"/>
            <a:ext cx="9121222" cy="1862048"/>
          </a:xfrm>
          <a:prstGeom prst="rect">
            <a:avLst/>
          </a:prstGeom>
          <a:noFill/>
        </p:spPr>
        <p:txBody>
          <a:bodyPr wrap="square">
            <a:spAutoFit/>
          </a:bodyPr>
          <a:lstStyle/>
          <a:p>
            <a:pPr algn="ctr"/>
            <a:r>
              <a:rPr lang="en-US" sz="11500" b="1" spc="114" dirty="0">
                <a:solidFill>
                  <a:srgbClr val="F94C66"/>
                </a:solidFill>
                <a:latin typeface="Barlow SemiCondensed"/>
              </a:rPr>
              <a:t>dive.cinow.info</a:t>
            </a:r>
            <a:endParaRPr lang="en-US" sz="11500" b="1" dirty="0"/>
          </a:p>
        </p:txBody>
      </p:sp>
      <p:pic>
        <p:nvPicPr>
          <p:cNvPr id="24" name="Picture 23">
            <a:extLst>
              <a:ext uri="{FF2B5EF4-FFF2-40B4-BE49-F238E27FC236}">
                <a16:creationId xmlns:a16="http://schemas.microsoft.com/office/drawing/2014/main" id="{3923990C-1E43-4C6C-A4CF-8CBDB831859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77452" y="2128362"/>
            <a:ext cx="7272564" cy="2644569"/>
          </a:xfrm>
          <a:prstGeom prst="rect">
            <a:avLst/>
          </a:prstGeom>
        </p:spPr>
      </p:pic>
    </p:spTree>
    <p:extLst>
      <p:ext uri="{BB962C8B-B14F-4D97-AF65-F5344CB8AC3E}">
        <p14:creationId xmlns:p14="http://schemas.microsoft.com/office/powerpoint/2010/main" val="244409600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pic>
        <p:nvPicPr>
          <p:cNvPr id="19" name="General navigation">
            <a:hlinkClick r:id="" action="ppaction://media"/>
            <a:extLst>
              <a:ext uri="{FF2B5EF4-FFF2-40B4-BE49-F238E27FC236}">
                <a16:creationId xmlns:a16="http://schemas.microsoft.com/office/drawing/2014/main" id="{D51E040C-DCF7-4EE3-B86D-FF729E960A54}"/>
              </a:ext>
            </a:extLst>
          </p:cNvPr>
          <p:cNvPicPr>
            <a:picLocks noChangeAspect="1"/>
          </p:cNvPicPr>
          <p:nvPr>
            <a:videoFile r:link="rId2"/>
            <p:extLst>
              <p:ext uri="{DAA4B4D4-6D71-4841-9C94-3DE7FCFB9230}">
                <p14:media xmlns:p14="http://schemas.microsoft.com/office/powerpoint/2010/main" r:embed="rId1">
                  <p14:bmkLst>
                    <p14:bmk name="Bookmark 1" time="13192.9784"/>
                    <p14:bmk name="Bookmark 2" time="43823.4732"/>
                    <p14:bmk name="Bookmark 3" time="59093.4407"/>
                    <p14:bmk name="Bookmark 4" time="67934.4083"/>
                    <p14:bmk name="Bookmark 5" time="72494.3974"/>
                    <p14:bmk name="Bookmark 6" time="90934.3654"/>
                  </p14:bmkLst>
                </p14:media>
              </p:ext>
            </p:extLst>
          </p:nvPr>
        </p:nvPicPr>
        <p:blipFill>
          <a:blip r:embed="rId7"/>
          <a:stretch>
            <a:fillRect/>
          </a:stretch>
        </p:blipFill>
        <p:spPr>
          <a:xfrm>
            <a:off x="1072837" y="1451560"/>
            <a:ext cx="17226535" cy="8183351"/>
          </a:xfrm>
          <a:prstGeom prst="rect">
            <a:avLst/>
          </a:prstGeom>
          <a:ln>
            <a:noFill/>
          </a:ln>
          <a:effectLst>
            <a:outerShdw blurRad="292100" dist="139700" dir="2700000" algn="tl" rotWithShape="0">
              <a:srgbClr val="333333">
                <a:alpha val="65000"/>
              </a:srgbClr>
            </a:outerShdw>
          </a:effectLst>
        </p:spPr>
      </p:pic>
      <p:pic>
        <p:nvPicPr>
          <p:cNvPr id="20" name="Graphic 19" descr="Research with solid fill">
            <a:extLst>
              <a:ext uri="{FF2B5EF4-FFF2-40B4-BE49-F238E27FC236}">
                <a16:creationId xmlns:a16="http://schemas.microsoft.com/office/drawing/2014/main" id="{FB4D1746-1180-43A4-8464-A8F51AF8A32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395" y="8759240"/>
            <a:ext cx="914400" cy="914400"/>
          </a:xfrm>
          <a:prstGeom prst="rect">
            <a:avLst/>
          </a:prstGeom>
        </p:spPr>
      </p:pic>
      <p:sp>
        <p:nvSpPr>
          <p:cNvPr id="21" name="AutoShape 2">
            <a:extLst>
              <a:ext uri="{FF2B5EF4-FFF2-40B4-BE49-F238E27FC236}">
                <a16:creationId xmlns:a16="http://schemas.microsoft.com/office/drawing/2014/main" id="{C3577C2C-FD3E-47B9-99AA-6861CD048E16}"/>
              </a:ext>
            </a:extLst>
          </p:cNvPr>
          <p:cNvSpPr/>
          <p:nvPr/>
        </p:nvSpPr>
        <p:spPr>
          <a:xfrm flipV="1">
            <a:off x="923437" y="1070560"/>
            <a:ext cx="16143376" cy="70336"/>
          </a:xfrm>
          <a:prstGeom prst="line">
            <a:avLst/>
          </a:prstGeom>
          <a:ln w="38100" cap="flat">
            <a:solidFill>
              <a:srgbClr val="000000"/>
            </a:solidFill>
            <a:prstDash val="solid"/>
            <a:headEnd type="none" w="sm" len="sm"/>
            <a:tailEnd type="none" w="sm" len="sm"/>
          </a:ln>
        </p:spPr>
      </p:sp>
      <p:sp>
        <p:nvSpPr>
          <p:cNvPr id="22" name="TextBox 3">
            <a:extLst>
              <a:ext uri="{FF2B5EF4-FFF2-40B4-BE49-F238E27FC236}">
                <a16:creationId xmlns:a16="http://schemas.microsoft.com/office/drawing/2014/main" id="{D6B2BA64-6758-442F-8611-46C69921E31F}"/>
              </a:ext>
            </a:extLst>
          </p:cNvPr>
          <p:cNvSpPr txBox="1"/>
          <p:nvPr/>
        </p:nvSpPr>
        <p:spPr>
          <a:xfrm>
            <a:off x="923437" y="419100"/>
            <a:ext cx="15487650" cy="651460"/>
          </a:xfrm>
          <a:prstGeom prst="rect">
            <a:avLst/>
          </a:prstGeom>
        </p:spPr>
        <p:txBody>
          <a:bodyPr wrap="square" lIns="0" tIns="0" rIns="0" bIns="0" rtlCol="0" anchor="t">
            <a:spAutoFit/>
          </a:bodyPr>
          <a:lstStyle/>
          <a:p>
            <a:pPr>
              <a:lnSpc>
                <a:spcPts val="5599"/>
              </a:lnSpc>
            </a:pPr>
            <a:r>
              <a:rPr lang="en-US" sz="4000" spc="167" dirty="0">
                <a:solidFill>
                  <a:srgbClr val="F94C66"/>
                </a:solidFill>
                <a:latin typeface="Barlow Bold"/>
              </a:rPr>
              <a:t>GENERAL NAVIGATION</a:t>
            </a:r>
          </a:p>
        </p:txBody>
      </p:sp>
    </p:spTree>
    <p:extLst>
      <p:ext uri="{BB962C8B-B14F-4D97-AF65-F5344CB8AC3E}">
        <p14:creationId xmlns:p14="http://schemas.microsoft.com/office/powerpoint/2010/main" val="3041190656"/>
      </p:ext>
    </p:extLst>
  </p:cSld>
  <p:clrMapOvr>
    <a:masterClrMapping/>
  </p:clrMapOvr>
  <p:timing>
    <p:tnLst>
      <p:par>
        <p:cTn id="1" dur="indefinite" restart="never" nodeType="tmRoot">
          <p:childTnLst>
            <p:video>
              <p:cMediaNode vol="80000">
                <p:cTn id="2" fill="hold" display="0">
                  <p:stCondLst>
                    <p:cond delay="indefinite"/>
                  </p:stCondLst>
                </p:cTn>
                <p:tgtEl>
                  <p:spTgt spid="19"/>
                </p:tgtEl>
              </p:cMediaNode>
            </p:video>
            <p:seq concurrent="1" nextAc="seek">
              <p:cTn id="3" restart="whenNotActive" fill="hold" evtFilter="cancelBubble" nodeType="interactiveSeq">
                <p:stCondLst>
                  <p:cond evt="onClick" delay="0">
                    <p:tgtEl>
                      <p:spTgt spid="20"/>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9"/>
                                        </p:tgtEl>
                                      </p:cBhvr>
                                    </p:cmd>
                                  </p:childTnLst>
                                </p:cTn>
                              </p:par>
                            </p:childTnLst>
                          </p:cTn>
                        </p:par>
                      </p:childTnLst>
                    </p:cTn>
                  </p:par>
                </p:childTnLst>
              </p:cTn>
              <p:nextCondLst>
                <p:cond evt="onClick" delay="0">
                  <p:tgtEl>
                    <p:spTgt spid="20"/>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3" name="TextBox 3"/>
          <p:cNvSpPr txBox="1"/>
          <p:nvPr/>
        </p:nvSpPr>
        <p:spPr>
          <a:xfrm>
            <a:off x="2017023" y="1372298"/>
            <a:ext cx="15487650" cy="718145"/>
          </a:xfrm>
          <a:prstGeom prst="rect">
            <a:avLst/>
          </a:prstGeom>
        </p:spPr>
        <p:txBody>
          <a:bodyPr wrap="square" lIns="0" tIns="0" rIns="0" bIns="0" rtlCol="0" anchor="t">
            <a:spAutoFit/>
          </a:bodyPr>
          <a:lstStyle/>
          <a:p>
            <a:pPr>
              <a:lnSpc>
                <a:spcPts val="5599"/>
              </a:lnSpc>
            </a:pPr>
            <a:r>
              <a:rPr lang="en-US" sz="5400" spc="114" dirty="0">
                <a:solidFill>
                  <a:srgbClr val="F94C66"/>
                </a:solidFill>
                <a:latin typeface="Barlow SemiCondensed"/>
              </a:rPr>
              <a:t>User friendly-buttons</a:t>
            </a:r>
            <a:endParaRPr lang="en-US" sz="5400" spc="167" dirty="0">
              <a:solidFill>
                <a:srgbClr val="F94C66"/>
              </a:solidFill>
              <a:latin typeface="Barlow Bol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pic>
        <p:nvPicPr>
          <p:cNvPr id="21" name="General navigation tools">
            <a:hlinkClick r:id="" action="ppaction://media"/>
            <a:extLst>
              <a:ext uri="{FF2B5EF4-FFF2-40B4-BE49-F238E27FC236}">
                <a16:creationId xmlns:a16="http://schemas.microsoft.com/office/drawing/2014/main" id="{017FCB5A-9264-470E-A412-B9A0EA4EA442}"/>
              </a:ext>
            </a:extLst>
          </p:cNvPr>
          <p:cNvPicPr>
            <a:picLocks noChangeAspect="1"/>
          </p:cNvPicPr>
          <p:nvPr>
            <a:videoFile r:link="rId2"/>
            <p:extLst>
              <p:ext uri="{DAA4B4D4-6D71-4841-9C94-3DE7FCFB9230}">
                <p14:media xmlns:p14="http://schemas.microsoft.com/office/powerpoint/2010/main" r:embed="rId1">
                  <p14:bmkLst>
                    <p14:bmk name="Bookmark 1" time="3162.4797"/>
                    <p14:bmk name="Bookmark 2" time="9122.480600000001"/>
                    <p14:bmk name="Bookmark 3" time="11002.4601"/>
                  </p14:bmkLst>
                </p14:media>
              </p:ext>
            </p:extLst>
          </p:nvPr>
        </p:nvPicPr>
        <p:blipFill rotWithShape="1">
          <a:blip r:embed="rId7"/>
          <a:srcRect r="1043" b="16994"/>
          <a:stretch/>
        </p:blipFill>
        <p:spPr>
          <a:xfrm>
            <a:off x="2017023" y="2363207"/>
            <a:ext cx="16250593" cy="6475295"/>
          </a:xfrm>
          <a:prstGeom prst="rect">
            <a:avLst/>
          </a:prstGeom>
          <a:ln>
            <a:noFill/>
          </a:ln>
          <a:effectLst>
            <a:outerShdw blurRad="292100" dist="139700" dir="2700000" algn="tl" rotWithShape="0">
              <a:srgbClr val="333333">
                <a:alpha val="65000"/>
              </a:srgbClr>
            </a:outerShdw>
          </a:effectLst>
        </p:spPr>
      </p:pic>
      <p:pic>
        <p:nvPicPr>
          <p:cNvPr id="22" name="Graphic 21" descr="Research with solid fill">
            <a:extLst>
              <a:ext uri="{FF2B5EF4-FFF2-40B4-BE49-F238E27FC236}">
                <a16:creationId xmlns:a16="http://schemas.microsoft.com/office/drawing/2014/main" id="{B7251F53-699F-4AE2-96FB-4C914F64A09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54309" y="7962900"/>
            <a:ext cx="914400" cy="914400"/>
          </a:xfrm>
          <a:prstGeom prst="rect">
            <a:avLst/>
          </a:prstGeom>
        </p:spPr>
      </p:pic>
    </p:spTree>
    <p:extLst>
      <p:ext uri="{BB962C8B-B14F-4D97-AF65-F5344CB8AC3E}">
        <p14:creationId xmlns:p14="http://schemas.microsoft.com/office/powerpoint/2010/main" val="5479344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1"/>
                                        </p:tgtEl>
                                      </p:cBhvr>
                                    </p:cmd>
                                  </p:childTnLst>
                                </p:cTn>
                              </p:par>
                            </p:childTnLst>
                          </p:cTn>
                        </p:par>
                      </p:childTnLst>
                    </p:cTn>
                  </p:par>
                </p:childTnLst>
              </p:cTn>
              <p:nextCondLst>
                <p:cond evt="onClick" delay="0">
                  <p:tgtEl>
                    <p:spTgt spid="22"/>
                  </p:tgtEl>
                </p:cond>
              </p:nextCondLst>
            </p:seq>
            <p:video>
              <p:cMediaNode vol="80000">
                <p:cTn id="7" fill="hold" display="0">
                  <p:stCondLst>
                    <p:cond delay="indefinite"/>
                  </p:stCondLst>
                </p:cTn>
                <p:tgtEl>
                  <p:spTgt spid="21"/>
                </p:tgtEl>
              </p:cMediaNode>
            </p:video>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3" name="TextBox 3"/>
          <p:cNvSpPr txBox="1"/>
          <p:nvPr/>
        </p:nvSpPr>
        <p:spPr>
          <a:xfrm>
            <a:off x="3752850" y="1314450"/>
            <a:ext cx="15487650" cy="718145"/>
          </a:xfrm>
          <a:prstGeom prst="rect">
            <a:avLst/>
          </a:prstGeom>
        </p:spPr>
        <p:txBody>
          <a:bodyPr wrap="square" lIns="0" tIns="0" rIns="0" bIns="0" rtlCol="0" anchor="t">
            <a:spAutoFit/>
          </a:bodyPr>
          <a:lstStyle/>
          <a:p>
            <a:pPr>
              <a:lnSpc>
                <a:spcPts val="5599"/>
              </a:lnSpc>
            </a:pPr>
            <a:r>
              <a:rPr lang="en-US" sz="5400" spc="114" dirty="0">
                <a:solidFill>
                  <a:srgbClr val="F94C66"/>
                </a:solidFill>
                <a:latin typeface="Barlow SemiCondensed"/>
              </a:rPr>
              <a:t>Source Limitations</a:t>
            </a:r>
            <a:endParaRPr lang="en-US" sz="5400" spc="167" dirty="0">
              <a:solidFill>
                <a:srgbClr val="F94C66"/>
              </a:solidFill>
              <a:latin typeface="Barlow Bol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pic>
        <p:nvPicPr>
          <p:cNvPr id="22" name="Graphic 21" descr="Research with solid fill">
            <a:extLst>
              <a:ext uri="{FF2B5EF4-FFF2-40B4-BE49-F238E27FC236}">
                <a16:creationId xmlns:a16="http://schemas.microsoft.com/office/drawing/2014/main" id="{B7251F53-699F-4AE2-96FB-4C914F64A09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628899" y="8355402"/>
            <a:ext cx="914400" cy="914400"/>
          </a:xfrm>
          <a:prstGeom prst="rect">
            <a:avLst/>
          </a:prstGeom>
        </p:spPr>
      </p:pic>
      <p:pic>
        <p:nvPicPr>
          <p:cNvPr id="18" name="Source limitations">
            <a:hlinkClick r:id="" action="ppaction://media"/>
            <a:extLst>
              <a:ext uri="{FF2B5EF4-FFF2-40B4-BE49-F238E27FC236}">
                <a16:creationId xmlns:a16="http://schemas.microsoft.com/office/drawing/2014/main" id="{59782B86-96AF-4C25-AA5F-D97BF184A5D3}"/>
              </a:ext>
            </a:extLst>
          </p:cNvPr>
          <p:cNvPicPr>
            <a:picLocks noChangeAspect="1"/>
          </p:cNvPicPr>
          <p:nvPr>
            <a:videoFile r:link="rId2"/>
            <p:extLst>
              <p:ext uri="{DAA4B4D4-6D71-4841-9C94-3DE7FCFB9230}">
                <p14:media xmlns:p14="http://schemas.microsoft.com/office/powerpoint/2010/main" r:embed="rId1">
                  <p14:bmkLst>
                    <p14:bmk name="Bookmark 1" time="1025.9786"/>
                    <p14:bmk name="Bookmark 2" time="3575.9791"/>
                    <p14:bmk name="Bookmark 3" time="8655.968199999999"/>
                  </p14:bmkLst>
                </p14:media>
              </p:ext>
            </p:extLst>
          </p:nvPr>
        </p:nvPicPr>
        <p:blipFill>
          <a:blip r:embed="rId9"/>
          <a:stretch>
            <a:fillRect/>
          </a:stretch>
        </p:blipFill>
        <p:spPr>
          <a:xfrm>
            <a:off x="3752850" y="2307698"/>
            <a:ext cx="14533050" cy="690382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59466070"/>
      </p:ext>
    </p:extLst>
  </p:cSld>
  <p:clrMapOvr>
    <a:masterClrMapping/>
  </p:clrMapOvr>
  <p:timing>
    <p:tnLst>
      <p:par>
        <p:cTn id="1" dur="indefinite" restart="never" nodeType="tmRoot">
          <p:childTnLst>
            <p:video>
              <p:cMediaNode vol="80000">
                <p:cTn id="2" fill="hold" display="0">
                  <p:stCondLst>
                    <p:cond delay="indefinite"/>
                  </p:stCondLst>
                </p:cTn>
                <p:tgtEl>
                  <p:spTgt spid="18"/>
                </p:tgtEl>
              </p:cMediaNode>
            </p:video>
            <p:seq concurrent="1" nextAc="seek">
              <p:cTn id="3" restart="whenNotActive" fill="hold" evtFilter="cancelBubble" nodeType="interactiveSeq">
                <p:stCondLst>
                  <p:cond evt="onClick" delay="0">
                    <p:tgtEl>
                      <p:spTgt spid="2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8"/>
                                        </p:tgtEl>
                                      </p:cBhvr>
                                    </p:cmd>
                                  </p:childTnLst>
                                </p:cTn>
                              </p:par>
                            </p:childTnLst>
                          </p:cTn>
                        </p:par>
                      </p:childTnLst>
                    </p:cTn>
                  </p:par>
                </p:childTnLst>
              </p:cTn>
              <p:nextCondLst>
                <p:cond evt="onClick" delay="0">
                  <p:tgtEl>
                    <p:spTgt spid="22"/>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40"/>
          <p:cNvSpPr txBox="1"/>
          <p:nvPr/>
        </p:nvSpPr>
        <p:spPr>
          <a:xfrm>
            <a:off x="1542097" y="1772160"/>
            <a:ext cx="15257955" cy="3323987"/>
          </a:xfrm>
          <a:prstGeom prst="rect">
            <a:avLst/>
          </a:prstGeom>
        </p:spPr>
        <p:txBody>
          <a:bodyPr wrap="square" lIns="0" tIns="0" rIns="0" bIns="0" rtlCol="0" anchor="t">
            <a:spAutoFit/>
          </a:bodyPr>
          <a:lstStyle/>
          <a:p>
            <a:pPr lvl="0">
              <a:spcBef>
                <a:spcPct val="0"/>
              </a:spcBef>
              <a:buClr>
                <a:srgbClr val="FF0000"/>
              </a:buClr>
            </a:pPr>
            <a:r>
              <a:rPr lang="en-US" sz="5400" spc="114" dirty="0">
                <a:solidFill>
                  <a:srgbClr val="F94C66"/>
                </a:solidFill>
                <a:latin typeface="Barlow SemiCondensed"/>
              </a:rPr>
              <a:t>=</a:t>
            </a:r>
            <a:r>
              <a:rPr lang="en-US" sz="5400" spc="114" dirty="0">
                <a:solidFill>
                  <a:srgbClr val="000000"/>
                </a:solidFill>
                <a:latin typeface="Barlow SemiCondensed"/>
              </a:rPr>
              <a:t> Sampling introduces error and uncertainty, and the MOE is a measure of how much uncertainty there is. The smaller the sample in relation to the total population, generally, the larger the MOE.</a:t>
            </a:r>
            <a:endParaRPr lang="en-US" sz="5400" spc="114" dirty="0">
              <a:solidFill>
                <a:srgbClr val="F94C66"/>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3">
            <a:extLst>
              <a:ext uri="{FF2B5EF4-FFF2-40B4-BE49-F238E27FC236}">
                <a16:creationId xmlns:a16="http://schemas.microsoft.com/office/drawing/2014/main" id="{240C4F1D-43F0-46AA-BE78-F3C3C9DC42A2}"/>
              </a:ext>
            </a:extLst>
          </p:cNvPr>
          <p:cNvSpPr txBox="1"/>
          <p:nvPr/>
        </p:nvSpPr>
        <p:spPr>
          <a:xfrm>
            <a:off x="1503997" y="1031949"/>
            <a:ext cx="15487650" cy="718145"/>
          </a:xfrm>
          <a:prstGeom prst="rect">
            <a:avLst/>
          </a:prstGeom>
        </p:spPr>
        <p:txBody>
          <a:bodyPr wrap="square" lIns="0" tIns="0" rIns="0" bIns="0" rtlCol="0" anchor="t">
            <a:spAutoFit/>
          </a:bodyPr>
          <a:lstStyle/>
          <a:p>
            <a:pPr>
              <a:lnSpc>
                <a:spcPts val="5599"/>
              </a:lnSpc>
            </a:pPr>
            <a:r>
              <a:rPr lang="en-US" sz="5400" spc="114" dirty="0">
                <a:solidFill>
                  <a:srgbClr val="F94C66"/>
                </a:solidFill>
                <a:latin typeface="Barlow SemiCondensed"/>
              </a:rPr>
              <a:t>Margins of Error (MOEs)</a:t>
            </a:r>
            <a:endParaRPr lang="en-US" sz="5400" spc="167" dirty="0">
              <a:solidFill>
                <a:srgbClr val="F94C66"/>
              </a:solidFill>
              <a:latin typeface="Barlow Bold"/>
            </a:endParaRPr>
          </a:p>
        </p:txBody>
      </p:sp>
      <p:pic>
        <p:nvPicPr>
          <p:cNvPr id="19" name="Picture 18">
            <a:extLst>
              <a:ext uri="{FF2B5EF4-FFF2-40B4-BE49-F238E27FC236}">
                <a16:creationId xmlns:a16="http://schemas.microsoft.com/office/drawing/2014/main" id="{15653855-F9A3-445C-9123-081F4E292BDD}"/>
              </a:ext>
            </a:extLst>
          </p:cNvPr>
          <p:cNvPicPr>
            <a:picLocks noChangeAspect="1"/>
          </p:cNvPicPr>
          <p:nvPr/>
        </p:nvPicPr>
        <p:blipFill>
          <a:blip r:embed="rId5"/>
          <a:stretch>
            <a:fillRect/>
          </a:stretch>
        </p:blipFill>
        <p:spPr>
          <a:xfrm>
            <a:off x="4399382" y="5545702"/>
            <a:ext cx="8483104" cy="3886200"/>
          </a:xfrm>
          <a:prstGeom prst="rect">
            <a:avLst/>
          </a:prstGeom>
        </p:spPr>
      </p:pic>
    </p:spTree>
    <p:extLst>
      <p:ext uri="{BB962C8B-B14F-4D97-AF65-F5344CB8AC3E}">
        <p14:creationId xmlns:p14="http://schemas.microsoft.com/office/powerpoint/2010/main" val="33198333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40"/>
          <p:cNvSpPr txBox="1"/>
          <p:nvPr/>
        </p:nvSpPr>
        <p:spPr>
          <a:xfrm>
            <a:off x="1542097" y="1772160"/>
            <a:ext cx="15257955" cy="3323987"/>
          </a:xfrm>
          <a:prstGeom prst="rect">
            <a:avLst/>
          </a:prstGeom>
        </p:spPr>
        <p:txBody>
          <a:bodyPr wrap="square" lIns="0" tIns="0" rIns="0" bIns="0" rtlCol="0" anchor="t">
            <a:spAutoFit/>
          </a:bodyPr>
          <a:lstStyle/>
          <a:p>
            <a:pPr lvl="0">
              <a:spcBef>
                <a:spcPct val="0"/>
              </a:spcBef>
              <a:buClr>
                <a:srgbClr val="FF0000"/>
              </a:buClr>
            </a:pPr>
            <a:r>
              <a:rPr lang="en-US" sz="5400" spc="114" dirty="0">
                <a:solidFill>
                  <a:srgbClr val="F94C66"/>
                </a:solidFill>
                <a:latin typeface="Barlow SemiCondensed"/>
              </a:rPr>
              <a:t>=</a:t>
            </a:r>
            <a:r>
              <a:rPr lang="en-US" sz="5400" spc="114" dirty="0">
                <a:solidFill>
                  <a:srgbClr val="000000"/>
                </a:solidFill>
                <a:latin typeface="Barlow SemiCondensed"/>
              </a:rPr>
              <a:t> Sampling introduces error and uncertainty, and the MOE is a measure of how much uncertainty there is. The smaller the sample in relation to the total population, generally, the larger the MOE.</a:t>
            </a:r>
            <a:endParaRPr lang="en-US" sz="5400" spc="114" dirty="0">
              <a:solidFill>
                <a:srgbClr val="F94C66"/>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19" name="Picture 18">
            <a:extLst>
              <a:ext uri="{FF2B5EF4-FFF2-40B4-BE49-F238E27FC236}">
                <a16:creationId xmlns:a16="http://schemas.microsoft.com/office/drawing/2014/main" id="{15653855-F9A3-445C-9123-081F4E292BDD}"/>
              </a:ext>
            </a:extLst>
          </p:cNvPr>
          <p:cNvPicPr>
            <a:picLocks noChangeAspect="1"/>
          </p:cNvPicPr>
          <p:nvPr/>
        </p:nvPicPr>
        <p:blipFill>
          <a:blip r:embed="rId5"/>
          <a:stretch>
            <a:fillRect/>
          </a:stretch>
        </p:blipFill>
        <p:spPr>
          <a:xfrm>
            <a:off x="4399382" y="5545702"/>
            <a:ext cx="8483104" cy="3886200"/>
          </a:xfrm>
          <a:prstGeom prst="rect">
            <a:avLst/>
          </a:prstGeom>
        </p:spPr>
      </p:pic>
      <p:sp>
        <p:nvSpPr>
          <p:cNvPr id="20" name="Rectangle 19">
            <a:extLst>
              <a:ext uri="{FF2B5EF4-FFF2-40B4-BE49-F238E27FC236}">
                <a16:creationId xmlns:a16="http://schemas.microsoft.com/office/drawing/2014/main" id="{8E01D0BB-1B2E-4C26-AE03-A881A7F564AC}"/>
              </a:ext>
            </a:extLst>
          </p:cNvPr>
          <p:cNvSpPr/>
          <p:nvPr/>
        </p:nvSpPr>
        <p:spPr>
          <a:xfrm>
            <a:off x="4800600" y="7577511"/>
            <a:ext cx="4038600" cy="533400"/>
          </a:xfrm>
          <a:prstGeom prst="rect">
            <a:avLst/>
          </a:prstGeom>
          <a:noFill/>
          <a:ln w="57150">
            <a:solidFill>
              <a:srgbClr val="F94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3">
            <a:extLst>
              <a:ext uri="{FF2B5EF4-FFF2-40B4-BE49-F238E27FC236}">
                <a16:creationId xmlns:a16="http://schemas.microsoft.com/office/drawing/2014/main" id="{43242E31-737C-4A0B-96C8-08B6A774C3AD}"/>
              </a:ext>
            </a:extLst>
          </p:cNvPr>
          <p:cNvSpPr txBox="1"/>
          <p:nvPr/>
        </p:nvSpPr>
        <p:spPr>
          <a:xfrm>
            <a:off x="1503997" y="1031949"/>
            <a:ext cx="15487650" cy="718145"/>
          </a:xfrm>
          <a:prstGeom prst="rect">
            <a:avLst/>
          </a:prstGeom>
        </p:spPr>
        <p:txBody>
          <a:bodyPr wrap="square" lIns="0" tIns="0" rIns="0" bIns="0" rtlCol="0" anchor="t">
            <a:spAutoFit/>
          </a:bodyPr>
          <a:lstStyle/>
          <a:p>
            <a:pPr>
              <a:lnSpc>
                <a:spcPts val="5599"/>
              </a:lnSpc>
            </a:pPr>
            <a:r>
              <a:rPr lang="en-US" sz="5400" spc="114" dirty="0">
                <a:solidFill>
                  <a:srgbClr val="F94C66"/>
                </a:solidFill>
                <a:latin typeface="Barlow SemiCondensed"/>
              </a:rPr>
              <a:t>Margins of Error (MOEs)</a:t>
            </a:r>
            <a:endParaRPr lang="en-US" sz="5400" spc="167" dirty="0">
              <a:solidFill>
                <a:srgbClr val="F94C66"/>
              </a:solidFill>
              <a:latin typeface="Barlow Bold"/>
            </a:endParaRPr>
          </a:p>
        </p:txBody>
      </p:sp>
    </p:spTree>
    <p:extLst>
      <p:ext uri="{BB962C8B-B14F-4D97-AF65-F5344CB8AC3E}">
        <p14:creationId xmlns:p14="http://schemas.microsoft.com/office/powerpoint/2010/main" val="93777930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40"/>
          <p:cNvSpPr txBox="1"/>
          <p:nvPr/>
        </p:nvSpPr>
        <p:spPr>
          <a:xfrm>
            <a:off x="1542097" y="1772160"/>
            <a:ext cx="15257955" cy="3323987"/>
          </a:xfrm>
          <a:prstGeom prst="rect">
            <a:avLst/>
          </a:prstGeom>
        </p:spPr>
        <p:txBody>
          <a:bodyPr wrap="square" lIns="0" tIns="0" rIns="0" bIns="0" rtlCol="0" anchor="t">
            <a:spAutoFit/>
          </a:bodyPr>
          <a:lstStyle/>
          <a:p>
            <a:pPr lvl="0">
              <a:spcBef>
                <a:spcPct val="0"/>
              </a:spcBef>
              <a:buClr>
                <a:srgbClr val="FF0000"/>
              </a:buClr>
            </a:pPr>
            <a:r>
              <a:rPr lang="en-US" sz="5400" spc="114" dirty="0">
                <a:solidFill>
                  <a:srgbClr val="F94C66"/>
                </a:solidFill>
                <a:latin typeface="Barlow SemiCondensed"/>
              </a:rPr>
              <a:t>=</a:t>
            </a:r>
            <a:r>
              <a:rPr lang="en-US" sz="5400" spc="114" dirty="0">
                <a:solidFill>
                  <a:srgbClr val="000000"/>
                </a:solidFill>
                <a:latin typeface="Barlow SemiCondensed"/>
              </a:rPr>
              <a:t> Sampling introduces error and uncertainty, and the MOE is a measure of how much uncertainty there is. The smaller the sample in relation to the total population, generally, the larger the MOE.</a:t>
            </a:r>
            <a:endParaRPr lang="en-US" sz="5400" spc="114" dirty="0">
              <a:solidFill>
                <a:srgbClr val="F94C66"/>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19" name="Picture 18">
            <a:extLst>
              <a:ext uri="{FF2B5EF4-FFF2-40B4-BE49-F238E27FC236}">
                <a16:creationId xmlns:a16="http://schemas.microsoft.com/office/drawing/2014/main" id="{15653855-F9A3-445C-9123-081F4E292BDD}"/>
              </a:ext>
            </a:extLst>
          </p:cNvPr>
          <p:cNvPicPr>
            <a:picLocks noChangeAspect="1"/>
          </p:cNvPicPr>
          <p:nvPr/>
        </p:nvPicPr>
        <p:blipFill>
          <a:blip r:embed="rId5"/>
          <a:stretch>
            <a:fillRect/>
          </a:stretch>
        </p:blipFill>
        <p:spPr>
          <a:xfrm>
            <a:off x="4399382" y="5545702"/>
            <a:ext cx="8483104" cy="3886200"/>
          </a:xfrm>
          <a:prstGeom prst="rect">
            <a:avLst/>
          </a:prstGeom>
        </p:spPr>
      </p:pic>
      <p:sp>
        <p:nvSpPr>
          <p:cNvPr id="20" name="Rectangle 19">
            <a:extLst>
              <a:ext uri="{FF2B5EF4-FFF2-40B4-BE49-F238E27FC236}">
                <a16:creationId xmlns:a16="http://schemas.microsoft.com/office/drawing/2014/main" id="{8E01D0BB-1B2E-4C26-AE03-A881A7F564AC}"/>
              </a:ext>
            </a:extLst>
          </p:cNvPr>
          <p:cNvSpPr/>
          <p:nvPr/>
        </p:nvSpPr>
        <p:spPr>
          <a:xfrm>
            <a:off x="4800600" y="7577511"/>
            <a:ext cx="4038600" cy="533400"/>
          </a:xfrm>
          <a:prstGeom prst="rect">
            <a:avLst/>
          </a:prstGeom>
          <a:noFill/>
          <a:ln w="57150">
            <a:solidFill>
              <a:srgbClr val="F94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10F67A08-1453-4D6D-B719-45E7F32D0722}"/>
              </a:ext>
            </a:extLst>
          </p:cNvPr>
          <p:cNvPicPr>
            <a:picLocks noChangeAspect="1"/>
          </p:cNvPicPr>
          <p:nvPr/>
        </p:nvPicPr>
        <p:blipFill>
          <a:blip r:embed="rId6"/>
          <a:stretch>
            <a:fillRect/>
          </a:stretch>
        </p:blipFill>
        <p:spPr>
          <a:xfrm>
            <a:off x="3373180" y="2002402"/>
            <a:ext cx="10932040" cy="7086600"/>
          </a:xfrm>
          <a:prstGeom prst="rect">
            <a:avLst/>
          </a:prstGeom>
          <a:ln w="57150">
            <a:solidFill>
              <a:srgbClr val="F94C66"/>
            </a:solidFill>
          </a:ln>
        </p:spPr>
      </p:pic>
      <p:sp>
        <p:nvSpPr>
          <p:cNvPr id="22" name="TextBox 3">
            <a:extLst>
              <a:ext uri="{FF2B5EF4-FFF2-40B4-BE49-F238E27FC236}">
                <a16:creationId xmlns:a16="http://schemas.microsoft.com/office/drawing/2014/main" id="{7AD7E060-AEA3-43F6-B691-F9B3BFA8F78B}"/>
              </a:ext>
            </a:extLst>
          </p:cNvPr>
          <p:cNvSpPr txBox="1"/>
          <p:nvPr/>
        </p:nvSpPr>
        <p:spPr>
          <a:xfrm>
            <a:off x="1503997" y="1031949"/>
            <a:ext cx="15487650" cy="718145"/>
          </a:xfrm>
          <a:prstGeom prst="rect">
            <a:avLst/>
          </a:prstGeom>
        </p:spPr>
        <p:txBody>
          <a:bodyPr wrap="square" lIns="0" tIns="0" rIns="0" bIns="0" rtlCol="0" anchor="t">
            <a:spAutoFit/>
          </a:bodyPr>
          <a:lstStyle/>
          <a:p>
            <a:pPr>
              <a:lnSpc>
                <a:spcPts val="5599"/>
              </a:lnSpc>
            </a:pPr>
            <a:r>
              <a:rPr lang="en-US" sz="5400" spc="114" dirty="0">
                <a:solidFill>
                  <a:srgbClr val="F94C66"/>
                </a:solidFill>
                <a:latin typeface="Barlow SemiCondensed"/>
              </a:rPr>
              <a:t>Margins of Error (MOEs)</a:t>
            </a:r>
            <a:endParaRPr lang="en-US" sz="5400" spc="167" dirty="0">
              <a:solidFill>
                <a:srgbClr val="F94C66"/>
              </a:solidFill>
              <a:latin typeface="Barlow Bold"/>
            </a:endParaRPr>
          </a:p>
        </p:txBody>
      </p:sp>
    </p:spTree>
    <p:extLst>
      <p:ext uri="{BB962C8B-B14F-4D97-AF65-F5344CB8AC3E}">
        <p14:creationId xmlns:p14="http://schemas.microsoft.com/office/powerpoint/2010/main" val="21678996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523047" y="6268192"/>
            <a:ext cx="13215056" cy="3185487"/>
          </a:xfrm>
          <a:prstGeom prst="rect">
            <a:avLst/>
          </a:prstGeom>
        </p:spPr>
        <p:txBody>
          <a:bodyPr wrap="square" lIns="0" tIns="0" rIns="0" bIns="0" rtlCol="0" anchor="t">
            <a:spAutoFit/>
          </a:bodyPr>
          <a:lstStyle/>
          <a:p>
            <a:pPr>
              <a:lnSpc>
                <a:spcPct val="75000"/>
              </a:lnSpc>
            </a:pPr>
            <a:r>
              <a:rPr lang="en-US" sz="13800" spc="167" dirty="0">
                <a:solidFill>
                  <a:srgbClr val="F94C66"/>
                </a:solidFill>
                <a:latin typeface="Barlow Bold"/>
              </a:rPr>
              <a:t>WHY IS DATA IMPORTANT?</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Tree>
    <p:extLst>
      <p:ext uri="{BB962C8B-B14F-4D97-AF65-F5344CB8AC3E}">
        <p14:creationId xmlns:p14="http://schemas.microsoft.com/office/powerpoint/2010/main" val="231709096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40"/>
          <p:cNvSpPr txBox="1"/>
          <p:nvPr/>
        </p:nvSpPr>
        <p:spPr>
          <a:xfrm>
            <a:off x="1542097" y="1772160"/>
            <a:ext cx="15257955" cy="3323987"/>
          </a:xfrm>
          <a:prstGeom prst="rect">
            <a:avLst/>
          </a:prstGeom>
        </p:spPr>
        <p:txBody>
          <a:bodyPr wrap="square" lIns="0" tIns="0" rIns="0" bIns="0" rtlCol="0" anchor="t">
            <a:spAutoFit/>
          </a:bodyPr>
          <a:lstStyle/>
          <a:p>
            <a:pPr lvl="0">
              <a:spcBef>
                <a:spcPct val="0"/>
              </a:spcBef>
              <a:buClr>
                <a:srgbClr val="FF0000"/>
              </a:buClr>
            </a:pPr>
            <a:r>
              <a:rPr lang="en-US" sz="5400" spc="114" dirty="0">
                <a:solidFill>
                  <a:srgbClr val="F94C66"/>
                </a:solidFill>
                <a:latin typeface="Barlow SemiCondensed"/>
              </a:rPr>
              <a:t>=</a:t>
            </a:r>
            <a:r>
              <a:rPr lang="en-US" sz="5400" spc="114" dirty="0">
                <a:solidFill>
                  <a:srgbClr val="000000"/>
                </a:solidFill>
                <a:latin typeface="Barlow SemiCondensed"/>
              </a:rPr>
              <a:t> Sampling introduces error and uncertainty, and the MOE is a measure of how much uncertainty there is. The smaller the sample in relation to the total population, generally, the larger the MOE.</a:t>
            </a:r>
            <a:endParaRPr lang="en-US" sz="5400" spc="114" dirty="0">
              <a:solidFill>
                <a:srgbClr val="F94C66"/>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19" name="Picture 18">
            <a:extLst>
              <a:ext uri="{FF2B5EF4-FFF2-40B4-BE49-F238E27FC236}">
                <a16:creationId xmlns:a16="http://schemas.microsoft.com/office/drawing/2014/main" id="{15653855-F9A3-445C-9123-081F4E292BDD}"/>
              </a:ext>
            </a:extLst>
          </p:cNvPr>
          <p:cNvPicPr>
            <a:picLocks noChangeAspect="1"/>
          </p:cNvPicPr>
          <p:nvPr/>
        </p:nvPicPr>
        <p:blipFill>
          <a:blip r:embed="rId5"/>
          <a:stretch>
            <a:fillRect/>
          </a:stretch>
        </p:blipFill>
        <p:spPr>
          <a:xfrm>
            <a:off x="4399382" y="5545702"/>
            <a:ext cx="8483104" cy="3886200"/>
          </a:xfrm>
          <a:prstGeom prst="rect">
            <a:avLst/>
          </a:prstGeom>
        </p:spPr>
      </p:pic>
      <p:sp>
        <p:nvSpPr>
          <p:cNvPr id="20" name="Rectangle 19">
            <a:extLst>
              <a:ext uri="{FF2B5EF4-FFF2-40B4-BE49-F238E27FC236}">
                <a16:creationId xmlns:a16="http://schemas.microsoft.com/office/drawing/2014/main" id="{8E01D0BB-1B2E-4C26-AE03-A881A7F564AC}"/>
              </a:ext>
            </a:extLst>
          </p:cNvPr>
          <p:cNvSpPr/>
          <p:nvPr/>
        </p:nvSpPr>
        <p:spPr>
          <a:xfrm>
            <a:off x="4800600" y="7577511"/>
            <a:ext cx="4038600" cy="533400"/>
          </a:xfrm>
          <a:prstGeom prst="rect">
            <a:avLst/>
          </a:prstGeom>
          <a:noFill/>
          <a:ln w="57150">
            <a:solidFill>
              <a:srgbClr val="F94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10F67A08-1453-4D6D-B719-45E7F32D0722}"/>
              </a:ext>
            </a:extLst>
          </p:cNvPr>
          <p:cNvPicPr>
            <a:picLocks noChangeAspect="1"/>
          </p:cNvPicPr>
          <p:nvPr/>
        </p:nvPicPr>
        <p:blipFill>
          <a:blip r:embed="rId6"/>
          <a:stretch>
            <a:fillRect/>
          </a:stretch>
        </p:blipFill>
        <p:spPr>
          <a:xfrm>
            <a:off x="3373180" y="2002402"/>
            <a:ext cx="10932040" cy="7086600"/>
          </a:xfrm>
          <a:prstGeom prst="rect">
            <a:avLst/>
          </a:prstGeom>
          <a:ln w="57150">
            <a:noFill/>
          </a:ln>
        </p:spPr>
      </p:pic>
      <p:pic>
        <p:nvPicPr>
          <p:cNvPr id="22" name="Picture 21">
            <a:extLst>
              <a:ext uri="{FF2B5EF4-FFF2-40B4-BE49-F238E27FC236}">
                <a16:creationId xmlns:a16="http://schemas.microsoft.com/office/drawing/2014/main" id="{4DB850C6-4926-4875-8503-23251C4C0D58}"/>
              </a:ext>
            </a:extLst>
          </p:cNvPr>
          <p:cNvPicPr>
            <a:picLocks noChangeAspect="1"/>
          </p:cNvPicPr>
          <p:nvPr/>
        </p:nvPicPr>
        <p:blipFill>
          <a:blip r:embed="rId7"/>
          <a:stretch>
            <a:fillRect/>
          </a:stretch>
        </p:blipFill>
        <p:spPr>
          <a:xfrm>
            <a:off x="2841523" y="2240998"/>
            <a:ext cx="13741296" cy="5887802"/>
          </a:xfrm>
          <a:prstGeom prst="rect">
            <a:avLst/>
          </a:prstGeom>
          <a:ln w="57150">
            <a:solidFill>
              <a:srgbClr val="F94C66"/>
            </a:solidFill>
          </a:ln>
        </p:spPr>
      </p:pic>
      <p:sp>
        <p:nvSpPr>
          <p:cNvPr id="23" name="TextBox 3">
            <a:extLst>
              <a:ext uri="{FF2B5EF4-FFF2-40B4-BE49-F238E27FC236}">
                <a16:creationId xmlns:a16="http://schemas.microsoft.com/office/drawing/2014/main" id="{AF128AE2-88D7-4D13-9E65-7E1C35DBF287}"/>
              </a:ext>
            </a:extLst>
          </p:cNvPr>
          <p:cNvSpPr txBox="1"/>
          <p:nvPr/>
        </p:nvSpPr>
        <p:spPr>
          <a:xfrm>
            <a:off x="1503997" y="1031949"/>
            <a:ext cx="15487650" cy="718145"/>
          </a:xfrm>
          <a:prstGeom prst="rect">
            <a:avLst/>
          </a:prstGeom>
        </p:spPr>
        <p:txBody>
          <a:bodyPr wrap="square" lIns="0" tIns="0" rIns="0" bIns="0" rtlCol="0" anchor="t">
            <a:spAutoFit/>
          </a:bodyPr>
          <a:lstStyle/>
          <a:p>
            <a:pPr>
              <a:lnSpc>
                <a:spcPts val="5599"/>
              </a:lnSpc>
            </a:pPr>
            <a:r>
              <a:rPr lang="en-US" sz="5400" spc="114" dirty="0">
                <a:solidFill>
                  <a:srgbClr val="F94C66"/>
                </a:solidFill>
                <a:latin typeface="Barlow SemiCondensed"/>
              </a:rPr>
              <a:t>Margins of Error (MOEs)</a:t>
            </a:r>
            <a:endParaRPr lang="en-US" sz="5400" spc="167" dirty="0">
              <a:solidFill>
                <a:srgbClr val="F94C66"/>
              </a:solidFill>
              <a:latin typeface="Barlow Bold"/>
            </a:endParaRPr>
          </a:p>
        </p:txBody>
      </p:sp>
    </p:spTree>
    <p:extLst>
      <p:ext uri="{BB962C8B-B14F-4D97-AF65-F5344CB8AC3E}">
        <p14:creationId xmlns:p14="http://schemas.microsoft.com/office/powerpoint/2010/main" val="341014486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40"/>
          <p:cNvSpPr txBox="1"/>
          <p:nvPr/>
        </p:nvSpPr>
        <p:spPr>
          <a:xfrm>
            <a:off x="1542097" y="1772160"/>
            <a:ext cx="15257955" cy="3323987"/>
          </a:xfrm>
          <a:prstGeom prst="rect">
            <a:avLst/>
          </a:prstGeom>
        </p:spPr>
        <p:txBody>
          <a:bodyPr wrap="square" lIns="0" tIns="0" rIns="0" bIns="0" rtlCol="0" anchor="t">
            <a:spAutoFit/>
          </a:bodyPr>
          <a:lstStyle/>
          <a:p>
            <a:pPr lvl="0">
              <a:spcBef>
                <a:spcPct val="0"/>
              </a:spcBef>
              <a:buClr>
                <a:srgbClr val="FF0000"/>
              </a:buClr>
            </a:pPr>
            <a:r>
              <a:rPr lang="en-US" sz="5400" spc="114" dirty="0">
                <a:solidFill>
                  <a:srgbClr val="F94C66"/>
                </a:solidFill>
                <a:latin typeface="Barlow SemiCondensed"/>
              </a:rPr>
              <a:t>=</a:t>
            </a:r>
            <a:r>
              <a:rPr lang="en-US" sz="5400" spc="114" dirty="0">
                <a:solidFill>
                  <a:srgbClr val="000000"/>
                </a:solidFill>
                <a:latin typeface="Barlow SemiCondensed"/>
              </a:rPr>
              <a:t> Sampling introduces error and uncertainty, and the MOE is a measure of how much uncertainty there is. The smaller the sample in relation to the total population, generally, the larger the MOE.</a:t>
            </a:r>
            <a:endParaRPr lang="en-US" sz="5400" spc="114" dirty="0">
              <a:solidFill>
                <a:srgbClr val="F94C66"/>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19" name="Picture 18">
            <a:extLst>
              <a:ext uri="{FF2B5EF4-FFF2-40B4-BE49-F238E27FC236}">
                <a16:creationId xmlns:a16="http://schemas.microsoft.com/office/drawing/2014/main" id="{15653855-F9A3-445C-9123-081F4E292BDD}"/>
              </a:ext>
            </a:extLst>
          </p:cNvPr>
          <p:cNvPicPr>
            <a:picLocks noChangeAspect="1"/>
          </p:cNvPicPr>
          <p:nvPr/>
        </p:nvPicPr>
        <p:blipFill>
          <a:blip r:embed="rId5"/>
          <a:stretch>
            <a:fillRect/>
          </a:stretch>
        </p:blipFill>
        <p:spPr>
          <a:xfrm>
            <a:off x="4399382" y="5545702"/>
            <a:ext cx="8483104" cy="3886200"/>
          </a:xfrm>
          <a:prstGeom prst="rect">
            <a:avLst/>
          </a:prstGeom>
        </p:spPr>
      </p:pic>
      <p:sp>
        <p:nvSpPr>
          <p:cNvPr id="20" name="Rectangle 19">
            <a:extLst>
              <a:ext uri="{FF2B5EF4-FFF2-40B4-BE49-F238E27FC236}">
                <a16:creationId xmlns:a16="http://schemas.microsoft.com/office/drawing/2014/main" id="{8E01D0BB-1B2E-4C26-AE03-A881A7F564AC}"/>
              </a:ext>
            </a:extLst>
          </p:cNvPr>
          <p:cNvSpPr/>
          <p:nvPr/>
        </p:nvSpPr>
        <p:spPr>
          <a:xfrm>
            <a:off x="4800600" y="7577511"/>
            <a:ext cx="4038600" cy="533400"/>
          </a:xfrm>
          <a:prstGeom prst="rect">
            <a:avLst/>
          </a:prstGeom>
          <a:noFill/>
          <a:ln w="57150">
            <a:solidFill>
              <a:srgbClr val="F94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10F67A08-1453-4D6D-B719-45E7F32D0722}"/>
              </a:ext>
            </a:extLst>
          </p:cNvPr>
          <p:cNvPicPr>
            <a:picLocks noChangeAspect="1"/>
          </p:cNvPicPr>
          <p:nvPr/>
        </p:nvPicPr>
        <p:blipFill>
          <a:blip r:embed="rId6"/>
          <a:stretch>
            <a:fillRect/>
          </a:stretch>
        </p:blipFill>
        <p:spPr>
          <a:xfrm>
            <a:off x="3373180" y="2002402"/>
            <a:ext cx="10932040" cy="7086600"/>
          </a:xfrm>
          <a:prstGeom prst="rect">
            <a:avLst/>
          </a:prstGeom>
          <a:ln w="57150">
            <a:noFill/>
          </a:ln>
        </p:spPr>
      </p:pic>
      <p:pic>
        <p:nvPicPr>
          <p:cNvPr id="22" name="Picture 21">
            <a:extLst>
              <a:ext uri="{FF2B5EF4-FFF2-40B4-BE49-F238E27FC236}">
                <a16:creationId xmlns:a16="http://schemas.microsoft.com/office/drawing/2014/main" id="{4DB850C6-4926-4875-8503-23251C4C0D58}"/>
              </a:ext>
            </a:extLst>
          </p:cNvPr>
          <p:cNvPicPr>
            <a:picLocks noChangeAspect="1"/>
          </p:cNvPicPr>
          <p:nvPr/>
        </p:nvPicPr>
        <p:blipFill>
          <a:blip r:embed="rId7"/>
          <a:stretch>
            <a:fillRect/>
          </a:stretch>
        </p:blipFill>
        <p:spPr>
          <a:xfrm>
            <a:off x="2841523" y="2240998"/>
            <a:ext cx="13741296" cy="5887802"/>
          </a:xfrm>
          <a:prstGeom prst="rect">
            <a:avLst/>
          </a:prstGeom>
          <a:ln w="57150">
            <a:noFill/>
          </a:ln>
        </p:spPr>
      </p:pic>
      <p:sp>
        <p:nvSpPr>
          <p:cNvPr id="25" name="TextBox 3">
            <a:extLst>
              <a:ext uri="{FF2B5EF4-FFF2-40B4-BE49-F238E27FC236}">
                <a16:creationId xmlns:a16="http://schemas.microsoft.com/office/drawing/2014/main" id="{E35D091B-56E0-4759-87C3-BAC37A50B437}"/>
              </a:ext>
            </a:extLst>
          </p:cNvPr>
          <p:cNvSpPr txBox="1"/>
          <p:nvPr/>
        </p:nvSpPr>
        <p:spPr>
          <a:xfrm>
            <a:off x="1503997" y="1031949"/>
            <a:ext cx="15487650" cy="718145"/>
          </a:xfrm>
          <a:prstGeom prst="rect">
            <a:avLst/>
          </a:prstGeom>
        </p:spPr>
        <p:txBody>
          <a:bodyPr wrap="square" lIns="0" tIns="0" rIns="0" bIns="0" rtlCol="0" anchor="t">
            <a:spAutoFit/>
          </a:bodyPr>
          <a:lstStyle/>
          <a:p>
            <a:pPr>
              <a:lnSpc>
                <a:spcPts val="5599"/>
              </a:lnSpc>
            </a:pPr>
            <a:r>
              <a:rPr lang="en-US" sz="5400" spc="114" dirty="0">
                <a:solidFill>
                  <a:srgbClr val="F94C66"/>
                </a:solidFill>
                <a:latin typeface="Barlow SemiCondensed"/>
              </a:rPr>
              <a:t>Margins of Error (MOEs)</a:t>
            </a:r>
            <a:endParaRPr lang="en-US" sz="5400" spc="167" dirty="0">
              <a:solidFill>
                <a:srgbClr val="F94C66"/>
              </a:solidFill>
              <a:latin typeface="Barlow Bold"/>
            </a:endParaRPr>
          </a:p>
        </p:txBody>
      </p:sp>
      <p:pic>
        <p:nvPicPr>
          <p:cNvPr id="23" name="Picture 22">
            <a:extLst>
              <a:ext uri="{FF2B5EF4-FFF2-40B4-BE49-F238E27FC236}">
                <a16:creationId xmlns:a16="http://schemas.microsoft.com/office/drawing/2014/main" id="{7D697E81-3F92-4570-B966-612FC7952B84}"/>
              </a:ext>
            </a:extLst>
          </p:cNvPr>
          <p:cNvPicPr>
            <a:picLocks noChangeAspect="1"/>
          </p:cNvPicPr>
          <p:nvPr/>
        </p:nvPicPr>
        <p:blipFill rotWithShape="1">
          <a:blip r:embed="rId8">
            <a:extLst>
              <a:ext uri="{28A0092B-C50C-407E-A947-70E740481C1C}">
                <a14:useLocalDpi xmlns:a14="http://schemas.microsoft.com/office/drawing/2010/main" val="0"/>
              </a:ext>
            </a:extLst>
          </a:blip>
          <a:srcRect l="812" t="10193" r="4327" b="5556"/>
          <a:stretch/>
        </p:blipFill>
        <p:spPr>
          <a:xfrm>
            <a:off x="3454880" y="876300"/>
            <a:ext cx="12356873" cy="8675745"/>
          </a:xfrm>
          <a:prstGeom prst="rect">
            <a:avLst/>
          </a:prstGeom>
          <a:ln w="57150">
            <a:solidFill>
              <a:srgbClr val="F94C66"/>
            </a:solidFill>
          </a:ln>
        </p:spPr>
      </p:pic>
      <p:sp>
        <p:nvSpPr>
          <p:cNvPr id="24" name="TextBox 23">
            <a:extLst>
              <a:ext uri="{FF2B5EF4-FFF2-40B4-BE49-F238E27FC236}">
                <a16:creationId xmlns:a16="http://schemas.microsoft.com/office/drawing/2014/main" id="{3279508D-6934-4E1A-A450-C610496F19A6}"/>
              </a:ext>
            </a:extLst>
          </p:cNvPr>
          <p:cNvSpPr txBox="1"/>
          <p:nvPr/>
        </p:nvSpPr>
        <p:spPr>
          <a:xfrm>
            <a:off x="3762809" y="2476500"/>
            <a:ext cx="9144000" cy="1274067"/>
          </a:xfrm>
          <a:prstGeom prst="rect">
            <a:avLst/>
          </a:prstGeom>
          <a:noFill/>
        </p:spPr>
        <p:txBody>
          <a:bodyPr wrap="square">
            <a:spAutoFit/>
          </a:bodyPr>
          <a:lstStyle/>
          <a:p>
            <a:pPr marL="320040" algn="l" rtl="0" eaLnBrk="1" latinLnBrk="0" hangingPunct="1">
              <a:lnSpc>
                <a:spcPts val="4799"/>
              </a:lnSpc>
              <a:spcBef>
                <a:spcPts val="0"/>
              </a:spcBef>
              <a:spcAft>
                <a:spcPts val="0"/>
              </a:spcAft>
            </a:pPr>
            <a:r>
              <a:rPr lang="en-US" sz="3000" u="sng" kern="1200" dirty="0">
                <a:effectLst/>
                <a:highlight>
                  <a:srgbClr val="FFFF00"/>
                </a:highlight>
                <a:latin typeface="Akzidenz-Grotesk" panose="020B0604020202020204" charset="0"/>
                <a:ea typeface="+mn-ea"/>
                <a:cs typeface="+mn-cs"/>
              </a:rPr>
              <a:t>The smaller the community-level, the more you could be sacrificing uncertainty in the data</a:t>
            </a:r>
          </a:p>
        </p:txBody>
      </p:sp>
    </p:spTree>
    <p:extLst>
      <p:ext uri="{BB962C8B-B14F-4D97-AF65-F5344CB8AC3E}">
        <p14:creationId xmlns:p14="http://schemas.microsoft.com/office/powerpoint/2010/main" val="318980278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pic>
        <p:nvPicPr>
          <p:cNvPr id="22" name="Graphic 21" descr="Research with solid fill">
            <a:extLst>
              <a:ext uri="{FF2B5EF4-FFF2-40B4-BE49-F238E27FC236}">
                <a16:creationId xmlns:a16="http://schemas.microsoft.com/office/drawing/2014/main" id="{B7251F53-699F-4AE2-96FB-4C914F64A09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63402" y="8000302"/>
            <a:ext cx="914400" cy="914400"/>
          </a:xfrm>
          <a:prstGeom prst="rect">
            <a:avLst/>
          </a:prstGeom>
        </p:spPr>
      </p:pic>
      <p:pic>
        <p:nvPicPr>
          <p:cNvPr id="18" name="MOE">
            <a:hlinkClick r:id="" action="ppaction://media"/>
            <a:extLst>
              <a:ext uri="{FF2B5EF4-FFF2-40B4-BE49-F238E27FC236}">
                <a16:creationId xmlns:a16="http://schemas.microsoft.com/office/drawing/2014/main" id="{64DBA28F-CC78-4DF3-94B2-D1BD2F46B419}"/>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9"/>
          <a:srcRect r="1563" b="14482"/>
          <a:stretch/>
        </p:blipFill>
        <p:spPr>
          <a:xfrm>
            <a:off x="2209800" y="2283248"/>
            <a:ext cx="16068521" cy="6631454"/>
          </a:xfrm>
          <a:prstGeom prst="rect">
            <a:avLst/>
          </a:prstGeom>
          <a:ln>
            <a:noFill/>
          </a:ln>
          <a:effectLst>
            <a:outerShdw blurRad="292100" dist="139700" dir="2700000" algn="tl" rotWithShape="0">
              <a:srgbClr val="333333">
                <a:alpha val="65000"/>
              </a:srgbClr>
            </a:outerShdw>
          </a:effectLst>
        </p:spPr>
      </p:pic>
      <p:sp>
        <p:nvSpPr>
          <p:cNvPr id="19" name="TextBox 3">
            <a:extLst>
              <a:ext uri="{FF2B5EF4-FFF2-40B4-BE49-F238E27FC236}">
                <a16:creationId xmlns:a16="http://schemas.microsoft.com/office/drawing/2014/main" id="{B48100FC-E124-470F-978C-45E9E36A9109}"/>
              </a:ext>
            </a:extLst>
          </p:cNvPr>
          <p:cNvSpPr txBox="1"/>
          <p:nvPr/>
        </p:nvSpPr>
        <p:spPr>
          <a:xfrm>
            <a:off x="2171696" y="1349799"/>
            <a:ext cx="15487650" cy="718145"/>
          </a:xfrm>
          <a:prstGeom prst="rect">
            <a:avLst/>
          </a:prstGeom>
        </p:spPr>
        <p:txBody>
          <a:bodyPr wrap="square" lIns="0" tIns="0" rIns="0" bIns="0" rtlCol="0" anchor="t">
            <a:spAutoFit/>
          </a:bodyPr>
          <a:lstStyle/>
          <a:p>
            <a:pPr>
              <a:lnSpc>
                <a:spcPts val="5599"/>
              </a:lnSpc>
            </a:pPr>
            <a:r>
              <a:rPr lang="en-US" sz="5400" spc="114" dirty="0">
                <a:solidFill>
                  <a:srgbClr val="F94C66"/>
                </a:solidFill>
                <a:latin typeface="Barlow SemiCondensed"/>
              </a:rPr>
              <a:t>Margins of Error (MOEs)</a:t>
            </a:r>
            <a:endParaRPr lang="en-US" sz="5400" spc="167" dirty="0">
              <a:solidFill>
                <a:srgbClr val="F94C66"/>
              </a:solidFill>
              <a:latin typeface="Barlow Bold"/>
            </a:endParaRPr>
          </a:p>
        </p:txBody>
      </p:sp>
    </p:spTree>
    <p:extLst>
      <p:ext uri="{BB962C8B-B14F-4D97-AF65-F5344CB8AC3E}">
        <p14:creationId xmlns:p14="http://schemas.microsoft.com/office/powerpoint/2010/main" val="1496953853"/>
      </p:ext>
    </p:extLst>
  </p:cSld>
  <p:clrMapOvr>
    <a:masterClrMapping/>
  </p:clrMapOvr>
  <p:timing>
    <p:tnLst>
      <p:par>
        <p:cTn id="1" dur="indefinite" restart="never" nodeType="tmRoot">
          <p:childTnLst>
            <p:video>
              <p:cMediaNode vol="80000">
                <p:cTn id="2" fill="hold" display="0">
                  <p:stCondLst>
                    <p:cond delay="indefinite"/>
                  </p:stCondLst>
                </p:cTn>
                <p:tgtEl>
                  <p:spTgt spid="18"/>
                </p:tgtEl>
              </p:cMediaNode>
            </p:video>
            <p:seq concurrent="1" nextAc="seek">
              <p:cTn id="3" restart="whenNotActive" fill="hold" evtFilter="cancelBubble" nodeType="interactiveSeq">
                <p:stCondLst>
                  <p:cond evt="onClick" delay="0">
                    <p:tgtEl>
                      <p:spTgt spid="2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8"/>
                                        </p:tgtEl>
                                      </p:cBhvr>
                                    </p:cmd>
                                  </p:childTnLst>
                                </p:cTn>
                              </p:par>
                            </p:childTnLst>
                          </p:cTn>
                        </p:par>
                      </p:childTnLst>
                    </p:cTn>
                  </p:par>
                </p:childTnLst>
              </p:cTn>
              <p:nextCondLst>
                <p:cond evt="onClick" delay="0">
                  <p:tgtEl>
                    <p:spTgt spid="22"/>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pic>
        <p:nvPicPr>
          <p:cNvPr id="23" name="My community">
            <a:hlinkClick r:id="" action="ppaction://media"/>
            <a:extLst>
              <a:ext uri="{FF2B5EF4-FFF2-40B4-BE49-F238E27FC236}">
                <a16:creationId xmlns:a16="http://schemas.microsoft.com/office/drawing/2014/main" id="{2287045C-EC03-4948-8B1D-09E38B442B46}"/>
              </a:ext>
            </a:extLst>
          </p:cNvPr>
          <p:cNvPicPr>
            <a:picLocks noChangeAspect="1"/>
          </p:cNvPicPr>
          <p:nvPr>
            <a:videoFile r:link="rId2"/>
            <p:extLst>
              <p:ext uri="{DAA4B4D4-6D71-4841-9C94-3DE7FCFB9230}">
                <p14:media xmlns:p14="http://schemas.microsoft.com/office/powerpoint/2010/main" r:embed="rId1">
                  <p14:bmkLst>
                    <p14:bmk name="Bookmark 1" time="5073.9611"/>
                    <p14:bmk name="Bookmark 2" time="19233.9284"/>
                    <p14:bmk name="Bookmark 3" time="38664.5215"/>
                    <p14:bmk name="Bookmark 4" time="46174.511"/>
                    <p14:bmk name="Bookmark 5" time="62351.9902"/>
                    <p14:bmk name="Bookmark 6" time="65911.9792"/>
                    <p14:bmk name="Bookmark 8" time="88701.9362"/>
                    <p14:bmk name="Bookmark 7" time="104744.1446"/>
                  </p14:bmkLst>
                </p14:media>
              </p:ext>
            </p:extLst>
          </p:nvPr>
        </p:nvPicPr>
        <p:blipFill>
          <a:blip r:embed="rId7"/>
          <a:stretch>
            <a:fillRect/>
          </a:stretch>
        </p:blipFill>
        <p:spPr>
          <a:xfrm>
            <a:off x="989758" y="1428750"/>
            <a:ext cx="17298242" cy="8217416"/>
          </a:xfrm>
          <a:prstGeom prst="rect">
            <a:avLst/>
          </a:prstGeom>
          <a:ln>
            <a:noFill/>
          </a:ln>
          <a:effectLst>
            <a:outerShdw blurRad="292100" dist="139700" dir="2700000" algn="tl" rotWithShape="0">
              <a:srgbClr val="333333">
                <a:alpha val="65000"/>
              </a:srgbClr>
            </a:outerShdw>
          </a:effectLst>
        </p:spPr>
      </p:pic>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pic>
        <p:nvPicPr>
          <p:cNvPr id="20" name="Graphic 19" descr="Research with solid fill">
            <a:extLst>
              <a:ext uri="{FF2B5EF4-FFF2-40B4-BE49-F238E27FC236}">
                <a16:creationId xmlns:a16="http://schemas.microsoft.com/office/drawing/2014/main" id="{FB4D1746-1180-43A4-8464-A8F51AF8A32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395" y="8759240"/>
            <a:ext cx="914400" cy="914400"/>
          </a:xfrm>
          <a:prstGeom prst="rect">
            <a:avLst/>
          </a:prstGeom>
        </p:spPr>
      </p:pic>
      <p:sp>
        <p:nvSpPr>
          <p:cNvPr id="21" name="AutoShape 2">
            <a:extLst>
              <a:ext uri="{FF2B5EF4-FFF2-40B4-BE49-F238E27FC236}">
                <a16:creationId xmlns:a16="http://schemas.microsoft.com/office/drawing/2014/main" id="{C3577C2C-FD3E-47B9-99AA-6861CD048E16}"/>
              </a:ext>
            </a:extLst>
          </p:cNvPr>
          <p:cNvSpPr/>
          <p:nvPr/>
        </p:nvSpPr>
        <p:spPr>
          <a:xfrm flipV="1">
            <a:off x="923437" y="1070560"/>
            <a:ext cx="16143376" cy="70336"/>
          </a:xfrm>
          <a:prstGeom prst="line">
            <a:avLst/>
          </a:prstGeom>
          <a:ln w="38100" cap="flat">
            <a:solidFill>
              <a:srgbClr val="000000"/>
            </a:solidFill>
            <a:prstDash val="solid"/>
            <a:headEnd type="none" w="sm" len="sm"/>
            <a:tailEnd type="none" w="sm" len="sm"/>
          </a:ln>
        </p:spPr>
      </p:sp>
      <p:sp>
        <p:nvSpPr>
          <p:cNvPr id="22" name="TextBox 3">
            <a:extLst>
              <a:ext uri="{FF2B5EF4-FFF2-40B4-BE49-F238E27FC236}">
                <a16:creationId xmlns:a16="http://schemas.microsoft.com/office/drawing/2014/main" id="{D6B2BA64-6758-442F-8611-46C69921E31F}"/>
              </a:ext>
            </a:extLst>
          </p:cNvPr>
          <p:cNvSpPr txBox="1"/>
          <p:nvPr/>
        </p:nvSpPr>
        <p:spPr>
          <a:xfrm>
            <a:off x="923437" y="419100"/>
            <a:ext cx="15487650" cy="651460"/>
          </a:xfrm>
          <a:prstGeom prst="rect">
            <a:avLst/>
          </a:prstGeom>
        </p:spPr>
        <p:txBody>
          <a:bodyPr wrap="square" lIns="0" tIns="0" rIns="0" bIns="0" rtlCol="0" anchor="t">
            <a:spAutoFit/>
          </a:bodyPr>
          <a:lstStyle/>
          <a:p>
            <a:pPr>
              <a:lnSpc>
                <a:spcPts val="5599"/>
              </a:lnSpc>
            </a:pPr>
            <a:r>
              <a:rPr lang="en-US" sz="4000" spc="167" dirty="0">
                <a:solidFill>
                  <a:srgbClr val="F94C66"/>
                </a:solidFill>
                <a:latin typeface="Barlow Bold"/>
              </a:rPr>
              <a:t>MY COMMUNITY</a:t>
            </a:r>
          </a:p>
        </p:txBody>
      </p:sp>
    </p:spTree>
    <p:extLst>
      <p:ext uri="{BB962C8B-B14F-4D97-AF65-F5344CB8AC3E}">
        <p14:creationId xmlns:p14="http://schemas.microsoft.com/office/powerpoint/2010/main" val="1024972441"/>
      </p:ext>
    </p:extLst>
  </p:cSld>
  <p:clrMapOvr>
    <a:masterClrMapping/>
  </p:clrMapOvr>
  <p:timing>
    <p:tnLst>
      <p:par>
        <p:cTn id="1" dur="indefinite" restart="never" nodeType="tmRoot">
          <p:childTnLst>
            <p:video>
              <p:cMediaNode vol="80000">
                <p:cTn id="2" fill="hold" display="0">
                  <p:stCondLst>
                    <p:cond delay="indefinite"/>
                  </p:stCondLst>
                </p:cTn>
                <p:tgtEl>
                  <p:spTgt spid="23"/>
                </p:tgtEl>
              </p:cMediaNode>
            </p:video>
            <p:seq concurrent="1" nextAc="seek">
              <p:cTn id="3" restart="whenNotActive" fill="hold" evtFilter="cancelBubble" nodeType="interactiveSeq">
                <p:stCondLst>
                  <p:cond evt="onClick" delay="0">
                    <p:tgtEl>
                      <p:spTgt spid="20"/>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3"/>
                                        </p:tgtEl>
                                      </p:cBhvr>
                                    </p:cmd>
                                  </p:childTnLst>
                                </p:cTn>
                              </p:par>
                            </p:childTnLst>
                          </p:cTn>
                        </p:par>
                      </p:childTnLst>
                    </p:cTn>
                  </p:par>
                </p:childTnLst>
              </p:cTn>
              <p:nextCondLst>
                <p:cond evt="onClick" delay="0">
                  <p:tgtEl>
                    <p:spTgt spid="20"/>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pic>
        <p:nvPicPr>
          <p:cNvPr id="19" name="Explore data">
            <a:hlinkClick r:id="" action="ppaction://media"/>
            <a:extLst>
              <a:ext uri="{FF2B5EF4-FFF2-40B4-BE49-F238E27FC236}">
                <a16:creationId xmlns:a16="http://schemas.microsoft.com/office/drawing/2014/main" id="{B5A24439-1788-4FE7-BCC3-7E0E6C1F2B17}"/>
              </a:ext>
            </a:extLst>
          </p:cNvPr>
          <p:cNvPicPr>
            <a:picLocks noChangeAspect="1"/>
          </p:cNvPicPr>
          <p:nvPr>
            <a:videoFile r:link="rId2"/>
            <p:extLst>
              <p:ext uri="{DAA4B4D4-6D71-4841-9C94-3DE7FCFB9230}">
                <p14:media xmlns:p14="http://schemas.microsoft.com/office/powerpoint/2010/main" r:embed="rId1">
                  <p14:bmkLst>
                    <p14:bmk name="Bookmark 1" time="2981.7405"/>
                    <p14:bmk name="Bookmark 2" time="5571.7409"/>
                    <p14:bmk name="Bookmark 3" time="14461.3139"/>
                    <p14:bmk name="Bookmark 4" time="25811.2925"/>
                    <p14:bmk name="Bookmark 5" time="64771.2287"/>
                    <p14:bmk name="Bookmark 6" time="92171.1773"/>
                    <p14:bmk name="Bookmark 8" time="100901.1578"/>
                    <p14:bmk name="Bookmark 7" time="110016.9069"/>
                    <p14:bmk name="Bookmark 9" time="159266.8264"/>
                    <p14:bmk name="Bookmark 10" time="166004.1816"/>
                    <p14:bmk name="Bookmark 11" time="178004.1627"/>
                    <p14:bmk name="Bookmark 12" time="183744.3206"/>
                    <p14:bmk name="Bookmark 13" time="202878.0112"/>
                    <p14:bmk name="Bookmark 14" time="215147.9923"/>
                    <p14:bmk name="Bookmark 15" time="225127.9706"/>
                  </p14:bmkLst>
                </p14:media>
              </p:ext>
            </p:extLst>
          </p:nvPr>
        </p:nvPicPr>
        <p:blipFill>
          <a:blip r:embed="rId7"/>
          <a:stretch>
            <a:fillRect/>
          </a:stretch>
        </p:blipFill>
        <p:spPr>
          <a:xfrm>
            <a:off x="989759" y="1428750"/>
            <a:ext cx="17298242" cy="8217416"/>
          </a:xfrm>
          <a:prstGeom prst="rect">
            <a:avLst/>
          </a:prstGeom>
          <a:ln>
            <a:noFill/>
          </a:ln>
          <a:effectLst>
            <a:outerShdw blurRad="292100" dist="139700" dir="2700000" algn="tl" rotWithShape="0">
              <a:srgbClr val="333333">
                <a:alpha val="65000"/>
              </a:srgbClr>
            </a:outerShdw>
          </a:effectLst>
        </p:spPr>
      </p:pic>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pic>
        <p:nvPicPr>
          <p:cNvPr id="20" name="Graphic 19" descr="Research with solid fill">
            <a:extLst>
              <a:ext uri="{FF2B5EF4-FFF2-40B4-BE49-F238E27FC236}">
                <a16:creationId xmlns:a16="http://schemas.microsoft.com/office/drawing/2014/main" id="{FB4D1746-1180-43A4-8464-A8F51AF8A32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395" y="8759240"/>
            <a:ext cx="914400" cy="914400"/>
          </a:xfrm>
          <a:prstGeom prst="rect">
            <a:avLst/>
          </a:prstGeom>
        </p:spPr>
      </p:pic>
      <p:sp>
        <p:nvSpPr>
          <p:cNvPr id="21" name="AutoShape 2">
            <a:extLst>
              <a:ext uri="{FF2B5EF4-FFF2-40B4-BE49-F238E27FC236}">
                <a16:creationId xmlns:a16="http://schemas.microsoft.com/office/drawing/2014/main" id="{C3577C2C-FD3E-47B9-99AA-6861CD048E16}"/>
              </a:ext>
            </a:extLst>
          </p:cNvPr>
          <p:cNvSpPr/>
          <p:nvPr/>
        </p:nvSpPr>
        <p:spPr>
          <a:xfrm flipV="1">
            <a:off x="923437" y="1070560"/>
            <a:ext cx="16143376" cy="70336"/>
          </a:xfrm>
          <a:prstGeom prst="line">
            <a:avLst/>
          </a:prstGeom>
          <a:ln w="38100" cap="flat">
            <a:solidFill>
              <a:srgbClr val="000000"/>
            </a:solidFill>
            <a:prstDash val="solid"/>
            <a:headEnd type="none" w="sm" len="sm"/>
            <a:tailEnd type="none" w="sm" len="sm"/>
          </a:ln>
        </p:spPr>
      </p:sp>
      <p:sp>
        <p:nvSpPr>
          <p:cNvPr id="22" name="TextBox 3">
            <a:extLst>
              <a:ext uri="{FF2B5EF4-FFF2-40B4-BE49-F238E27FC236}">
                <a16:creationId xmlns:a16="http://schemas.microsoft.com/office/drawing/2014/main" id="{D6B2BA64-6758-442F-8611-46C69921E31F}"/>
              </a:ext>
            </a:extLst>
          </p:cNvPr>
          <p:cNvSpPr txBox="1"/>
          <p:nvPr/>
        </p:nvSpPr>
        <p:spPr>
          <a:xfrm>
            <a:off x="923437" y="419100"/>
            <a:ext cx="15487650" cy="651460"/>
          </a:xfrm>
          <a:prstGeom prst="rect">
            <a:avLst/>
          </a:prstGeom>
        </p:spPr>
        <p:txBody>
          <a:bodyPr wrap="square" lIns="0" tIns="0" rIns="0" bIns="0" rtlCol="0" anchor="t">
            <a:spAutoFit/>
          </a:bodyPr>
          <a:lstStyle/>
          <a:p>
            <a:pPr>
              <a:lnSpc>
                <a:spcPts val="5599"/>
              </a:lnSpc>
            </a:pPr>
            <a:r>
              <a:rPr lang="en-US" sz="4000" spc="167" dirty="0">
                <a:solidFill>
                  <a:srgbClr val="F94C66"/>
                </a:solidFill>
                <a:latin typeface="Barlow Bold"/>
              </a:rPr>
              <a:t>EXPLORE DATA</a:t>
            </a:r>
          </a:p>
        </p:txBody>
      </p:sp>
    </p:spTree>
    <p:extLst>
      <p:ext uri="{BB962C8B-B14F-4D97-AF65-F5344CB8AC3E}">
        <p14:creationId xmlns:p14="http://schemas.microsoft.com/office/powerpoint/2010/main" val="2767250527"/>
      </p:ext>
    </p:extLst>
  </p:cSld>
  <p:clrMapOvr>
    <a:masterClrMapping/>
  </p:clrMapOvr>
  <p:timing>
    <p:tnLst>
      <p:par>
        <p:cTn id="1" dur="indefinite" restart="never" nodeType="tmRoot">
          <p:childTnLst>
            <p:video>
              <p:cMediaNode vol="80000">
                <p:cTn id="2" fill="hold" display="0">
                  <p:stCondLst>
                    <p:cond delay="indefinite"/>
                  </p:stCondLst>
                </p:cTn>
                <p:tgtEl>
                  <p:spTgt spid="19"/>
                </p:tgtEl>
              </p:cMediaNode>
            </p:video>
            <p:seq concurrent="1" nextAc="seek">
              <p:cTn id="3" restart="whenNotActive" fill="hold" evtFilter="cancelBubble" nodeType="interactiveSeq">
                <p:stCondLst>
                  <p:cond evt="onClick" delay="0">
                    <p:tgtEl>
                      <p:spTgt spid="20"/>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9"/>
                                        </p:tgtEl>
                                      </p:cBhvr>
                                    </p:cmd>
                                  </p:childTnLst>
                                </p:cTn>
                              </p:par>
                            </p:childTnLst>
                          </p:cTn>
                        </p:par>
                      </p:childTnLst>
                    </p:cTn>
                  </p:par>
                </p:childTnLst>
              </p:cTn>
              <p:nextCondLst>
                <p:cond evt="onClick" delay="0">
                  <p:tgtEl>
                    <p:spTgt spid="20"/>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pic>
        <p:nvPicPr>
          <p:cNvPr id="23" name="Custom locations">
            <a:hlinkClick r:id="" action="ppaction://media"/>
            <a:extLst>
              <a:ext uri="{FF2B5EF4-FFF2-40B4-BE49-F238E27FC236}">
                <a16:creationId xmlns:a16="http://schemas.microsoft.com/office/drawing/2014/main" id="{ABDF1CE1-ADB5-425C-A8A8-6BF41B680120}"/>
              </a:ext>
            </a:extLst>
          </p:cNvPr>
          <p:cNvPicPr>
            <a:picLocks noChangeAspect="1"/>
          </p:cNvPicPr>
          <p:nvPr>
            <a:videoFile r:link="rId2"/>
            <p:extLst>
              <p:ext uri="{DAA4B4D4-6D71-4841-9C94-3DE7FCFB9230}">
                <p14:media xmlns:p14="http://schemas.microsoft.com/office/powerpoint/2010/main" r:embed="rId1">
                  <p14:bmkLst>
                    <p14:bmk name="Bookmark 1" time="54117.4979"/>
                    <p14:bmk name="Bookmark 2" time="98186.2107"/>
                  </p14:bmkLst>
                </p14:media>
              </p:ext>
            </p:extLst>
          </p:nvPr>
        </p:nvPicPr>
        <p:blipFill>
          <a:blip r:embed="rId7"/>
          <a:stretch>
            <a:fillRect/>
          </a:stretch>
        </p:blipFill>
        <p:spPr>
          <a:xfrm>
            <a:off x="989759" y="1428451"/>
            <a:ext cx="17287904" cy="8212505"/>
          </a:xfrm>
          <a:prstGeom prst="rect">
            <a:avLst/>
          </a:prstGeom>
          <a:ln>
            <a:noFill/>
          </a:ln>
          <a:effectLst>
            <a:outerShdw blurRad="292100" dist="139700" dir="2700000" algn="tl" rotWithShape="0">
              <a:srgbClr val="333333">
                <a:alpha val="65000"/>
              </a:srgbClr>
            </a:outerShdw>
          </a:effectLst>
        </p:spPr>
      </p:pic>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pic>
        <p:nvPicPr>
          <p:cNvPr id="20" name="Graphic 19" descr="Research with solid fill">
            <a:extLst>
              <a:ext uri="{FF2B5EF4-FFF2-40B4-BE49-F238E27FC236}">
                <a16:creationId xmlns:a16="http://schemas.microsoft.com/office/drawing/2014/main" id="{FB4D1746-1180-43A4-8464-A8F51AF8A32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395" y="8759240"/>
            <a:ext cx="914400" cy="914400"/>
          </a:xfrm>
          <a:prstGeom prst="rect">
            <a:avLst/>
          </a:prstGeom>
        </p:spPr>
      </p:pic>
      <p:sp>
        <p:nvSpPr>
          <p:cNvPr id="21" name="AutoShape 2">
            <a:extLst>
              <a:ext uri="{FF2B5EF4-FFF2-40B4-BE49-F238E27FC236}">
                <a16:creationId xmlns:a16="http://schemas.microsoft.com/office/drawing/2014/main" id="{C3577C2C-FD3E-47B9-99AA-6861CD048E16}"/>
              </a:ext>
            </a:extLst>
          </p:cNvPr>
          <p:cNvSpPr/>
          <p:nvPr/>
        </p:nvSpPr>
        <p:spPr>
          <a:xfrm flipV="1">
            <a:off x="923437" y="1070560"/>
            <a:ext cx="16143376" cy="70336"/>
          </a:xfrm>
          <a:prstGeom prst="line">
            <a:avLst/>
          </a:prstGeom>
          <a:ln w="38100" cap="flat">
            <a:solidFill>
              <a:srgbClr val="000000"/>
            </a:solidFill>
            <a:prstDash val="solid"/>
            <a:headEnd type="none" w="sm" len="sm"/>
            <a:tailEnd type="none" w="sm" len="sm"/>
          </a:ln>
        </p:spPr>
      </p:sp>
      <p:sp>
        <p:nvSpPr>
          <p:cNvPr id="22" name="TextBox 3">
            <a:extLst>
              <a:ext uri="{FF2B5EF4-FFF2-40B4-BE49-F238E27FC236}">
                <a16:creationId xmlns:a16="http://schemas.microsoft.com/office/drawing/2014/main" id="{D6B2BA64-6758-442F-8611-46C69921E31F}"/>
              </a:ext>
            </a:extLst>
          </p:cNvPr>
          <p:cNvSpPr txBox="1"/>
          <p:nvPr/>
        </p:nvSpPr>
        <p:spPr>
          <a:xfrm>
            <a:off x="923437" y="419100"/>
            <a:ext cx="15487650" cy="651460"/>
          </a:xfrm>
          <a:prstGeom prst="rect">
            <a:avLst/>
          </a:prstGeom>
        </p:spPr>
        <p:txBody>
          <a:bodyPr wrap="square" lIns="0" tIns="0" rIns="0" bIns="0" rtlCol="0" anchor="t">
            <a:spAutoFit/>
          </a:bodyPr>
          <a:lstStyle/>
          <a:p>
            <a:pPr>
              <a:lnSpc>
                <a:spcPts val="5599"/>
              </a:lnSpc>
            </a:pPr>
            <a:r>
              <a:rPr lang="en-US" sz="4000" spc="167" dirty="0">
                <a:solidFill>
                  <a:srgbClr val="F94C66"/>
                </a:solidFill>
                <a:latin typeface="Barlow Bold"/>
              </a:rPr>
              <a:t>CREATE YOUR OWN AREA</a:t>
            </a:r>
          </a:p>
        </p:txBody>
      </p:sp>
    </p:spTree>
    <p:extLst>
      <p:ext uri="{BB962C8B-B14F-4D97-AF65-F5344CB8AC3E}">
        <p14:creationId xmlns:p14="http://schemas.microsoft.com/office/powerpoint/2010/main" val="1803415548"/>
      </p:ext>
    </p:extLst>
  </p:cSld>
  <p:clrMapOvr>
    <a:masterClrMapping/>
  </p:clrMapOvr>
  <p:timing>
    <p:tnLst>
      <p:par>
        <p:cTn id="1" dur="indefinite" restart="never" nodeType="tmRoot">
          <p:childTnLst>
            <p:video>
              <p:cMediaNode vol="80000">
                <p:cTn id="2" fill="hold" display="0">
                  <p:stCondLst>
                    <p:cond delay="indefinite"/>
                  </p:stCondLst>
                </p:cTn>
                <p:tgtEl>
                  <p:spTgt spid="23"/>
                </p:tgtEl>
              </p:cMediaNode>
            </p:video>
            <p:seq concurrent="1" nextAc="seek">
              <p:cTn id="3" restart="whenNotActive" fill="hold" evtFilter="cancelBubble" nodeType="interactiveSeq">
                <p:stCondLst>
                  <p:cond evt="onClick" delay="0">
                    <p:tgtEl>
                      <p:spTgt spid="20"/>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3"/>
                                        </p:tgtEl>
                                      </p:cBhvr>
                                    </p:cmd>
                                  </p:childTnLst>
                                </p:cTn>
                              </p:par>
                            </p:childTnLst>
                          </p:cTn>
                        </p:par>
                      </p:childTnLst>
                    </p:cTn>
                  </p:par>
                </p:childTnLst>
              </p:cTn>
              <p:nextCondLst>
                <p:cond evt="onClick" delay="0">
                  <p:tgtEl>
                    <p:spTgt spid="20"/>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58464"/>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FOOD INSECURITY</a:t>
            </a:r>
          </a:p>
        </p:txBody>
      </p:sp>
      <p:sp>
        <p:nvSpPr>
          <p:cNvPr id="40" name="TextBox 40"/>
          <p:cNvSpPr txBox="1"/>
          <p:nvPr/>
        </p:nvSpPr>
        <p:spPr>
          <a:xfrm>
            <a:off x="1526047" y="3301624"/>
            <a:ext cx="15257955" cy="4985980"/>
          </a:xfrm>
          <a:prstGeom prst="rect">
            <a:avLst/>
          </a:prstGeom>
        </p:spPr>
        <p:txBody>
          <a:bodyPr wrap="square" lIns="0" tIns="0" rIns="0" bIns="0" rtlCol="0" anchor="t">
            <a:spAutoFit/>
          </a:bodyPr>
          <a:lstStyle/>
          <a:p>
            <a:pPr marL="685800" indent="-685800">
              <a:spcBef>
                <a:spcPct val="0"/>
              </a:spcBef>
              <a:buClr>
                <a:srgbClr val="FF0000"/>
              </a:buClr>
              <a:buFont typeface="Arial" panose="020B0604020202020204" pitchFamily="34" charset="0"/>
              <a:buChar char="•"/>
            </a:pPr>
            <a:r>
              <a:rPr lang="en-US" sz="5400" spc="114" dirty="0">
                <a:solidFill>
                  <a:srgbClr val="F94C66"/>
                </a:solidFill>
                <a:latin typeface="Barlow SemiCondensed"/>
              </a:rPr>
              <a:t>One of our newest data additions</a:t>
            </a:r>
          </a:p>
          <a:p>
            <a:pPr marL="68580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UTHealth Houston School of Public Health researched food insecurity in San Antonio with funding from Metro Health</a:t>
            </a:r>
          </a:p>
          <a:p>
            <a:pPr marL="68580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Learn more about the project on our page https://cinow.info/sa-food-insecurity/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184052526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58464"/>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MEASURING FOOD INSECURITY</a:t>
            </a:r>
          </a:p>
        </p:txBody>
      </p:sp>
      <p:sp>
        <p:nvSpPr>
          <p:cNvPr id="40" name="TextBox 40"/>
          <p:cNvSpPr txBox="1"/>
          <p:nvPr/>
        </p:nvSpPr>
        <p:spPr>
          <a:xfrm>
            <a:off x="1526047" y="2941240"/>
            <a:ext cx="15257955" cy="5786199"/>
          </a:xfrm>
          <a:prstGeom prst="rect">
            <a:avLst/>
          </a:prstGeom>
        </p:spPr>
        <p:txBody>
          <a:bodyPr wrap="square" lIns="0" tIns="0" rIns="0" bIns="0" rtlCol="0" anchor="t">
            <a:spAutoFit/>
          </a:bodyPr>
          <a:lstStyle/>
          <a:p>
            <a:pPr marL="68580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Food Insecurity </a:t>
            </a:r>
          </a:p>
          <a:p>
            <a:pPr marL="1143000" lvl="1" indent="-685800">
              <a:spcBef>
                <a:spcPct val="0"/>
              </a:spcBef>
              <a:buClr>
                <a:srgbClr val="FF0000"/>
              </a:buClr>
              <a:buFont typeface="Courier New" panose="02070309020205020404" pitchFamily="49" charset="0"/>
              <a:buChar char="o"/>
            </a:pPr>
            <a:r>
              <a:rPr lang="en-US" sz="4000" spc="114" dirty="0">
                <a:solidFill>
                  <a:schemeClr val="bg1">
                    <a:lumMod val="50000"/>
                  </a:schemeClr>
                </a:solidFill>
                <a:latin typeface="Barlow SemiCondensed"/>
              </a:rPr>
              <a:t>Measures percent of population that are food insecure and lack access, at times, to enough food for an active, healthy life</a:t>
            </a:r>
          </a:p>
          <a:p>
            <a:pPr marL="68580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Eligible Families Receiving SNAP</a:t>
            </a:r>
          </a:p>
          <a:p>
            <a:pPr marL="68580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WIC-Eligible Children Under 6</a:t>
            </a:r>
          </a:p>
          <a:p>
            <a:pPr marL="685800" indent="-685800">
              <a:spcBef>
                <a:spcPct val="0"/>
              </a:spcBef>
              <a:buClr>
                <a:srgbClr val="FF0000"/>
              </a:buClr>
              <a:buFont typeface="Arial" panose="020B0604020202020204" pitchFamily="34" charset="0"/>
              <a:buChar char="•"/>
            </a:pPr>
            <a:r>
              <a:rPr lang="en-US" sz="5400" spc="114" dirty="0">
                <a:solidFill>
                  <a:srgbClr val="000000"/>
                </a:solidFill>
                <a:latin typeface="Barlow SemiCondensed"/>
              </a:rPr>
              <a:t>Retail Food Environment Index </a:t>
            </a:r>
          </a:p>
          <a:p>
            <a:pPr marL="1143000" lvl="1" indent="-685800">
              <a:spcBef>
                <a:spcPct val="0"/>
              </a:spcBef>
              <a:buClr>
                <a:srgbClr val="FF0000"/>
              </a:buClr>
              <a:buFont typeface="Courier New" panose="02070309020205020404" pitchFamily="49" charset="0"/>
              <a:buChar char="o"/>
            </a:pPr>
            <a:r>
              <a:rPr lang="en-US" sz="4000" spc="114" dirty="0">
                <a:solidFill>
                  <a:schemeClr val="bg1">
                    <a:lumMod val="50000"/>
                  </a:schemeClr>
                </a:solidFill>
                <a:latin typeface="Barlow SemiCondensed"/>
              </a:rPr>
              <a:t>Measure of healthy food available from certain retailers in a given geographic area, higher numbers = more healthy food available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49081180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58464"/>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FOOD INSECURITY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1" name="Picture 20">
            <a:extLst>
              <a:ext uri="{FF2B5EF4-FFF2-40B4-BE49-F238E27FC236}">
                <a16:creationId xmlns:a16="http://schemas.microsoft.com/office/drawing/2014/main" id="{3ED3A695-AF29-4B9B-A161-62870077DD57}"/>
              </a:ext>
            </a:extLst>
          </p:cNvPr>
          <p:cNvPicPr>
            <a:picLocks noChangeAspect="1"/>
          </p:cNvPicPr>
          <p:nvPr/>
        </p:nvPicPr>
        <p:blipFill>
          <a:blip r:embed="rId5"/>
          <a:stretch>
            <a:fillRect/>
          </a:stretch>
        </p:blipFill>
        <p:spPr>
          <a:xfrm>
            <a:off x="1503997" y="3176517"/>
            <a:ext cx="14177838" cy="57765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366141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58464"/>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FOOD INSECURITY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18" name="Picture 17">
            <a:extLst>
              <a:ext uri="{FF2B5EF4-FFF2-40B4-BE49-F238E27FC236}">
                <a16:creationId xmlns:a16="http://schemas.microsoft.com/office/drawing/2014/main" id="{843A4D47-6D77-4D25-9A0E-9DE97422C664}"/>
              </a:ext>
            </a:extLst>
          </p:cNvPr>
          <p:cNvPicPr>
            <a:picLocks noChangeAspect="1"/>
          </p:cNvPicPr>
          <p:nvPr/>
        </p:nvPicPr>
        <p:blipFill>
          <a:blip r:embed="rId5"/>
          <a:stretch>
            <a:fillRect/>
          </a:stretch>
        </p:blipFill>
        <p:spPr>
          <a:xfrm>
            <a:off x="1523047" y="4203325"/>
            <a:ext cx="11135960" cy="5070518"/>
          </a:xfrm>
          <a:prstGeom prst="rect">
            <a:avLst/>
          </a:prstGeom>
          <a:ln>
            <a:noFill/>
          </a:ln>
          <a:effectLst>
            <a:outerShdw blurRad="292100" dist="139700" dir="2700000" algn="tl" rotWithShape="0">
              <a:srgbClr val="333333">
                <a:alpha val="65000"/>
              </a:srgbClr>
            </a:outerShdw>
          </a:effectLst>
        </p:spPr>
      </p:pic>
      <p:pic>
        <p:nvPicPr>
          <p:cNvPr id="19" name="Picture 18">
            <a:extLst>
              <a:ext uri="{FF2B5EF4-FFF2-40B4-BE49-F238E27FC236}">
                <a16:creationId xmlns:a16="http://schemas.microsoft.com/office/drawing/2014/main" id="{58E27472-083D-4792-BF16-62CB5A80D36A}"/>
              </a:ext>
            </a:extLst>
          </p:cNvPr>
          <p:cNvPicPr>
            <a:picLocks noChangeAspect="1"/>
          </p:cNvPicPr>
          <p:nvPr/>
        </p:nvPicPr>
        <p:blipFill>
          <a:blip r:embed="rId6"/>
          <a:stretch>
            <a:fillRect/>
          </a:stretch>
        </p:blipFill>
        <p:spPr>
          <a:xfrm>
            <a:off x="11506200" y="3282573"/>
            <a:ext cx="4786513" cy="63131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402342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755899"/>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DATA DRIVES ACTION</a:t>
            </a:r>
          </a:p>
        </p:txBody>
      </p:sp>
      <p:sp>
        <p:nvSpPr>
          <p:cNvPr id="40" name="TextBox 40"/>
          <p:cNvSpPr txBox="1"/>
          <p:nvPr/>
        </p:nvSpPr>
        <p:spPr>
          <a:xfrm>
            <a:off x="1526047" y="2872154"/>
            <a:ext cx="15257955" cy="3693319"/>
          </a:xfrm>
          <a:prstGeom prst="rect">
            <a:avLst/>
          </a:prstGeom>
        </p:spPr>
        <p:txBody>
          <a:bodyPr wrap="square" lIns="0" tIns="0" rIns="0" bIns="0" rtlCol="0" anchor="t">
            <a:spAutoFit/>
          </a:bodyPr>
          <a:lstStyle/>
          <a:p>
            <a:pPr marL="685800" indent="-685800">
              <a:spcBef>
                <a:spcPct val="0"/>
              </a:spcBef>
              <a:buClr>
                <a:srgbClr val="F94C66"/>
              </a:buClr>
              <a:buFont typeface="Arial" panose="020B0604020202020204" pitchFamily="34" charset="0"/>
              <a:buChar char="•"/>
            </a:pPr>
            <a:r>
              <a:rPr lang="en-US" sz="4800" spc="114" dirty="0">
                <a:solidFill>
                  <a:srgbClr val="000000"/>
                </a:solidFill>
                <a:latin typeface="Barlow SemiCondensed"/>
              </a:rPr>
              <a:t>No matter what you do, in your career or life, understanding data can make a big difference</a:t>
            </a:r>
          </a:p>
          <a:p>
            <a:pPr marL="685800" indent="-685800">
              <a:spcBef>
                <a:spcPct val="0"/>
              </a:spcBef>
              <a:buClr>
                <a:srgbClr val="F94C66"/>
              </a:buClr>
              <a:buFont typeface="Arial" panose="020B0604020202020204" pitchFamily="34" charset="0"/>
              <a:buChar char="•"/>
            </a:pPr>
            <a:r>
              <a:rPr lang="en-US" sz="4800" spc="114" dirty="0">
                <a:solidFill>
                  <a:srgbClr val="000000"/>
                </a:solidFill>
                <a:latin typeface="Barlow SemiCondensed"/>
              </a:rPr>
              <a:t>The best thing is when you can use data for good, both by being responsible with it and by promoting positive change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104816464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58464"/>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OTHER NEW FEATURES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0" name="TextBox 3">
            <a:extLst>
              <a:ext uri="{FF2B5EF4-FFF2-40B4-BE49-F238E27FC236}">
                <a16:creationId xmlns:a16="http://schemas.microsoft.com/office/drawing/2014/main" id="{E6D22E9C-0348-43D8-8244-B4D8E32B59C4}"/>
              </a:ext>
            </a:extLst>
          </p:cNvPr>
          <p:cNvSpPr txBox="1"/>
          <p:nvPr/>
        </p:nvSpPr>
        <p:spPr>
          <a:xfrm>
            <a:off x="1503997" y="3213823"/>
            <a:ext cx="15487650" cy="718145"/>
          </a:xfrm>
          <a:prstGeom prst="rect">
            <a:avLst/>
          </a:prstGeom>
        </p:spPr>
        <p:txBody>
          <a:bodyPr wrap="square" lIns="0" tIns="0" rIns="0" bIns="0" rtlCol="0" anchor="t">
            <a:spAutoFit/>
          </a:bodyPr>
          <a:lstStyle/>
          <a:p>
            <a:pPr>
              <a:lnSpc>
                <a:spcPts val="5599"/>
              </a:lnSpc>
            </a:pPr>
            <a:r>
              <a:rPr lang="en-US" sz="5400" spc="114" dirty="0">
                <a:solidFill>
                  <a:srgbClr val="F94C66"/>
                </a:solidFill>
                <a:latin typeface="Barlow SemiCondensed"/>
              </a:rPr>
              <a:t>Address look up</a:t>
            </a:r>
            <a:endParaRPr lang="en-US" sz="5400" spc="167" dirty="0">
              <a:solidFill>
                <a:srgbClr val="F94C66"/>
              </a:solidFill>
              <a:latin typeface="Barlow Bold"/>
            </a:endParaRPr>
          </a:p>
        </p:txBody>
      </p:sp>
      <p:pic>
        <p:nvPicPr>
          <p:cNvPr id="21" name="Picture 20">
            <a:extLst>
              <a:ext uri="{FF2B5EF4-FFF2-40B4-BE49-F238E27FC236}">
                <a16:creationId xmlns:a16="http://schemas.microsoft.com/office/drawing/2014/main" id="{8DFA763E-2444-4448-B23A-7152A7CB6A9A}"/>
              </a:ext>
            </a:extLst>
          </p:cNvPr>
          <p:cNvPicPr>
            <a:picLocks noChangeAspect="1"/>
          </p:cNvPicPr>
          <p:nvPr/>
        </p:nvPicPr>
        <p:blipFill>
          <a:blip r:embed="rId5"/>
          <a:stretch>
            <a:fillRect/>
          </a:stretch>
        </p:blipFill>
        <p:spPr>
          <a:xfrm>
            <a:off x="1447210" y="4282695"/>
            <a:ext cx="5669172" cy="4815513"/>
          </a:xfrm>
          <a:prstGeom prst="rect">
            <a:avLst/>
          </a:prstGeom>
          <a:ln>
            <a:noFill/>
          </a:ln>
          <a:effectLst>
            <a:outerShdw blurRad="292100" dist="139700" dir="2700000" algn="tl" rotWithShape="0">
              <a:srgbClr val="333333">
                <a:alpha val="65000"/>
              </a:srgbClr>
            </a:outerShdw>
          </a:effectLst>
        </p:spPr>
      </p:pic>
      <p:pic>
        <p:nvPicPr>
          <p:cNvPr id="22" name="Picture 21">
            <a:extLst>
              <a:ext uri="{FF2B5EF4-FFF2-40B4-BE49-F238E27FC236}">
                <a16:creationId xmlns:a16="http://schemas.microsoft.com/office/drawing/2014/main" id="{8626DE79-62C5-4CE8-BADA-7C7207B63E89}"/>
              </a:ext>
            </a:extLst>
          </p:cNvPr>
          <p:cNvPicPr>
            <a:picLocks noChangeAspect="1"/>
          </p:cNvPicPr>
          <p:nvPr/>
        </p:nvPicPr>
        <p:blipFill>
          <a:blip r:embed="rId6"/>
          <a:stretch>
            <a:fillRect/>
          </a:stretch>
        </p:blipFill>
        <p:spPr>
          <a:xfrm>
            <a:off x="8335582" y="4574289"/>
            <a:ext cx="8659306" cy="4185863"/>
          </a:xfrm>
          <a:prstGeom prst="rect">
            <a:avLst/>
          </a:prstGeom>
          <a:ln>
            <a:noFill/>
          </a:ln>
          <a:effectLst>
            <a:outerShdw blurRad="292100" dist="139700" dir="2700000" algn="tl" rotWithShape="0">
              <a:srgbClr val="333333">
                <a:alpha val="65000"/>
              </a:srgbClr>
            </a:outerShdw>
          </a:effectLst>
        </p:spPr>
      </p:pic>
      <p:sp>
        <p:nvSpPr>
          <p:cNvPr id="23" name="Freeform 3">
            <a:extLst>
              <a:ext uri="{FF2B5EF4-FFF2-40B4-BE49-F238E27FC236}">
                <a16:creationId xmlns:a16="http://schemas.microsoft.com/office/drawing/2014/main" id="{687D8AA3-D1A9-48B7-A479-4AB147ED00E8}"/>
              </a:ext>
            </a:extLst>
          </p:cNvPr>
          <p:cNvSpPr>
            <a:spLocks noChangeAspect="1"/>
          </p:cNvSpPr>
          <p:nvPr/>
        </p:nvSpPr>
        <p:spPr>
          <a:xfrm>
            <a:off x="7192582" y="4602038"/>
            <a:ext cx="994027" cy="994027"/>
          </a:xfrm>
          <a:custGeom>
            <a:avLst/>
            <a:gdLst/>
            <a:ahLst/>
            <a:cxnLst/>
            <a:rect l="l" t="t" r="r" b="b"/>
            <a:pathLst>
              <a:path w="476537" h="476537">
                <a:moveTo>
                  <a:pt x="0" y="0"/>
                </a:moveTo>
                <a:lnTo>
                  <a:pt x="476538" y="0"/>
                </a:lnTo>
                <a:lnTo>
                  <a:pt x="476538" y="476537"/>
                </a:lnTo>
                <a:lnTo>
                  <a:pt x="0" y="47653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Tree>
    <p:extLst>
      <p:ext uri="{BB962C8B-B14F-4D97-AF65-F5344CB8AC3E}">
        <p14:creationId xmlns:p14="http://schemas.microsoft.com/office/powerpoint/2010/main" val="341455191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58464"/>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OTHER NEW FEATURES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0" name="TextBox 3">
            <a:extLst>
              <a:ext uri="{FF2B5EF4-FFF2-40B4-BE49-F238E27FC236}">
                <a16:creationId xmlns:a16="http://schemas.microsoft.com/office/drawing/2014/main" id="{E6D22E9C-0348-43D8-8244-B4D8E32B59C4}"/>
              </a:ext>
            </a:extLst>
          </p:cNvPr>
          <p:cNvSpPr txBox="1"/>
          <p:nvPr/>
        </p:nvSpPr>
        <p:spPr>
          <a:xfrm>
            <a:off x="1503997" y="3213823"/>
            <a:ext cx="15487650" cy="718145"/>
          </a:xfrm>
          <a:prstGeom prst="rect">
            <a:avLst/>
          </a:prstGeom>
        </p:spPr>
        <p:txBody>
          <a:bodyPr wrap="square" lIns="0" tIns="0" rIns="0" bIns="0" rtlCol="0" anchor="t">
            <a:spAutoFit/>
          </a:bodyPr>
          <a:lstStyle/>
          <a:p>
            <a:pPr>
              <a:lnSpc>
                <a:spcPts val="5599"/>
              </a:lnSpc>
            </a:pPr>
            <a:r>
              <a:rPr lang="en-US" sz="5400" spc="114" dirty="0">
                <a:solidFill>
                  <a:srgbClr val="F94C66"/>
                </a:solidFill>
                <a:latin typeface="Barlow SemiCondensed"/>
              </a:rPr>
              <a:t>Switch between tools</a:t>
            </a:r>
            <a:endParaRPr lang="en-US" sz="5400" spc="167" dirty="0">
              <a:solidFill>
                <a:srgbClr val="F94C66"/>
              </a:solidFill>
              <a:latin typeface="Barlow Bold"/>
            </a:endParaRPr>
          </a:p>
        </p:txBody>
      </p:sp>
      <p:pic>
        <p:nvPicPr>
          <p:cNvPr id="24" name="Picture 23">
            <a:extLst>
              <a:ext uri="{FF2B5EF4-FFF2-40B4-BE49-F238E27FC236}">
                <a16:creationId xmlns:a16="http://schemas.microsoft.com/office/drawing/2014/main" id="{0E8DB3A6-2027-4E9E-AF45-7A606CD76FBB}"/>
              </a:ext>
            </a:extLst>
          </p:cNvPr>
          <p:cNvPicPr>
            <a:picLocks noChangeAspect="1"/>
          </p:cNvPicPr>
          <p:nvPr/>
        </p:nvPicPr>
        <p:blipFill>
          <a:blip r:embed="rId5"/>
          <a:stretch>
            <a:fillRect/>
          </a:stretch>
        </p:blipFill>
        <p:spPr>
          <a:xfrm>
            <a:off x="1526047" y="4651255"/>
            <a:ext cx="9045510" cy="3407556"/>
          </a:xfrm>
          <a:prstGeom prst="rect">
            <a:avLst/>
          </a:prstGeom>
          <a:ln>
            <a:noFill/>
          </a:ln>
          <a:effectLst>
            <a:outerShdw blurRad="292100" dist="139700" dir="2700000" algn="tl" rotWithShape="0">
              <a:srgbClr val="333333">
                <a:alpha val="65000"/>
              </a:srgbClr>
            </a:outerShdw>
          </a:effectLst>
        </p:spPr>
      </p:pic>
      <p:sp>
        <p:nvSpPr>
          <p:cNvPr id="25" name="Rectangle 24">
            <a:extLst>
              <a:ext uri="{FF2B5EF4-FFF2-40B4-BE49-F238E27FC236}">
                <a16:creationId xmlns:a16="http://schemas.microsoft.com/office/drawing/2014/main" id="{79AB3F7D-CEAC-4C22-AF55-4772F91F7D00}"/>
              </a:ext>
            </a:extLst>
          </p:cNvPr>
          <p:cNvSpPr/>
          <p:nvPr/>
        </p:nvSpPr>
        <p:spPr>
          <a:xfrm>
            <a:off x="9161638" y="4780723"/>
            <a:ext cx="1249610" cy="457200"/>
          </a:xfrm>
          <a:prstGeom prst="rect">
            <a:avLst/>
          </a:prstGeom>
          <a:noFill/>
          <a:ln w="57150">
            <a:solidFill>
              <a:srgbClr val="F94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3">
            <a:extLst>
              <a:ext uri="{FF2B5EF4-FFF2-40B4-BE49-F238E27FC236}">
                <a16:creationId xmlns:a16="http://schemas.microsoft.com/office/drawing/2014/main" id="{6D92CC26-7CD0-4C3C-9051-F306068C66D0}"/>
              </a:ext>
            </a:extLst>
          </p:cNvPr>
          <p:cNvSpPr>
            <a:spLocks noChangeAspect="1"/>
          </p:cNvSpPr>
          <p:nvPr/>
        </p:nvSpPr>
        <p:spPr>
          <a:xfrm rot="20297855">
            <a:off x="10910583" y="4782730"/>
            <a:ext cx="994027" cy="994027"/>
          </a:xfrm>
          <a:custGeom>
            <a:avLst/>
            <a:gdLst/>
            <a:ahLst/>
            <a:cxnLst/>
            <a:rect l="l" t="t" r="r" b="b"/>
            <a:pathLst>
              <a:path w="476537" h="476537">
                <a:moveTo>
                  <a:pt x="0" y="0"/>
                </a:moveTo>
                <a:lnTo>
                  <a:pt x="476538" y="0"/>
                </a:lnTo>
                <a:lnTo>
                  <a:pt x="476538" y="476537"/>
                </a:lnTo>
                <a:lnTo>
                  <a:pt x="0" y="47653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pic>
        <p:nvPicPr>
          <p:cNvPr id="27" name="Picture 26">
            <a:extLst>
              <a:ext uri="{FF2B5EF4-FFF2-40B4-BE49-F238E27FC236}">
                <a16:creationId xmlns:a16="http://schemas.microsoft.com/office/drawing/2014/main" id="{BF90AD7D-A686-430C-8E67-41E4EB419C27}"/>
              </a:ext>
            </a:extLst>
          </p:cNvPr>
          <p:cNvPicPr>
            <a:picLocks noChangeAspect="1"/>
          </p:cNvPicPr>
          <p:nvPr/>
        </p:nvPicPr>
        <p:blipFill>
          <a:blip r:embed="rId8"/>
          <a:stretch>
            <a:fillRect/>
          </a:stretch>
        </p:blipFill>
        <p:spPr>
          <a:xfrm>
            <a:off x="12208377" y="5129986"/>
            <a:ext cx="4210638" cy="1609950"/>
          </a:xfrm>
          <a:prstGeom prst="rect">
            <a:avLst/>
          </a:prstGeom>
          <a:ln>
            <a:noFill/>
          </a:ln>
          <a:effectLst>
            <a:outerShdw blurRad="292100" dist="139700" dir="2700000" algn="tl" rotWithShape="0">
              <a:srgbClr val="333333">
                <a:alpha val="65000"/>
              </a:srgbClr>
            </a:outerShdw>
          </a:effectLst>
        </p:spPr>
      </p:pic>
      <p:sp>
        <p:nvSpPr>
          <p:cNvPr id="28" name="Rectangle 27">
            <a:extLst>
              <a:ext uri="{FF2B5EF4-FFF2-40B4-BE49-F238E27FC236}">
                <a16:creationId xmlns:a16="http://schemas.microsoft.com/office/drawing/2014/main" id="{5CA5C327-E325-4075-8982-AF329F903419}"/>
              </a:ext>
            </a:extLst>
          </p:cNvPr>
          <p:cNvSpPr/>
          <p:nvPr/>
        </p:nvSpPr>
        <p:spPr>
          <a:xfrm>
            <a:off x="14284667" y="5349250"/>
            <a:ext cx="944810" cy="1152131"/>
          </a:xfrm>
          <a:prstGeom prst="rect">
            <a:avLst/>
          </a:prstGeom>
          <a:noFill/>
          <a:ln w="57150">
            <a:solidFill>
              <a:srgbClr val="F94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020648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498097" y="7577511"/>
            <a:ext cx="13215056" cy="1592744"/>
          </a:xfrm>
          <a:prstGeom prst="rect">
            <a:avLst/>
          </a:prstGeom>
        </p:spPr>
        <p:txBody>
          <a:bodyPr wrap="square" lIns="0" tIns="0" rIns="0" bIns="0" rtlCol="0" anchor="t">
            <a:spAutoFit/>
          </a:bodyPr>
          <a:lstStyle/>
          <a:p>
            <a:pPr>
              <a:lnSpc>
                <a:spcPct val="75000"/>
              </a:lnSpc>
            </a:pPr>
            <a:r>
              <a:rPr lang="en-US" sz="13800" spc="167" dirty="0">
                <a:solidFill>
                  <a:srgbClr val="53BF9D"/>
                </a:solidFill>
                <a:latin typeface="Barlow Bold"/>
              </a:rPr>
              <a:t>FINALLY…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Tree>
    <p:extLst>
      <p:ext uri="{BB962C8B-B14F-4D97-AF65-F5344CB8AC3E}">
        <p14:creationId xmlns:p14="http://schemas.microsoft.com/office/powerpoint/2010/main" val="3173517290"/>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876205"/>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FOLLOW US!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8687322" y="3542235"/>
            <a:ext cx="8571978" cy="4893647"/>
          </a:xfrm>
          <a:prstGeom prst="rect">
            <a:avLst/>
          </a:prstGeom>
        </p:spPr>
        <p:txBody>
          <a:bodyPr wrap="square" lIns="0" tIns="0" rIns="0" bIns="0" rtlCol="0" anchor="t">
            <a:spAutoFit/>
          </a:bodyPr>
          <a:lstStyle/>
          <a:p>
            <a:pPr marL="68580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Twitter</a:t>
            </a:r>
          </a:p>
          <a:p>
            <a:pPr marL="68580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Instagram</a:t>
            </a:r>
          </a:p>
          <a:p>
            <a:pPr marL="68580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Facebook</a:t>
            </a:r>
          </a:p>
          <a:p>
            <a:pPr marL="68580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LinkedIn</a:t>
            </a:r>
          </a:p>
          <a:p>
            <a:pPr marL="68580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Newsletter </a:t>
            </a:r>
            <a:r>
              <a:rPr lang="en-US" sz="48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a:t>
            </a:r>
            <a:r>
              <a:rPr lang="en-US" sz="4800" dirty="0">
                <a:solidFill>
                  <a:srgbClr val="53BF9D"/>
                </a:solidFill>
                <a:latin typeface="Barlow SemiCondensed" panose="020B0604020202020204" charset="0"/>
                <a:ea typeface="Verdana" panose="020B0604030504040204" pitchFamily="34" charset="0"/>
              </a:rPr>
              <a:t>cinow.info/newsletter-signup/)</a:t>
            </a:r>
            <a:endParaRPr lang="en-US" sz="4800" spc="114" dirty="0">
              <a:solidFill>
                <a:srgbClr val="53BF9D"/>
              </a:solidFill>
              <a:latin typeface="Barlow SemiCondensed" panose="020B0604020202020204" charset="0"/>
              <a:ea typeface="Calibri" panose="020F0502020204030204" pitchFamily="34" charset="0"/>
              <a:cs typeface="Times New Roman" panose="02020603050405020304" pitchFamily="18" charset="0"/>
            </a:endParaRPr>
          </a:p>
        </p:txBody>
      </p:sp>
      <p:pic>
        <p:nvPicPr>
          <p:cNvPr id="19" name="Picture 18">
            <a:extLst>
              <a:ext uri="{FF2B5EF4-FFF2-40B4-BE49-F238E27FC236}">
                <a16:creationId xmlns:a16="http://schemas.microsoft.com/office/drawing/2014/main" id="{16EC47F7-CC38-41B7-BD1F-5D24C78A9EBE}"/>
              </a:ext>
            </a:extLst>
          </p:cNvPr>
          <p:cNvPicPr>
            <a:picLocks noChangeAspect="1"/>
          </p:cNvPicPr>
          <p:nvPr/>
        </p:nvPicPr>
        <p:blipFill>
          <a:blip r:embed="rId5"/>
          <a:stretch>
            <a:fillRect/>
          </a:stretch>
        </p:blipFill>
        <p:spPr>
          <a:xfrm>
            <a:off x="1503996" y="3083535"/>
            <a:ext cx="6344601" cy="659166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67774525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a:extLst>
              <a:ext uri="{FF2B5EF4-FFF2-40B4-BE49-F238E27FC236}">
                <a16:creationId xmlns:a16="http://schemas.microsoft.com/office/drawing/2014/main" id="{60A38C7D-C488-40FF-A1EA-7C0AAA4FC632}"/>
              </a:ext>
            </a:extLst>
          </p:cNvPr>
          <p:cNvSpPr/>
          <p:nvPr/>
        </p:nvSpPr>
        <p:spPr>
          <a:xfrm>
            <a:off x="1526047" y="1943100"/>
            <a:ext cx="15257955" cy="0"/>
          </a:xfrm>
          <a:prstGeom prst="line">
            <a:avLst/>
          </a:prstGeom>
          <a:ln w="38100" cap="flat">
            <a:solidFill>
              <a:srgbClr val="000000"/>
            </a:solidFill>
            <a:prstDash val="solid"/>
            <a:headEnd type="none" w="sm" len="sm"/>
            <a:tailEnd type="none" w="sm" len="sm"/>
          </a:ln>
        </p:spPr>
      </p:sp>
      <p:sp>
        <p:nvSpPr>
          <p:cNvPr id="3" name="TextBox 3">
            <a:extLst>
              <a:ext uri="{FF2B5EF4-FFF2-40B4-BE49-F238E27FC236}">
                <a16:creationId xmlns:a16="http://schemas.microsoft.com/office/drawing/2014/main" id="{1021EC83-9886-4520-B384-E33FBCC1ABD2}"/>
              </a:ext>
            </a:extLst>
          </p:cNvPr>
          <p:cNvSpPr txBox="1"/>
          <p:nvPr/>
        </p:nvSpPr>
        <p:spPr>
          <a:xfrm>
            <a:off x="1503997" y="1143625"/>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MEET THE TEAM:</a:t>
            </a:r>
          </a:p>
        </p:txBody>
      </p:sp>
      <p:grpSp>
        <p:nvGrpSpPr>
          <p:cNvPr id="5" name="Group 41">
            <a:extLst>
              <a:ext uri="{FF2B5EF4-FFF2-40B4-BE49-F238E27FC236}">
                <a16:creationId xmlns:a16="http://schemas.microsoft.com/office/drawing/2014/main" id="{60071BE6-0E8E-4B5F-A570-2DEC33138190}"/>
              </a:ext>
            </a:extLst>
          </p:cNvPr>
          <p:cNvGrpSpPr/>
          <p:nvPr/>
        </p:nvGrpSpPr>
        <p:grpSpPr>
          <a:xfrm>
            <a:off x="-1270448" y="7592966"/>
            <a:ext cx="2053200" cy="2053200"/>
            <a:chOff x="0" y="0"/>
            <a:chExt cx="812800" cy="812800"/>
          </a:xfrm>
        </p:grpSpPr>
        <p:sp>
          <p:nvSpPr>
            <p:cNvPr id="6" name="Freeform 42">
              <a:extLst>
                <a:ext uri="{FF2B5EF4-FFF2-40B4-BE49-F238E27FC236}">
                  <a16:creationId xmlns:a16="http://schemas.microsoft.com/office/drawing/2014/main" id="{ACF0452E-E879-4005-A82E-EA86DD6E81E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7" name="TextBox 43">
              <a:extLst>
                <a:ext uri="{FF2B5EF4-FFF2-40B4-BE49-F238E27FC236}">
                  <a16:creationId xmlns:a16="http://schemas.microsoft.com/office/drawing/2014/main" id="{6667B231-A3B1-42DB-A96F-C601A874D64E}"/>
                </a:ext>
              </a:extLst>
            </p:cNvPr>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8" name="Group 44">
            <a:extLst>
              <a:ext uri="{FF2B5EF4-FFF2-40B4-BE49-F238E27FC236}">
                <a16:creationId xmlns:a16="http://schemas.microsoft.com/office/drawing/2014/main" id="{22C1AF3B-6E71-4CE9-B92B-58E03041D09D}"/>
              </a:ext>
            </a:extLst>
          </p:cNvPr>
          <p:cNvGrpSpPr/>
          <p:nvPr/>
        </p:nvGrpSpPr>
        <p:grpSpPr>
          <a:xfrm>
            <a:off x="1311509" y="-1119750"/>
            <a:ext cx="2053200" cy="2053200"/>
            <a:chOff x="0" y="0"/>
            <a:chExt cx="812800" cy="812800"/>
          </a:xfrm>
        </p:grpSpPr>
        <p:sp>
          <p:nvSpPr>
            <p:cNvPr id="9" name="Freeform 45">
              <a:extLst>
                <a:ext uri="{FF2B5EF4-FFF2-40B4-BE49-F238E27FC236}">
                  <a16:creationId xmlns:a16="http://schemas.microsoft.com/office/drawing/2014/main" id="{6CF32572-3B92-4430-AEE9-92F708FB1B2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10" name="TextBox 46">
              <a:extLst>
                <a:ext uri="{FF2B5EF4-FFF2-40B4-BE49-F238E27FC236}">
                  <a16:creationId xmlns:a16="http://schemas.microsoft.com/office/drawing/2014/main" id="{AB9EAD80-26FA-474A-8ABF-DB737FB2E8E1}"/>
                </a:ext>
              </a:extLst>
            </p:cNvPr>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11" name="Group 47">
            <a:extLst>
              <a:ext uri="{FF2B5EF4-FFF2-40B4-BE49-F238E27FC236}">
                <a16:creationId xmlns:a16="http://schemas.microsoft.com/office/drawing/2014/main" id="{88E41AD3-A892-4BA8-BE0D-A06FE891E6A4}"/>
              </a:ext>
            </a:extLst>
          </p:cNvPr>
          <p:cNvGrpSpPr/>
          <p:nvPr/>
        </p:nvGrpSpPr>
        <p:grpSpPr>
          <a:xfrm>
            <a:off x="17259300" y="-738750"/>
            <a:ext cx="2053200" cy="2053200"/>
            <a:chOff x="0" y="0"/>
            <a:chExt cx="812800" cy="812800"/>
          </a:xfrm>
        </p:grpSpPr>
        <p:sp>
          <p:nvSpPr>
            <p:cNvPr id="12" name="Freeform 48">
              <a:extLst>
                <a:ext uri="{FF2B5EF4-FFF2-40B4-BE49-F238E27FC236}">
                  <a16:creationId xmlns:a16="http://schemas.microsoft.com/office/drawing/2014/main" id="{7114BAE2-5E8B-4D0E-8012-32786B11178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13" name="TextBox 49">
              <a:extLst>
                <a:ext uri="{FF2B5EF4-FFF2-40B4-BE49-F238E27FC236}">
                  <a16:creationId xmlns:a16="http://schemas.microsoft.com/office/drawing/2014/main" id="{ADE87E3D-E829-460F-A8AB-2A19E8291E82}"/>
                </a:ext>
              </a:extLst>
            </p:cNvPr>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14" name="Freeform 50">
            <a:extLst>
              <a:ext uri="{FF2B5EF4-FFF2-40B4-BE49-F238E27FC236}">
                <a16:creationId xmlns:a16="http://schemas.microsoft.com/office/drawing/2014/main" id="{47022A20-E109-4FBB-A096-F7D446729807}"/>
              </a:ext>
            </a:extLst>
          </p:cNvPr>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5" name="Freeform 51">
            <a:extLst>
              <a:ext uri="{FF2B5EF4-FFF2-40B4-BE49-F238E27FC236}">
                <a16:creationId xmlns:a16="http://schemas.microsoft.com/office/drawing/2014/main" id="{F7FE3C41-30F6-479C-AB40-44A735837156}"/>
              </a:ext>
            </a:extLst>
          </p:cNvPr>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6" name="Freeform 52">
            <a:extLst>
              <a:ext uri="{FF2B5EF4-FFF2-40B4-BE49-F238E27FC236}">
                <a16:creationId xmlns:a16="http://schemas.microsoft.com/office/drawing/2014/main" id="{D059A1F2-F784-4D5A-BAAD-1FE26CD337B7}"/>
              </a:ext>
            </a:extLst>
          </p:cNvPr>
          <p:cNvSpPr/>
          <p:nvPr/>
        </p:nvSpPr>
        <p:spPr>
          <a:xfrm rot="162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7" name="Freeform 53">
            <a:extLst>
              <a:ext uri="{FF2B5EF4-FFF2-40B4-BE49-F238E27FC236}">
                <a16:creationId xmlns:a16="http://schemas.microsoft.com/office/drawing/2014/main" id="{C277F890-60B6-4BD4-BAF5-12255C1EC398}"/>
              </a:ext>
            </a:extLst>
          </p:cNvPr>
          <p:cNvSpPr/>
          <p:nvPr/>
        </p:nvSpPr>
        <p:spPr>
          <a:xfrm rot="162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4" name="TextBox 23">
            <a:extLst>
              <a:ext uri="{FF2B5EF4-FFF2-40B4-BE49-F238E27FC236}">
                <a16:creationId xmlns:a16="http://schemas.microsoft.com/office/drawing/2014/main" id="{3CF64C68-997F-469F-950D-C23C4E775E5B}"/>
              </a:ext>
            </a:extLst>
          </p:cNvPr>
          <p:cNvSpPr txBox="1"/>
          <p:nvPr/>
        </p:nvSpPr>
        <p:spPr>
          <a:xfrm>
            <a:off x="3896372" y="2592068"/>
            <a:ext cx="3949774" cy="1480534"/>
          </a:xfrm>
          <a:prstGeom prst="rect">
            <a:avLst/>
          </a:prstGeom>
          <a:noFill/>
        </p:spPr>
        <p:txBody>
          <a:bodyPr wrap="square">
            <a:spAutoFit/>
          </a:bodyPr>
          <a:lstStyle/>
          <a:p>
            <a:pPr>
              <a:lnSpc>
                <a:spcPct val="150000"/>
              </a:lnSpc>
            </a:pPr>
            <a:r>
              <a:rPr lang="en-US" sz="2400" b="1" dirty="0">
                <a:solidFill>
                  <a:srgbClr val="53BF9D"/>
                </a:solidFill>
                <a:latin typeface="Verdana" panose="020B0604030504040204" pitchFamily="34" charset="0"/>
                <a:ea typeface="Verdana" panose="020B0604030504040204" pitchFamily="34" charset="0"/>
              </a:rPr>
              <a:t>Laura </a:t>
            </a:r>
            <a:r>
              <a:rPr lang="en-US" sz="2400" b="1" dirty="0" err="1">
                <a:solidFill>
                  <a:srgbClr val="53BF9D"/>
                </a:solidFill>
                <a:latin typeface="Verdana" panose="020B0604030504040204" pitchFamily="34" charset="0"/>
                <a:ea typeface="Verdana" panose="020B0604030504040204" pitchFamily="34" charset="0"/>
              </a:rPr>
              <a:t>McKieran</a:t>
            </a:r>
            <a:r>
              <a:rPr lang="en-US" sz="2400" b="1" dirty="0">
                <a:solidFill>
                  <a:srgbClr val="53BF9D"/>
                </a:solidFill>
                <a:latin typeface="Verdana" panose="020B0604030504040204" pitchFamily="34" charset="0"/>
                <a:ea typeface="Verdana" panose="020B0604030504040204" pitchFamily="34" charset="0"/>
              </a:rPr>
              <a:t>, DrPH</a:t>
            </a:r>
          </a:p>
          <a:p>
            <a:pPr>
              <a:lnSpc>
                <a:spcPct val="150000"/>
              </a:lnSpc>
            </a:pPr>
            <a:r>
              <a:rPr lang="en-US" sz="2000" dirty="0">
                <a:solidFill>
                  <a:schemeClr val="bg2">
                    <a:lumMod val="25000"/>
                  </a:schemeClr>
                </a:solidFill>
                <a:latin typeface="Corbel" panose="020B0503020204020204" pitchFamily="34" charset="0"/>
              </a:rPr>
              <a:t>Executive Director</a:t>
            </a:r>
          </a:p>
          <a:p>
            <a:pPr>
              <a:lnSpc>
                <a:spcPct val="150000"/>
              </a:lnSpc>
            </a:pPr>
            <a:r>
              <a:rPr lang="en-US" dirty="0">
                <a:solidFill>
                  <a:srgbClr val="002060"/>
                </a:solidFill>
                <a:latin typeface="Corbel" panose="020B0503020204020204" pitchFamily="34" charset="0"/>
                <a:hlinkClick r:id="rId5">
                  <a:extLst>
                    <a:ext uri="{A12FA001-AC4F-418D-AE19-62706E023703}">
                      <ahyp:hlinkClr xmlns:ahyp="http://schemas.microsoft.com/office/drawing/2018/hyperlinkcolor" val="tx"/>
                    </a:ext>
                  </a:extLst>
                </a:hlinkClick>
              </a:rPr>
              <a:t>Laura.C.McKieran@uth.tmc.edu</a:t>
            </a:r>
            <a:r>
              <a:rPr lang="en-US" dirty="0">
                <a:solidFill>
                  <a:srgbClr val="002060"/>
                </a:solidFill>
                <a:latin typeface="Corbel" panose="020B0503020204020204" pitchFamily="34" charset="0"/>
              </a:rPr>
              <a:t> </a:t>
            </a:r>
            <a:endParaRPr lang="en-US" sz="1400" dirty="0">
              <a:solidFill>
                <a:srgbClr val="002060"/>
              </a:solidFill>
            </a:endParaRPr>
          </a:p>
        </p:txBody>
      </p:sp>
      <p:sp>
        <p:nvSpPr>
          <p:cNvPr id="25" name="TextBox 24">
            <a:extLst>
              <a:ext uri="{FF2B5EF4-FFF2-40B4-BE49-F238E27FC236}">
                <a16:creationId xmlns:a16="http://schemas.microsoft.com/office/drawing/2014/main" id="{36BD9B30-8696-4137-97BB-3A207DF37C62}"/>
              </a:ext>
            </a:extLst>
          </p:cNvPr>
          <p:cNvSpPr txBox="1"/>
          <p:nvPr/>
        </p:nvSpPr>
        <p:spPr>
          <a:xfrm>
            <a:off x="11628950" y="2600086"/>
            <a:ext cx="3352800" cy="1480534"/>
          </a:xfrm>
          <a:prstGeom prst="rect">
            <a:avLst/>
          </a:prstGeom>
          <a:noFill/>
        </p:spPr>
        <p:txBody>
          <a:bodyPr wrap="square">
            <a:spAutoFit/>
          </a:bodyPr>
          <a:lstStyle/>
          <a:p>
            <a:pPr>
              <a:lnSpc>
                <a:spcPct val="150000"/>
              </a:lnSpc>
            </a:pPr>
            <a:r>
              <a:rPr lang="en-US" sz="2400" b="1" dirty="0">
                <a:solidFill>
                  <a:srgbClr val="53BF9D"/>
                </a:solidFill>
                <a:latin typeface="Verdana" panose="020B0604030504040204" pitchFamily="34" charset="0"/>
                <a:ea typeface="Verdana" panose="020B0604030504040204" pitchFamily="34" charset="0"/>
              </a:rPr>
              <a:t>Jeremy </a:t>
            </a:r>
            <a:r>
              <a:rPr lang="en-US" sz="2400" b="1" dirty="0" err="1">
                <a:solidFill>
                  <a:srgbClr val="53BF9D"/>
                </a:solidFill>
                <a:latin typeface="Verdana" panose="020B0604030504040204" pitchFamily="34" charset="0"/>
                <a:ea typeface="Verdana" panose="020B0604030504040204" pitchFamily="34" charset="0"/>
              </a:rPr>
              <a:t>Pyne</a:t>
            </a:r>
            <a:r>
              <a:rPr lang="en-US" sz="2400" b="1" dirty="0">
                <a:solidFill>
                  <a:srgbClr val="53BF9D"/>
                </a:solidFill>
                <a:latin typeface="Verdana" panose="020B0604030504040204" pitchFamily="34" charset="0"/>
                <a:ea typeface="Verdana" panose="020B0604030504040204" pitchFamily="34" charset="0"/>
              </a:rPr>
              <a:t>, MPA</a:t>
            </a:r>
          </a:p>
          <a:p>
            <a:pPr>
              <a:lnSpc>
                <a:spcPct val="150000"/>
              </a:lnSpc>
            </a:pPr>
            <a:r>
              <a:rPr lang="en-US" sz="2000" dirty="0">
                <a:solidFill>
                  <a:schemeClr val="bg2">
                    <a:lumMod val="25000"/>
                  </a:schemeClr>
                </a:solidFill>
                <a:latin typeface="Corbel" panose="020B0503020204020204" pitchFamily="34" charset="0"/>
              </a:rPr>
              <a:t>Project Manager</a:t>
            </a:r>
          </a:p>
          <a:p>
            <a:pPr>
              <a:lnSpc>
                <a:spcPct val="150000"/>
              </a:lnSpc>
            </a:pPr>
            <a:r>
              <a:rPr lang="en-US" dirty="0">
                <a:solidFill>
                  <a:srgbClr val="002060"/>
                </a:solidFill>
                <a:latin typeface="Corbel" panose="020B0503020204020204" pitchFamily="34" charset="0"/>
                <a:hlinkClick r:id="rId6">
                  <a:extLst>
                    <a:ext uri="{A12FA001-AC4F-418D-AE19-62706E023703}">
                      <ahyp:hlinkClr xmlns:ahyp="http://schemas.microsoft.com/office/drawing/2018/hyperlinkcolor" val="tx"/>
                    </a:ext>
                  </a:extLst>
                </a:hlinkClick>
              </a:rPr>
              <a:t>Jeremy.D.Pyne@uth.tmc.edu</a:t>
            </a:r>
            <a:r>
              <a:rPr lang="en-US" dirty="0">
                <a:solidFill>
                  <a:srgbClr val="002060"/>
                </a:solidFill>
                <a:latin typeface="Corbel" panose="020B0503020204020204" pitchFamily="34" charset="0"/>
              </a:rPr>
              <a:t> </a:t>
            </a:r>
            <a:endParaRPr lang="en-US" dirty="0">
              <a:solidFill>
                <a:srgbClr val="002060"/>
              </a:solidFill>
            </a:endParaRPr>
          </a:p>
        </p:txBody>
      </p:sp>
      <p:sp>
        <p:nvSpPr>
          <p:cNvPr id="26" name="TextBox 25">
            <a:extLst>
              <a:ext uri="{FF2B5EF4-FFF2-40B4-BE49-F238E27FC236}">
                <a16:creationId xmlns:a16="http://schemas.microsoft.com/office/drawing/2014/main" id="{6AB7C2AB-F343-4B50-9696-4A0B76A85D49}"/>
              </a:ext>
            </a:extLst>
          </p:cNvPr>
          <p:cNvSpPr txBox="1"/>
          <p:nvPr/>
        </p:nvSpPr>
        <p:spPr>
          <a:xfrm>
            <a:off x="3897483" y="5211936"/>
            <a:ext cx="4114801" cy="1480534"/>
          </a:xfrm>
          <a:prstGeom prst="rect">
            <a:avLst/>
          </a:prstGeom>
          <a:noFill/>
        </p:spPr>
        <p:txBody>
          <a:bodyPr wrap="square">
            <a:spAutoFit/>
          </a:bodyPr>
          <a:lstStyle/>
          <a:p>
            <a:pPr>
              <a:lnSpc>
                <a:spcPct val="150000"/>
              </a:lnSpc>
            </a:pPr>
            <a:r>
              <a:rPr lang="en-US" sz="2400" b="1" dirty="0" err="1">
                <a:solidFill>
                  <a:srgbClr val="53BF9D"/>
                </a:solidFill>
                <a:latin typeface="Verdana" panose="020B0604030504040204" pitchFamily="34" charset="0"/>
                <a:ea typeface="Verdana" panose="020B0604030504040204" pitchFamily="34" charset="0"/>
              </a:rPr>
              <a:t>Danequa</a:t>
            </a:r>
            <a:r>
              <a:rPr lang="en-US" sz="2400" b="1" dirty="0">
                <a:solidFill>
                  <a:srgbClr val="53BF9D"/>
                </a:solidFill>
                <a:latin typeface="Verdana" panose="020B0604030504040204" pitchFamily="34" charset="0"/>
                <a:ea typeface="Verdana" panose="020B0604030504040204" pitchFamily="34" charset="0"/>
              </a:rPr>
              <a:t> Forrest, PhD</a:t>
            </a:r>
          </a:p>
          <a:p>
            <a:pPr>
              <a:lnSpc>
                <a:spcPct val="150000"/>
              </a:lnSpc>
            </a:pPr>
            <a:r>
              <a:rPr lang="en-US" sz="2000" dirty="0">
                <a:solidFill>
                  <a:schemeClr val="bg2">
                    <a:lumMod val="25000"/>
                  </a:schemeClr>
                </a:solidFill>
                <a:latin typeface="Corbel" panose="020B0503020204020204" pitchFamily="34" charset="0"/>
              </a:rPr>
              <a:t>Research Coordinator III</a:t>
            </a:r>
          </a:p>
          <a:p>
            <a:pPr>
              <a:lnSpc>
                <a:spcPct val="150000"/>
              </a:lnSpc>
            </a:pPr>
            <a:r>
              <a:rPr lang="en-US" dirty="0">
                <a:solidFill>
                  <a:srgbClr val="002060"/>
                </a:solidFill>
                <a:latin typeface="Corbel" panose="020B0503020204020204" pitchFamily="34" charset="0"/>
                <a:hlinkClick r:id="rId7">
                  <a:extLst>
                    <a:ext uri="{A12FA001-AC4F-418D-AE19-62706E023703}">
                      <ahyp:hlinkClr xmlns:ahyp="http://schemas.microsoft.com/office/drawing/2018/hyperlinkcolor" val="tx"/>
                    </a:ext>
                  </a:extLst>
                </a:hlinkClick>
              </a:rPr>
              <a:t>Daneque.Forrest@uth.tmc.edu</a:t>
            </a:r>
            <a:r>
              <a:rPr lang="en-US" dirty="0">
                <a:solidFill>
                  <a:srgbClr val="002060"/>
                </a:solidFill>
                <a:latin typeface="Corbel" panose="020B0503020204020204" pitchFamily="34" charset="0"/>
              </a:rPr>
              <a:t> </a:t>
            </a:r>
            <a:endParaRPr lang="en-US" dirty="0">
              <a:solidFill>
                <a:srgbClr val="002060"/>
              </a:solidFill>
            </a:endParaRPr>
          </a:p>
        </p:txBody>
      </p:sp>
      <p:sp>
        <p:nvSpPr>
          <p:cNvPr id="27" name="TextBox 26">
            <a:extLst>
              <a:ext uri="{FF2B5EF4-FFF2-40B4-BE49-F238E27FC236}">
                <a16:creationId xmlns:a16="http://schemas.microsoft.com/office/drawing/2014/main" id="{954D9D5D-E40E-4C10-929B-8B8A9370B660}"/>
              </a:ext>
            </a:extLst>
          </p:cNvPr>
          <p:cNvSpPr txBox="1"/>
          <p:nvPr/>
        </p:nvSpPr>
        <p:spPr>
          <a:xfrm>
            <a:off x="11628950" y="5211936"/>
            <a:ext cx="4296850" cy="1480534"/>
          </a:xfrm>
          <a:prstGeom prst="rect">
            <a:avLst/>
          </a:prstGeom>
          <a:noFill/>
        </p:spPr>
        <p:txBody>
          <a:bodyPr wrap="square">
            <a:spAutoFit/>
          </a:bodyPr>
          <a:lstStyle/>
          <a:p>
            <a:pPr>
              <a:lnSpc>
                <a:spcPct val="150000"/>
              </a:lnSpc>
            </a:pPr>
            <a:r>
              <a:rPr lang="en-US" sz="2400" b="1" dirty="0">
                <a:solidFill>
                  <a:srgbClr val="53BF9D"/>
                </a:solidFill>
                <a:latin typeface="Verdana" panose="020B0604030504040204" pitchFamily="34" charset="0"/>
                <a:ea typeface="Verdana" panose="020B0604030504040204" pitchFamily="34" charset="0"/>
              </a:rPr>
              <a:t>Cristina Martinez, MPH</a:t>
            </a:r>
          </a:p>
          <a:p>
            <a:pPr>
              <a:lnSpc>
                <a:spcPct val="150000"/>
              </a:lnSpc>
            </a:pPr>
            <a:r>
              <a:rPr lang="en-US" sz="2000" dirty="0">
                <a:solidFill>
                  <a:schemeClr val="bg2">
                    <a:lumMod val="25000"/>
                  </a:schemeClr>
                </a:solidFill>
                <a:latin typeface="Corbel" panose="020B0503020204020204" pitchFamily="34" charset="0"/>
              </a:rPr>
              <a:t>Research Coordinator III</a:t>
            </a:r>
          </a:p>
          <a:p>
            <a:pPr>
              <a:lnSpc>
                <a:spcPct val="150000"/>
              </a:lnSpc>
            </a:pPr>
            <a:r>
              <a:rPr lang="en-US" dirty="0">
                <a:solidFill>
                  <a:srgbClr val="002060"/>
                </a:solidFill>
                <a:latin typeface="Corbel" panose="020B0503020204020204" pitchFamily="34" charset="0"/>
                <a:hlinkClick r:id="rId8">
                  <a:extLst>
                    <a:ext uri="{A12FA001-AC4F-418D-AE19-62706E023703}">
                      <ahyp:hlinkClr xmlns:ahyp="http://schemas.microsoft.com/office/drawing/2018/hyperlinkcolor" val="tx"/>
                    </a:ext>
                  </a:extLst>
                </a:hlinkClick>
              </a:rPr>
              <a:t>Cristina.E.Martinez@uth.tmc.edu</a:t>
            </a:r>
            <a:r>
              <a:rPr lang="en-US" dirty="0">
                <a:solidFill>
                  <a:srgbClr val="002060"/>
                </a:solidFill>
                <a:latin typeface="Corbel" panose="020B0503020204020204" pitchFamily="34" charset="0"/>
              </a:rPr>
              <a:t> </a:t>
            </a:r>
            <a:endParaRPr lang="en-US" dirty="0">
              <a:solidFill>
                <a:srgbClr val="002060"/>
              </a:solidFill>
            </a:endParaRPr>
          </a:p>
        </p:txBody>
      </p:sp>
      <p:sp>
        <p:nvSpPr>
          <p:cNvPr id="28" name="TextBox 27">
            <a:extLst>
              <a:ext uri="{FF2B5EF4-FFF2-40B4-BE49-F238E27FC236}">
                <a16:creationId xmlns:a16="http://schemas.microsoft.com/office/drawing/2014/main" id="{8103CD65-5726-4D7F-BD56-A0CE41B4E4CB}"/>
              </a:ext>
            </a:extLst>
          </p:cNvPr>
          <p:cNvSpPr txBox="1"/>
          <p:nvPr/>
        </p:nvSpPr>
        <p:spPr>
          <a:xfrm>
            <a:off x="3893913" y="7879299"/>
            <a:ext cx="4410021" cy="1480534"/>
          </a:xfrm>
          <a:prstGeom prst="rect">
            <a:avLst/>
          </a:prstGeom>
          <a:noFill/>
        </p:spPr>
        <p:txBody>
          <a:bodyPr wrap="square">
            <a:spAutoFit/>
          </a:bodyPr>
          <a:lstStyle/>
          <a:p>
            <a:pPr>
              <a:lnSpc>
                <a:spcPct val="150000"/>
              </a:lnSpc>
            </a:pPr>
            <a:r>
              <a:rPr lang="en-US" sz="2400" b="1" dirty="0">
                <a:solidFill>
                  <a:srgbClr val="53BF9D"/>
                </a:solidFill>
                <a:latin typeface="Verdana" panose="020B0604030504040204" pitchFamily="34" charset="0"/>
                <a:ea typeface="Verdana" panose="020B0604030504040204" pitchFamily="34" charset="0"/>
              </a:rPr>
              <a:t>Natalia Rodriguez, MPH</a:t>
            </a:r>
          </a:p>
          <a:p>
            <a:pPr>
              <a:lnSpc>
                <a:spcPct val="150000"/>
              </a:lnSpc>
            </a:pPr>
            <a:r>
              <a:rPr lang="en-US" sz="2000" dirty="0">
                <a:solidFill>
                  <a:schemeClr val="bg2">
                    <a:lumMod val="25000"/>
                  </a:schemeClr>
                </a:solidFill>
                <a:latin typeface="Corbel" panose="020B0503020204020204" pitchFamily="34" charset="0"/>
              </a:rPr>
              <a:t>Research Coordinator II</a:t>
            </a:r>
          </a:p>
          <a:p>
            <a:pPr>
              <a:lnSpc>
                <a:spcPct val="150000"/>
              </a:lnSpc>
            </a:pPr>
            <a:r>
              <a:rPr lang="en-US" dirty="0">
                <a:solidFill>
                  <a:srgbClr val="002060"/>
                </a:solidFill>
                <a:latin typeface="Corbel" panose="020B0503020204020204" pitchFamily="34" charset="0"/>
                <a:hlinkClick r:id="rId9">
                  <a:extLst>
                    <a:ext uri="{A12FA001-AC4F-418D-AE19-62706E023703}">
                      <ahyp:hlinkClr xmlns:ahyp="http://schemas.microsoft.com/office/drawing/2018/hyperlinkcolor" val="tx"/>
                    </a:ext>
                  </a:extLst>
                </a:hlinkClick>
              </a:rPr>
              <a:t>Natalia.D.Rodriguez@uth.tmc.edu</a:t>
            </a:r>
            <a:r>
              <a:rPr lang="en-US" dirty="0">
                <a:solidFill>
                  <a:srgbClr val="002060"/>
                </a:solidFill>
                <a:latin typeface="Corbel" panose="020B0503020204020204" pitchFamily="34" charset="0"/>
              </a:rPr>
              <a:t> </a:t>
            </a:r>
            <a:endParaRPr lang="en-US" dirty="0">
              <a:solidFill>
                <a:srgbClr val="002060"/>
              </a:solidFill>
            </a:endParaRPr>
          </a:p>
        </p:txBody>
      </p:sp>
      <p:sp>
        <p:nvSpPr>
          <p:cNvPr id="29" name="TextBox 28">
            <a:extLst>
              <a:ext uri="{FF2B5EF4-FFF2-40B4-BE49-F238E27FC236}">
                <a16:creationId xmlns:a16="http://schemas.microsoft.com/office/drawing/2014/main" id="{0F92CF74-C433-435E-952D-0C18D037ACB3}"/>
              </a:ext>
            </a:extLst>
          </p:cNvPr>
          <p:cNvSpPr txBox="1"/>
          <p:nvPr/>
        </p:nvSpPr>
        <p:spPr>
          <a:xfrm>
            <a:off x="11593162" y="7936742"/>
            <a:ext cx="3352800" cy="1439112"/>
          </a:xfrm>
          <a:prstGeom prst="rect">
            <a:avLst/>
          </a:prstGeom>
          <a:noFill/>
        </p:spPr>
        <p:txBody>
          <a:bodyPr wrap="square">
            <a:spAutoFit/>
          </a:bodyPr>
          <a:lstStyle/>
          <a:p>
            <a:pPr>
              <a:lnSpc>
                <a:spcPct val="150000"/>
              </a:lnSpc>
            </a:pPr>
            <a:r>
              <a:rPr lang="en-US" sz="2400" b="1" dirty="0">
                <a:solidFill>
                  <a:srgbClr val="53BF9D"/>
                </a:solidFill>
                <a:latin typeface="Verdana" panose="020B0604030504040204" pitchFamily="34" charset="0"/>
                <a:ea typeface="Verdana" panose="020B0604030504040204" pitchFamily="34" charset="0"/>
              </a:rPr>
              <a:t>Jeanette Parra</a:t>
            </a:r>
          </a:p>
          <a:p>
            <a:pPr>
              <a:lnSpc>
                <a:spcPct val="150000"/>
              </a:lnSpc>
            </a:pPr>
            <a:r>
              <a:rPr lang="en-US" sz="2000" dirty="0">
                <a:solidFill>
                  <a:schemeClr val="bg2">
                    <a:lumMod val="25000"/>
                  </a:schemeClr>
                </a:solidFill>
                <a:latin typeface="Corbel" panose="020B0503020204020204" pitchFamily="34" charset="0"/>
              </a:rPr>
              <a:t>Training Specialist II</a:t>
            </a:r>
          </a:p>
          <a:p>
            <a:pPr>
              <a:lnSpc>
                <a:spcPct val="150000"/>
              </a:lnSpc>
            </a:pPr>
            <a:r>
              <a:rPr lang="en-US" sz="1600" dirty="0">
                <a:solidFill>
                  <a:srgbClr val="002060"/>
                </a:solidFill>
                <a:latin typeface="Corbel" panose="020B0503020204020204" pitchFamily="34" charset="0"/>
                <a:hlinkClick r:id="rId9">
                  <a:extLst>
                    <a:ext uri="{A12FA001-AC4F-418D-AE19-62706E023703}">
                      <ahyp:hlinkClr xmlns:ahyp="http://schemas.microsoft.com/office/drawing/2018/hyperlinkcolor" val="tx"/>
                    </a:ext>
                  </a:extLst>
                </a:hlinkClick>
              </a:rPr>
              <a:t>Jeanette.Parra@uth.tmc.edu</a:t>
            </a:r>
            <a:r>
              <a:rPr lang="en-US" sz="1600" dirty="0">
                <a:solidFill>
                  <a:srgbClr val="002060"/>
                </a:solidFill>
                <a:latin typeface="Corbel" panose="020B0503020204020204" pitchFamily="34" charset="0"/>
              </a:rPr>
              <a:t> </a:t>
            </a:r>
            <a:endParaRPr lang="en-US" sz="1600" dirty="0">
              <a:solidFill>
                <a:srgbClr val="002060"/>
              </a:solidFill>
            </a:endParaRPr>
          </a:p>
        </p:txBody>
      </p:sp>
      <p:pic>
        <p:nvPicPr>
          <p:cNvPr id="30" name="Picture 29">
            <a:extLst>
              <a:ext uri="{FF2B5EF4-FFF2-40B4-BE49-F238E27FC236}">
                <a16:creationId xmlns:a16="http://schemas.microsoft.com/office/drawing/2014/main" id="{805D8556-A49E-4A44-8C41-BEAB85B8FE1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36261" y="2189442"/>
            <a:ext cx="2057400" cy="2286000"/>
          </a:xfrm>
          <a:prstGeom prst="round2DiagRect">
            <a:avLst/>
          </a:prstGeom>
        </p:spPr>
      </p:pic>
      <p:pic>
        <p:nvPicPr>
          <p:cNvPr id="31" name="Picture 30">
            <a:extLst>
              <a:ext uri="{FF2B5EF4-FFF2-40B4-BE49-F238E27FC236}">
                <a16:creationId xmlns:a16="http://schemas.microsoft.com/office/drawing/2014/main" id="{7EE4CC9A-DD5B-45ED-9E34-CE9B1250FD3C}"/>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7781" r="7781"/>
          <a:stretch/>
        </p:blipFill>
        <p:spPr>
          <a:xfrm>
            <a:off x="1636262" y="4809203"/>
            <a:ext cx="2057400" cy="2286000"/>
          </a:xfrm>
          <a:prstGeom prst="round2DiagRect">
            <a:avLst/>
          </a:prstGeom>
        </p:spPr>
      </p:pic>
      <p:pic>
        <p:nvPicPr>
          <p:cNvPr id="32" name="Picture 31">
            <a:extLst>
              <a:ext uri="{FF2B5EF4-FFF2-40B4-BE49-F238E27FC236}">
                <a16:creationId xmlns:a16="http://schemas.microsoft.com/office/drawing/2014/main" id="{1CE82122-D2D6-45C1-973A-ECE9ECF652E8}"/>
              </a:ext>
            </a:extLst>
          </p:cNvPr>
          <p:cNvPicPr>
            <a:picLocks noChangeAspect="1"/>
          </p:cNvPicPr>
          <p:nvPr/>
        </p:nvPicPr>
        <p:blipFill rotWithShape="1">
          <a:blip r:embed="rId12">
            <a:extLst>
              <a:ext uri="{28A0092B-C50C-407E-A947-70E740481C1C}">
                <a14:useLocalDpi xmlns:a14="http://schemas.microsoft.com/office/drawing/2010/main" val="0"/>
              </a:ext>
            </a:extLst>
          </a:blip>
          <a:srcRect l="11420" t="1585" r="14780" b="21471"/>
          <a:stretch/>
        </p:blipFill>
        <p:spPr>
          <a:xfrm>
            <a:off x="9364998" y="2195128"/>
            <a:ext cx="2057400" cy="2286000"/>
          </a:xfrm>
          <a:prstGeom prst="round2DiagRect">
            <a:avLst/>
          </a:prstGeom>
        </p:spPr>
      </p:pic>
      <p:pic>
        <p:nvPicPr>
          <p:cNvPr id="33" name="Picture 32">
            <a:extLst>
              <a:ext uri="{FF2B5EF4-FFF2-40B4-BE49-F238E27FC236}">
                <a16:creationId xmlns:a16="http://schemas.microsoft.com/office/drawing/2014/main" id="{E5B129B0-A35B-4832-9F32-A952E21E6A3E}"/>
              </a:ext>
            </a:extLst>
          </p:cNvPr>
          <p:cNvPicPr>
            <a:picLocks noChangeAspect="1"/>
          </p:cNvPicPr>
          <p:nvPr/>
        </p:nvPicPr>
        <p:blipFill rotWithShape="1">
          <a:blip r:embed="rId13">
            <a:extLst>
              <a:ext uri="{28A0092B-C50C-407E-A947-70E740481C1C}">
                <a14:useLocalDpi xmlns:a14="http://schemas.microsoft.com/office/drawing/2010/main" val="0"/>
              </a:ext>
            </a:extLst>
          </a:blip>
          <a:srcRect l="13313" r="13086"/>
          <a:stretch/>
        </p:blipFill>
        <p:spPr>
          <a:xfrm>
            <a:off x="9370548" y="4809203"/>
            <a:ext cx="2051850" cy="2286000"/>
          </a:xfrm>
          <a:prstGeom prst="round2DiagRect">
            <a:avLst/>
          </a:prstGeom>
        </p:spPr>
      </p:pic>
      <p:pic>
        <p:nvPicPr>
          <p:cNvPr id="34" name="Picture 33">
            <a:extLst>
              <a:ext uri="{FF2B5EF4-FFF2-40B4-BE49-F238E27FC236}">
                <a16:creationId xmlns:a16="http://schemas.microsoft.com/office/drawing/2014/main" id="{885FFC0A-9EC5-442E-9C13-884F2DFFE762}"/>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6442" r="3801"/>
          <a:stretch/>
        </p:blipFill>
        <p:spPr>
          <a:xfrm>
            <a:off x="9364998" y="7513298"/>
            <a:ext cx="2051850" cy="2286000"/>
          </a:xfrm>
          <a:prstGeom prst="round2DiagRect">
            <a:avLst/>
          </a:prstGeom>
        </p:spPr>
      </p:pic>
      <p:pic>
        <p:nvPicPr>
          <p:cNvPr id="41" name="Picture 40">
            <a:extLst>
              <a:ext uri="{FF2B5EF4-FFF2-40B4-BE49-F238E27FC236}">
                <a16:creationId xmlns:a16="http://schemas.microsoft.com/office/drawing/2014/main" id="{0C744E51-B7F3-401E-9641-ACB00A158068}"/>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19287" t="3159" r="3796" b="11204"/>
          <a:stretch/>
        </p:blipFill>
        <p:spPr>
          <a:xfrm>
            <a:off x="1636261" y="7513298"/>
            <a:ext cx="2053200" cy="2286000"/>
          </a:xfrm>
          <a:prstGeom prst="round2DiagRect">
            <a:avLst/>
          </a:prstGeom>
        </p:spPr>
      </p:pic>
    </p:spTree>
    <p:extLst>
      <p:ext uri="{BB962C8B-B14F-4D97-AF65-F5344CB8AC3E}">
        <p14:creationId xmlns:p14="http://schemas.microsoft.com/office/powerpoint/2010/main" val="16492117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76796"/>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DATA IS EVERYWHERE…</a:t>
            </a:r>
          </a:p>
        </p:txBody>
      </p:sp>
      <p:sp>
        <p:nvSpPr>
          <p:cNvPr id="40" name="TextBox 40"/>
          <p:cNvSpPr txBox="1"/>
          <p:nvPr/>
        </p:nvSpPr>
        <p:spPr>
          <a:xfrm>
            <a:off x="1526047" y="3301624"/>
            <a:ext cx="15257955" cy="5816977"/>
          </a:xfrm>
          <a:prstGeom prst="rect">
            <a:avLst/>
          </a:prstGeom>
        </p:spPr>
        <p:txBody>
          <a:bodyPr wrap="square" lIns="0" tIns="0" rIns="0" bIns="0" rtlCol="0" anchor="t">
            <a:spAutoFit/>
          </a:bodyPr>
          <a:lstStyle/>
          <a:p>
            <a:pPr marL="685800" lvl="0" indent="-685800">
              <a:spcBef>
                <a:spcPct val="0"/>
              </a:spcBef>
              <a:buClr>
                <a:srgbClr val="FFC54D"/>
              </a:buClr>
              <a:buFont typeface="Arial" panose="020B0604020202020204" pitchFamily="34" charset="0"/>
              <a:buChar char="•"/>
            </a:pPr>
            <a:r>
              <a:rPr lang="en-US" sz="5400" spc="114" dirty="0">
                <a:solidFill>
                  <a:srgbClr val="000000"/>
                </a:solidFill>
                <a:latin typeface="Barlow SemiCondensed" panose="020B0604020202020204" charset="0"/>
              </a:rPr>
              <a:t>Communicating with data is for everyone, regardless of your role or industry</a:t>
            </a:r>
          </a:p>
          <a:p>
            <a:pPr marL="685800" lvl="0" indent="-685800">
              <a:spcBef>
                <a:spcPct val="0"/>
              </a:spcBef>
              <a:buClr>
                <a:srgbClr val="FFC54D"/>
              </a:buClr>
              <a:buFont typeface="Arial" panose="020B0604020202020204" pitchFamily="34" charset="0"/>
              <a:buChar char="•"/>
            </a:pPr>
            <a:r>
              <a:rPr lang="en-US" sz="5400" spc="114" dirty="0">
                <a:solidFill>
                  <a:srgbClr val="000000"/>
                </a:solidFill>
                <a:latin typeface="Barlow SemiCondensed" panose="020B0604020202020204" charset="0"/>
              </a:rPr>
              <a:t>Every industry that you can think of is being touched by data science</a:t>
            </a:r>
          </a:p>
          <a:p>
            <a:pPr marL="685800" lvl="0" indent="-685800">
              <a:spcBef>
                <a:spcPct val="0"/>
              </a:spcBef>
              <a:buClr>
                <a:srgbClr val="FFC54D"/>
              </a:buClr>
              <a:buFont typeface="Arial" panose="020B0604020202020204" pitchFamily="34" charset="0"/>
              <a:buChar char="•"/>
            </a:pPr>
            <a:r>
              <a:rPr lang="en-US" sz="5400" spc="114" dirty="0">
                <a:solidFill>
                  <a:srgbClr val="000000"/>
                </a:solidFill>
                <a:latin typeface="Barlow SemiCondensed" panose="020B0604020202020204" charset="0"/>
              </a:rPr>
              <a:t>Harnessing that power means you need to know how to sift through it whether you’re producing, gathering or consuming it</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17">
            <a:extLst>
              <a:ext uri="{FF2B5EF4-FFF2-40B4-BE49-F238E27FC236}">
                <a16:creationId xmlns:a16="http://schemas.microsoft.com/office/drawing/2014/main" id="{6C323DD7-2768-4E9C-BB41-FF46E2266AE6}"/>
              </a:ext>
            </a:extLst>
          </p:cNvPr>
          <p:cNvSpPr txBox="1"/>
          <p:nvPr/>
        </p:nvSpPr>
        <p:spPr>
          <a:xfrm>
            <a:off x="14173200" y="9429753"/>
            <a:ext cx="3327511"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(Jordan Morrow)</a:t>
            </a:r>
            <a:endParaRPr lang="en-US" sz="3600" i="1" dirty="0">
              <a:solidFill>
                <a:schemeClr val="bg1">
                  <a:lumMod val="50000"/>
                </a:schemeClr>
              </a:solidFill>
            </a:endParaRPr>
          </a:p>
        </p:txBody>
      </p:sp>
    </p:spTree>
    <p:extLst>
      <p:ext uri="{BB962C8B-B14F-4D97-AF65-F5344CB8AC3E}">
        <p14:creationId xmlns:p14="http://schemas.microsoft.com/office/powerpoint/2010/main" val="30930461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3275101"/>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207644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UNPROCESSED DATA</a:t>
            </a:r>
          </a:p>
        </p:txBody>
      </p:sp>
      <p:sp>
        <p:nvSpPr>
          <p:cNvPr id="40" name="TextBox 40"/>
          <p:cNvSpPr txBox="1"/>
          <p:nvPr/>
        </p:nvSpPr>
        <p:spPr>
          <a:xfrm>
            <a:off x="1526047" y="3531987"/>
            <a:ext cx="15465600" cy="3323987"/>
          </a:xfrm>
          <a:prstGeom prst="rect">
            <a:avLst/>
          </a:prstGeom>
        </p:spPr>
        <p:txBody>
          <a:bodyPr wrap="square" lIns="0" tIns="0" rIns="0" bIns="0" rtlCol="0" anchor="t">
            <a:spAutoFit/>
          </a:bodyPr>
          <a:lstStyle/>
          <a:p>
            <a:pPr marL="685800" indent="-685800" algn="l" rtl="0" eaLnBrk="1" latinLnBrk="0" hangingPunct="1">
              <a:spcBef>
                <a:spcPts val="0"/>
              </a:spcBef>
              <a:spcAft>
                <a:spcPts val="0"/>
              </a:spcAft>
              <a:buClr>
                <a:srgbClr val="FFC54D"/>
              </a:buClr>
              <a:buSzPts val="5400"/>
              <a:buFont typeface="Arial" panose="020B0604020202020204" pitchFamily="34" charset="0"/>
              <a:buChar char="•"/>
            </a:pPr>
            <a:r>
              <a:rPr lang="en-US" sz="5400" dirty="0">
                <a:effectLst/>
                <a:latin typeface="Barlow SemiCondensed" panose="020B0604020202020204" charset="0"/>
                <a:cs typeface="Times New Roman" panose="02020603050405020304" pitchFamily="18" charset="0"/>
              </a:rPr>
              <a:t>Data is naturally messy and lacks sense</a:t>
            </a:r>
          </a:p>
          <a:p>
            <a:pPr marL="685800" indent="-685800" algn="l" rtl="0" eaLnBrk="1" latinLnBrk="0" hangingPunct="1">
              <a:spcBef>
                <a:spcPts val="0"/>
              </a:spcBef>
              <a:spcAft>
                <a:spcPts val="0"/>
              </a:spcAft>
              <a:buClr>
                <a:srgbClr val="FFC54D"/>
              </a:buClr>
              <a:buSzPts val="5400"/>
              <a:buFont typeface="Arial" panose="020B0604020202020204" pitchFamily="34" charset="0"/>
              <a:buChar char="•"/>
            </a:pPr>
            <a:r>
              <a:rPr lang="en-US" sz="5400" dirty="0">
                <a:latin typeface="Barlow SemiCondensed" panose="020B0604020202020204" charset="0"/>
                <a:cs typeface="Times New Roman" panose="02020603050405020304" pitchFamily="18" charset="0"/>
              </a:rPr>
              <a:t>T</a:t>
            </a:r>
            <a:r>
              <a:rPr lang="en-US" sz="5400" dirty="0">
                <a:effectLst/>
                <a:latin typeface="Barlow SemiCondensed" panose="020B0604020202020204" charset="0"/>
                <a:cs typeface="Times New Roman" panose="02020603050405020304" pitchFamily="18" charset="0"/>
              </a:rPr>
              <a:t>hat’s why it needs to be structured, interpreted, processed, analyzed or presented to be informative</a:t>
            </a:r>
          </a:p>
          <a:p>
            <a:pPr marL="685800" indent="-685800" algn="l" rtl="0" eaLnBrk="1" latinLnBrk="0" hangingPunct="1">
              <a:spcBef>
                <a:spcPts val="0"/>
              </a:spcBef>
              <a:spcAft>
                <a:spcPts val="0"/>
              </a:spcAft>
              <a:buClr>
                <a:srgbClr val="FFC54D"/>
              </a:buClr>
              <a:buSzPts val="5400"/>
              <a:buFont typeface="Arial" panose="020B0604020202020204" pitchFamily="34" charset="0"/>
              <a:buChar char="•"/>
            </a:pPr>
            <a:r>
              <a:rPr lang="en-US" sz="5400" dirty="0">
                <a:latin typeface="Barlow SemiCondensed" panose="020B0604020202020204" charset="0"/>
                <a:cs typeface="Times New Roman" panose="02020603050405020304" pitchFamily="18" charset="0"/>
              </a:rPr>
              <a:t>Data that makes sense = information</a:t>
            </a:r>
            <a:endParaRPr lang="en-US" sz="5400" dirty="0">
              <a:effectLst/>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4072656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498097" y="7763042"/>
            <a:ext cx="13215056" cy="1592744"/>
          </a:xfrm>
          <a:prstGeom prst="rect">
            <a:avLst/>
          </a:prstGeom>
        </p:spPr>
        <p:txBody>
          <a:bodyPr wrap="square" lIns="0" tIns="0" rIns="0" bIns="0" rtlCol="0" anchor="t">
            <a:spAutoFit/>
          </a:bodyPr>
          <a:lstStyle/>
          <a:p>
            <a:pPr>
              <a:lnSpc>
                <a:spcPct val="75000"/>
              </a:lnSpc>
            </a:pPr>
            <a:r>
              <a:rPr lang="en-US" sz="13800" spc="167" dirty="0">
                <a:solidFill>
                  <a:srgbClr val="53BF9D"/>
                </a:solidFill>
                <a:latin typeface="Barlow Bold"/>
              </a:rPr>
              <a:t>WHO IS CIN</a:t>
            </a:r>
            <a:r>
              <a:rPr lang="en-US" sz="11500" spc="167" dirty="0">
                <a:solidFill>
                  <a:srgbClr val="53BF9D"/>
                </a:solidFill>
                <a:latin typeface="Barlow Bold"/>
              </a:rPr>
              <a:t>OW</a:t>
            </a:r>
            <a:r>
              <a:rPr lang="en-US" sz="13800" spc="167" dirty="0">
                <a:solidFill>
                  <a:srgbClr val="53BF9D"/>
                </a:solidFill>
                <a:latin typeface="Barlow Bold"/>
              </a:rPr>
              <a:t>?</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Tree>
    <p:extLst>
      <p:ext uri="{BB962C8B-B14F-4D97-AF65-F5344CB8AC3E}">
        <p14:creationId xmlns:p14="http://schemas.microsoft.com/office/powerpoint/2010/main" val="3026798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3275101"/>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76796"/>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IT’S EVERYWHERE, BUT NOT ALWAYS REFINED</a:t>
            </a:r>
          </a:p>
        </p:txBody>
      </p:sp>
      <p:sp>
        <p:nvSpPr>
          <p:cNvPr id="40" name="TextBox 40"/>
          <p:cNvSpPr txBox="1"/>
          <p:nvPr/>
        </p:nvSpPr>
        <p:spPr>
          <a:xfrm>
            <a:off x="1526047" y="3531987"/>
            <a:ext cx="15257955" cy="3323987"/>
          </a:xfrm>
          <a:prstGeom prst="rect">
            <a:avLst/>
          </a:prstGeom>
        </p:spPr>
        <p:txBody>
          <a:bodyPr wrap="square" lIns="0" tIns="0" rIns="0" bIns="0" rtlCol="0" anchor="t">
            <a:spAutoFit/>
          </a:bodyPr>
          <a:lstStyle/>
          <a:p>
            <a:pPr algn="l" rtl="0" eaLnBrk="1" latinLnBrk="0" hangingPunct="1">
              <a:spcBef>
                <a:spcPts val="0"/>
              </a:spcBef>
              <a:spcAft>
                <a:spcPts val="0"/>
              </a:spcAft>
              <a:buClrTx/>
              <a:buSzPts val="5400"/>
            </a:pPr>
            <a:r>
              <a:rPr lang="en-US" sz="5400" dirty="0">
                <a:solidFill>
                  <a:srgbClr val="FFC54D"/>
                </a:solidFill>
                <a:latin typeface="Barlow SemiCondensed" panose="020B0604020202020204" charset="0"/>
                <a:ea typeface="Calibri" panose="020F0502020204030204" pitchFamily="34" charset="0"/>
                <a:cs typeface="Times New Roman" panose="02020603050405020304" pitchFamily="18" charset="0"/>
              </a:rPr>
              <a:t>“</a:t>
            </a:r>
            <a:r>
              <a:rPr lang="en-US" sz="5400" kern="1200" dirty="0">
                <a:solidFill>
                  <a:srgbClr val="FFC54D"/>
                </a:solidFill>
                <a:effectLst/>
                <a:latin typeface="Barlow SemiCondensed" panose="020B0604020202020204" charset="0"/>
                <a:ea typeface="Calibri" panose="020F0502020204030204" pitchFamily="34" charset="0"/>
                <a:cs typeface="Times New Roman" panose="02020603050405020304" pitchFamily="18" charset="0"/>
              </a:rPr>
              <a:t>Data has been called the new oil, but I think we have to step back from that statement to understand it better. Data is this valuable asset, but just like oil, it has to go through people and refinement to get value.</a:t>
            </a:r>
            <a:r>
              <a:rPr lang="en-US" sz="5400" kern="1200" spc="114" dirty="0">
                <a:solidFill>
                  <a:srgbClr val="FFC54D"/>
                </a:solidFill>
                <a:effectLst/>
                <a:latin typeface="Barlow SemiCondensed" panose="020B0604020202020204" charset="0"/>
                <a:ea typeface="+mn-ea"/>
                <a:cs typeface="+mn-cs"/>
              </a:rPr>
              <a:t>“ </a:t>
            </a:r>
            <a:endParaRPr lang="en-US" sz="5400" dirty="0">
              <a:solidFill>
                <a:srgbClr val="FFC54D"/>
              </a:solidFill>
              <a:effectLst/>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17">
            <a:extLst>
              <a:ext uri="{FF2B5EF4-FFF2-40B4-BE49-F238E27FC236}">
                <a16:creationId xmlns:a16="http://schemas.microsoft.com/office/drawing/2014/main" id="{6C323DD7-2768-4E9C-BB41-FF46E2266AE6}"/>
              </a:ext>
            </a:extLst>
          </p:cNvPr>
          <p:cNvSpPr txBox="1"/>
          <p:nvPr/>
        </p:nvSpPr>
        <p:spPr>
          <a:xfrm>
            <a:off x="13950839" y="9434629"/>
            <a:ext cx="3327511"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(Jordan Morrow)</a:t>
            </a:r>
            <a:endParaRPr lang="en-US" sz="3600" i="1" dirty="0">
              <a:solidFill>
                <a:schemeClr val="bg1">
                  <a:lumMod val="50000"/>
                </a:schemeClr>
              </a:solidFill>
            </a:endParaRPr>
          </a:p>
        </p:txBody>
      </p:sp>
    </p:spTree>
    <p:extLst>
      <p:ext uri="{BB962C8B-B14F-4D97-AF65-F5344CB8AC3E}">
        <p14:creationId xmlns:p14="http://schemas.microsoft.com/office/powerpoint/2010/main" val="4198035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503997" y="7665149"/>
            <a:ext cx="13215056" cy="1592744"/>
          </a:xfrm>
          <a:prstGeom prst="rect">
            <a:avLst/>
          </a:prstGeom>
        </p:spPr>
        <p:txBody>
          <a:bodyPr wrap="square" lIns="0" tIns="0" rIns="0" bIns="0" rtlCol="0" anchor="t">
            <a:spAutoFit/>
          </a:bodyPr>
          <a:lstStyle/>
          <a:p>
            <a:pPr>
              <a:lnSpc>
                <a:spcPct val="75000"/>
              </a:lnSpc>
            </a:pPr>
            <a:r>
              <a:rPr lang="en-US" sz="13800" spc="167" dirty="0">
                <a:solidFill>
                  <a:srgbClr val="BD4291"/>
                </a:solidFill>
                <a:latin typeface="Barlow Bold"/>
              </a:rPr>
              <a:t>WHAT IS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Tree>
    <p:extLst>
      <p:ext uri="{BB962C8B-B14F-4D97-AF65-F5344CB8AC3E}">
        <p14:creationId xmlns:p14="http://schemas.microsoft.com/office/powerpoint/2010/main" val="6886987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76796"/>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DATA IS…</a:t>
            </a:r>
          </a:p>
        </p:txBody>
      </p:sp>
      <p:sp>
        <p:nvSpPr>
          <p:cNvPr id="40" name="TextBox 40"/>
          <p:cNvSpPr txBox="1"/>
          <p:nvPr/>
        </p:nvSpPr>
        <p:spPr>
          <a:xfrm>
            <a:off x="1526047" y="3301624"/>
            <a:ext cx="15257955" cy="5816977"/>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5400" spc="114" dirty="0">
                <a:solidFill>
                  <a:srgbClr val="000000"/>
                </a:solidFill>
                <a:latin typeface="Barlow SemiCondensed" panose="020B0604020202020204" charset="0"/>
              </a:rPr>
              <a:t>Quantifiable, measurable facts</a:t>
            </a:r>
          </a:p>
          <a:p>
            <a:pPr marL="685800" lvl="0" indent="-685800">
              <a:spcBef>
                <a:spcPct val="0"/>
              </a:spcBef>
              <a:buClr>
                <a:srgbClr val="BD4291"/>
              </a:buClr>
              <a:buFont typeface="Arial" panose="020B0604020202020204" pitchFamily="34" charset="0"/>
              <a:buChar char="•"/>
            </a:pPr>
            <a:r>
              <a:rPr lang="en-US" sz="5400" spc="114" dirty="0">
                <a:solidFill>
                  <a:srgbClr val="000000"/>
                </a:solidFill>
                <a:latin typeface="Barlow SemiCondensed" panose="020B0604020202020204" charset="0"/>
              </a:rPr>
              <a:t>It’s an assigned value to a thing</a:t>
            </a:r>
          </a:p>
          <a:p>
            <a:pPr marL="685800" lvl="0" indent="-685800">
              <a:spcBef>
                <a:spcPct val="0"/>
              </a:spcBef>
              <a:buClr>
                <a:srgbClr val="BD4291"/>
              </a:buClr>
              <a:buFont typeface="Arial" panose="020B0604020202020204" pitchFamily="34" charset="0"/>
              <a:buChar char="•"/>
            </a:pPr>
            <a:endParaRPr lang="en-US" sz="5400" spc="114" dirty="0">
              <a:solidFill>
                <a:srgbClr val="000000"/>
              </a:solidFill>
              <a:latin typeface="Barlow SemiCondensed" panose="020B0604020202020204" charset="0"/>
            </a:endParaRPr>
          </a:p>
          <a:p>
            <a:pPr marL="685800" lvl="0" indent="-685800">
              <a:spcBef>
                <a:spcPct val="0"/>
              </a:spcBef>
              <a:buClr>
                <a:srgbClr val="BD4291"/>
              </a:buClr>
              <a:buFont typeface="Arial" panose="020B0604020202020204" pitchFamily="34" charset="0"/>
              <a:buChar char="•"/>
            </a:pPr>
            <a:r>
              <a:rPr lang="en-US" sz="5400" spc="114" dirty="0">
                <a:solidFill>
                  <a:srgbClr val="000000"/>
                </a:solidFill>
                <a:latin typeface="Barlow SemiCondensed" panose="020B0604020202020204" charset="0"/>
              </a:rPr>
              <a:t>DATUM = singular</a:t>
            </a:r>
          </a:p>
          <a:p>
            <a:pPr marL="685800" lvl="0" indent="-685800">
              <a:spcBef>
                <a:spcPct val="0"/>
              </a:spcBef>
              <a:buClr>
                <a:srgbClr val="BD4291"/>
              </a:buClr>
              <a:buFont typeface="Arial" panose="020B0604020202020204" pitchFamily="34" charset="0"/>
              <a:buChar char="•"/>
            </a:pPr>
            <a:r>
              <a:rPr lang="en-US" sz="5400" spc="114" dirty="0">
                <a:solidFill>
                  <a:srgbClr val="000000"/>
                </a:solidFill>
                <a:latin typeface="Barlow SemiCondensed" panose="020B0604020202020204" charset="0"/>
              </a:rPr>
              <a:t>DATA = plural</a:t>
            </a:r>
          </a:p>
          <a:p>
            <a:pPr marL="685800" lvl="0" indent="-685800">
              <a:spcBef>
                <a:spcPct val="0"/>
              </a:spcBef>
              <a:buClr>
                <a:srgbClr val="BD4291"/>
              </a:buClr>
              <a:buFont typeface="Arial" panose="020B0604020202020204" pitchFamily="34" charset="0"/>
              <a:buChar char="•"/>
            </a:pPr>
            <a:r>
              <a:rPr lang="en-US" sz="5400" spc="114" dirty="0">
                <a:solidFill>
                  <a:srgbClr val="000000"/>
                </a:solidFill>
                <a:latin typeface="Barlow SemiCondensed" panose="020B0604020202020204" charset="0"/>
              </a:rPr>
              <a:t>DATA SET = collection of data</a:t>
            </a:r>
          </a:p>
          <a:p>
            <a:pPr marL="685800" lvl="0" indent="-685800">
              <a:spcBef>
                <a:spcPct val="0"/>
              </a:spcBef>
              <a:buClr>
                <a:srgbClr val="BD4291"/>
              </a:buClr>
              <a:buFont typeface="Arial" panose="020B0604020202020204" pitchFamily="34" charset="0"/>
              <a:buChar char="•"/>
            </a:pPr>
            <a:r>
              <a:rPr lang="en-US" sz="5400" spc="114" dirty="0">
                <a:solidFill>
                  <a:srgbClr val="000000"/>
                </a:solidFill>
                <a:latin typeface="Barlow SemiCondensed" panose="020B0604020202020204" charset="0"/>
              </a:rPr>
              <a:t>DATABASE = collection of data sets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36347098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221534"/>
            <a:ext cx="10665953"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WE ASSIGN VALUE TO THINGS ALL THE TIME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19" name="Freeform 4">
            <a:extLst>
              <a:ext uri="{FF2B5EF4-FFF2-40B4-BE49-F238E27FC236}">
                <a16:creationId xmlns:a16="http://schemas.microsoft.com/office/drawing/2014/main" id="{211F1C0A-9B3A-4D17-90CA-5C98EB9CFEAD}"/>
              </a:ext>
            </a:extLst>
          </p:cNvPr>
          <p:cNvSpPr>
            <a:spLocks noChangeAspect="1"/>
          </p:cNvSpPr>
          <p:nvPr/>
        </p:nvSpPr>
        <p:spPr>
          <a:xfrm>
            <a:off x="1503997" y="3221494"/>
            <a:ext cx="9278303" cy="6181669"/>
          </a:xfrm>
          <a:custGeom>
            <a:avLst/>
            <a:gdLst/>
            <a:ahLst/>
            <a:cxnLst/>
            <a:rect l="l" t="t" r="r" b="b"/>
            <a:pathLst>
              <a:path w="12352120" h="8229600">
                <a:moveTo>
                  <a:pt x="0" y="0"/>
                </a:moveTo>
                <a:lnTo>
                  <a:pt x="12352120" y="0"/>
                </a:lnTo>
                <a:lnTo>
                  <a:pt x="12352120" y="8229600"/>
                </a:lnTo>
                <a:lnTo>
                  <a:pt x="0" y="8229600"/>
                </a:lnTo>
                <a:lnTo>
                  <a:pt x="0" y="0"/>
                </a:lnTo>
                <a:close/>
              </a:path>
            </a:pathLst>
          </a:custGeom>
          <a:blipFill>
            <a:blip r:embed="rId4"/>
            <a:stretch>
              <a:fillRect/>
            </a:stretch>
          </a:blipFill>
          <a:effectLst>
            <a:outerShdw blurRad="292100" dist="139700" dir="2700000" algn="tl" rotWithShape="0">
              <a:prstClr val="black">
                <a:alpha val="65000"/>
              </a:prstClr>
            </a:outerShdw>
          </a:effectLst>
        </p:spPr>
      </p:sp>
    </p:spTree>
    <p:extLst>
      <p:ext uri="{BB962C8B-B14F-4D97-AF65-F5344CB8AC3E}">
        <p14:creationId xmlns:p14="http://schemas.microsoft.com/office/powerpoint/2010/main" val="28995304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221534"/>
            <a:ext cx="10665953"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WE ASSIGN VALUE TO THINGS ALL THE TIME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9" name="Freeform 4">
            <a:extLst>
              <a:ext uri="{FF2B5EF4-FFF2-40B4-BE49-F238E27FC236}">
                <a16:creationId xmlns:a16="http://schemas.microsoft.com/office/drawing/2014/main" id="{211F1C0A-9B3A-4D17-90CA-5C98EB9CFEAD}"/>
              </a:ext>
            </a:extLst>
          </p:cNvPr>
          <p:cNvSpPr>
            <a:spLocks noChangeAspect="1"/>
          </p:cNvSpPr>
          <p:nvPr/>
        </p:nvSpPr>
        <p:spPr>
          <a:xfrm>
            <a:off x="1503997" y="3221494"/>
            <a:ext cx="9278303" cy="6181669"/>
          </a:xfrm>
          <a:custGeom>
            <a:avLst/>
            <a:gdLst/>
            <a:ahLst/>
            <a:cxnLst/>
            <a:rect l="l" t="t" r="r" b="b"/>
            <a:pathLst>
              <a:path w="12352120" h="8229600">
                <a:moveTo>
                  <a:pt x="0" y="0"/>
                </a:moveTo>
                <a:lnTo>
                  <a:pt x="12352120" y="0"/>
                </a:lnTo>
                <a:lnTo>
                  <a:pt x="12352120" y="8229600"/>
                </a:lnTo>
                <a:lnTo>
                  <a:pt x="0" y="8229600"/>
                </a:lnTo>
                <a:lnTo>
                  <a:pt x="0" y="0"/>
                </a:lnTo>
                <a:close/>
              </a:path>
            </a:pathLst>
          </a:custGeom>
          <a:blipFill>
            <a:blip r:embed="rId5"/>
            <a:stretch>
              <a:fillRect/>
            </a:stretch>
          </a:blipFill>
          <a:effectLst>
            <a:outerShdw blurRad="292100" dist="139700" dir="2700000" algn="tl" rotWithShape="0">
              <a:prstClr val="black">
                <a:alpha val="65000"/>
              </a:prstClr>
            </a:outerShdw>
          </a:effectLst>
        </p:spPr>
      </p:sp>
      <p:sp>
        <p:nvSpPr>
          <p:cNvPr id="18" name="TextBox 40">
            <a:extLst>
              <a:ext uri="{FF2B5EF4-FFF2-40B4-BE49-F238E27FC236}">
                <a16:creationId xmlns:a16="http://schemas.microsoft.com/office/drawing/2014/main" id="{9B213090-730C-47D9-BC84-7D19B3922A8E}"/>
              </a:ext>
            </a:extLst>
          </p:cNvPr>
          <p:cNvSpPr txBox="1"/>
          <p:nvPr/>
        </p:nvSpPr>
        <p:spPr>
          <a:xfrm>
            <a:off x="11503544" y="3204488"/>
            <a:ext cx="5948243" cy="3077766"/>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4000" spc="114" dirty="0">
                <a:solidFill>
                  <a:srgbClr val="000000"/>
                </a:solidFill>
                <a:latin typeface="Barlow SemiCondensed" panose="020B0604020202020204" charset="0"/>
              </a:rPr>
              <a:t>What are we looking at?</a:t>
            </a:r>
          </a:p>
          <a:p>
            <a:pPr marL="685800" lvl="0" indent="-685800">
              <a:spcBef>
                <a:spcPct val="0"/>
              </a:spcBef>
              <a:buClr>
                <a:srgbClr val="BD4291"/>
              </a:buClr>
              <a:buFont typeface="Arial" panose="020B0604020202020204" pitchFamily="34" charset="0"/>
              <a:buChar char="•"/>
            </a:pPr>
            <a:r>
              <a:rPr lang="en-US" sz="4000" spc="114" dirty="0">
                <a:solidFill>
                  <a:srgbClr val="000000"/>
                </a:solidFill>
                <a:latin typeface="Barlow SemiCondensed" panose="020B0604020202020204" charset="0"/>
              </a:rPr>
              <a:t>What color?</a:t>
            </a:r>
          </a:p>
          <a:p>
            <a:pPr marL="685800" lvl="0" indent="-685800">
              <a:spcBef>
                <a:spcPct val="0"/>
              </a:spcBef>
              <a:buClr>
                <a:srgbClr val="BD4291"/>
              </a:buClr>
              <a:buFont typeface="Arial" panose="020B0604020202020204" pitchFamily="34" charset="0"/>
              <a:buChar char="•"/>
            </a:pPr>
            <a:r>
              <a:rPr lang="en-US" sz="4000" spc="114" dirty="0">
                <a:solidFill>
                  <a:srgbClr val="000000"/>
                </a:solidFill>
                <a:latin typeface="Barlow SemiCondensed" panose="020B0604020202020204" charset="0"/>
              </a:rPr>
              <a:t>How many?</a:t>
            </a:r>
          </a:p>
          <a:p>
            <a:pPr marL="685800" lvl="0" indent="-685800">
              <a:spcBef>
                <a:spcPct val="0"/>
              </a:spcBef>
              <a:buClr>
                <a:srgbClr val="BD4291"/>
              </a:buClr>
              <a:buFont typeface="Arial" panose="020B0604020202020204" pitchFamily="34" charset="0"/>
              <a:buChar char="•"/>
            </a:pPr>
            <a:r>
              <a:rPr lang="en-US" sz="4000" spc="114" dirty="0">
                <a:solidFill>
                  <a:srgbClr val="000000"/>
                </a:solidFill>
                <a:latin typeface="Barlow SemiCondensed" panose="020B0604020202020204" charset="0"/>
              </a:rPr>
              <a:t>What’s their condition?</a:t>
            </a:r>
          </a:p>
          <a:p>
            <a:pPr marL="685800" lvl="0" indent="-685800">
              <a:spcBef>
                <a:spcPct val="0"/>
              </a:spcBef>
              <a:buClr>
                <a:srgbClr val="BD4291"/>
              </a:buClr>
              <a:buFont typeface="Arial" panose="020B0604020202020204" pitchFamily="34" charset="0"/>
              <a:buChar char="•"/>
            </a:pPr>
            <a:r>
              <a:rPr lang="en-US" sz="4000" spc="114" dirty="0">
                <a:solidFill>
                  <a:srgbClr val="000000"/>
                </a:solidFill>
                <a:latin typeface="Barlow SemiCondensed" panose="020B0604020202020204" charset="0"/>
              </a:rPr>
              <a:t>What’s their brand?</a:t>
            </a:r>
          </a:p>
        </p:txBody>
      </p:sp>
    </p:spTree>
    <p:extLst>
      <p:ext uri="{BB962C8B-B14F-4D97-AF65-F5344CB8AC3E}">
        <p14:creationId xmlns:p14="http://schemas.microsoft.com/office/powerpoint/2010/main" val="39697956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221534"/>
            <a:ext cx="10665953"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WE ASSIGN VALUE TO THINGS ALL THE TIME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9" name="Freeform 4">
            <a:extLst>
              <a:ext uri="{FF2B5EF4-FFF2-40B4-BE49-F238E27FC236}">
                <a16:creationId xmlns:a16="http://schemas.microsoft.com/office/drawing/2014/main" id="{211F1C0A-9B3A-4D17-90CA-5C98EB9CFEAD}"/>
              </a:ext>
            </a:extLst>
          </p:cNvPr>
          <p:cNvSpPr>
            <a:spLocks noChangeAspect="1"/>
          </p:cNvSpPr>
          <p:nvPr/>
        </p:nvSpPr>
        <p:spPr>
          <a:xfrm>
            <a:off x="1503997" y="3221494"/>
            <a:ext cx="9278303" cy="6181669"/>
          </a:xfrm>
          <a:custGeom>
            <a:avLst/>
            <a:gdLst/>
            <a:ahLst/>
            <a:cxnLst/>
            <a:rect l="l" t="t" r="r" b="b"/>
            <a:pathLst>
              <a:path w="12352120" h="8229600">
                <a:moveTo>
                  <a:pt x="0" y="0"/>
                </a:moveTo>
                <a:lnTo>
                  <a:pt x="12352120" y="0"/>
                </a:lnTo>
                <a:lnTo>
                  <a:pt x="12352120" y="8229600"/>
                </a:lnTo>
                <a:lnTo>
                  <a:pt x="0" y="8229600"/>
                </a:lnTo>
                <a:lnTo>
                  <a:pt x="0" y="0"/>
                </a:lnTo>
                <a:close/>
              </a:path>
            </a:pathLst>
          </a:custGeom>
          <a:blipFill>
            <a:blip r:embed="rId5"/>
            <a:stretch>
              <a:fillRect/>
            </a:stretch>
          </a:blipFill>
          <a:effectLst>
            <a:outerShdw blurRad="292100" dist="139700" dir="2700000" algn="tl" rotWithShape="0">
              <a:prstClr val="black">
                <a:alpha val="65000"/>
              </a:prstClr>
            </a:outerShdw>
          </a:effectLst>
        </p:spPr>
      </p:sp>
      <p:sp>
        <p:nvSpPr>
          <p:cNvPr id="18" name="TextBox 40">
            <a:extLst>
              <a:ext uri="{FF2B5EF4-FFF2-40B4-BE49-F238E27FC236}">
                <a16:creationId xmlns:a16="http://schemas.microsoft.com/office/drawing/2014/main" id="{9B213090-730C-47D9-BC84-7D19B3922A8E}"/>
              </a:ext>
            </a:extLst>
          </p:cNvPr>
          <p:cNvSpPr txBox="1"/>
          <p:nvPr/>
        </p:nvSpPr>
        <p:spPr>
          <a:xfrm>
            <a:off x="11503544" y="3204488"/>
            <a:ext cx="5948243" cy="3077766"/>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4000" spc="114" dirty="0">
                <a:solidFill>
                  <a:srgbClr val="000000"/>
                </a:solidFill>
                <a:latin typeface="Barlow SemiCondensed" panose="020B0604020202020204" charset="0"/>
              </a:rPr>
              <a:t>What are we looking at?</a:t>
            </a:r>
          </a:p>
          <a:p>
            <a:pPr marL="685800" lvl="0" indent="-685800">
              <a:spcBef>
                <a:spcPct val="0"/>
              </a:spcBef>
              <a:buClr>
                <a:srgbClr val="BD4291"/>
              </a:buClr>
              <a:buFont typeface="Arial" panose="020B0604020202020204" pitchFamily="34" charset="0"/>
              <a:buChar char="•"/>
            </a:pPr>
            <a:r>
              <a:rPr lang="en-US" sz="4000" spc="114" dirty="0">
                <a:solidFill>
                  <a:srgbClr val="000000"/>
                </a:solidFill>
                <a:latin typeface="Barlow SemiCondensed" panose="020B0604020202020204" charset="0"/>
              </a:rPr>
              <a:t>What color?</a:t>
            </a:r>
          </a:p>
          <a:p>
            <a:pPr marL="685800" lvl="0" indent="-685800">
              <a:spcBef>
                <a:spcPct val="0"/>
              </a:spcBef>
              <a:buClr>
                <a:srgbClr val="BD4291"/>
              </a:buClr>
              <a:buFont typeface="Arial" panose="020B0604020202020204" pitchFamily="34" charset="0"/>
              <a:buChar char="•"/>
            </a:pPr>
            <a:r>
              <a:rPr lang="en-US" sz="4000" spc="114" dirty="0">
                <a:solidFill>
                  <a:srgbClr val="000000"/>
                </a:solidFill>
                <a:latin typeface="Barlow SemiCondensed" panose="020B0604020202020204" charset="0"/>
              </a:rPr>
              <a:t>How many?</a:t>
            </a:r>
          </a:p>
          <a:p>
            <a:pPr marL="685800" lvl="0" indent="-685800">
              <a:spcBef>
                <a:spcPct val="0"/>
              </a:spcBef>
              <a:buClr>
                <a:srgbClr val="BD4291"/>
              </a:buClr>
              <a:buFont typeface="Arial" panose="020B0604020202020204" pitchFamily="34" charset="0"/>
              <a:buChar char="•"/>
            </a:pPr>
            <a:r>
              <a:rPr lang="en-US" sz="4000" spc="114" dirty="0">
                <a:solidFill>
                  <a:srgbClr val="000000"/>
                </a:solidFill>
                <a:latin typeface="Barlow SemiCondensed" panose="020B0604020202020204" charset="0"/>
              </a:rPr>
              <a:t>What’s their condition?</a:t>
            </a:r>
          </a:p>
          <a:p>
            <a:pPr marL="685800" lvl="0" indent="-685800">
              <a:spcBef>
                <a:spcPct val="0"/>
              </a:spcBef>
              <a:buClr>
                <a:srgbClr val="BD4291"/>
              </a:buClr>
              <a:buFont typeface="Arial" panose="020B0604020202020204" pitchFamily="34" charset="0"/>
              <a:buChar char="•"/>
            </a:pPr>
            <a:r>
              <a:rPr lang="en-US" sz="4000" spc="114" dirty="0">
                <a:solidFill>
                  <a:srgbClr val="000000"/>
                </a:solidFill>
                <a:latin typeface="Barlow SemiCondensed" panose="020B0604020202020204" charset="0"/>
              </a:rPr>
              <a:t>What’s their brand?</a:t>
            </a:r>
          </a:p>
        </p:txBody>
      </p:sp>
      <p:sp>
        <p:nvSpPr>
          <p:cNvPr id="21" name="TextBox 40">
            <a:extLst>
              <a:ext uri="{FF2B5EF4-FFF2-40B4-BE49-F238E27FC236}">
                <a16:creationId xmlns:a16="http://schemas.microsoft.com/office/drawing/2014/main" id="{BF02D425-B9EE-4F41-B34B-A361FBAC5BD7}"/>
              </a:ext>
            </a:extLst>
          </p:cNvPr>
          <p:cNvSpPr txBox="1"/>
          <p:nvPr/>
        </p:nvSpPr>
        <p:spPr>
          <a:xfrm>
            <a:off x="11102747" y="6781641"/>
            <a:ext cx="4436657" cy="1846659"/>
          </a:xfrm>
          <a:prstGeom prst="rect">
            <a:avLst/>
          </a:prstGeom>
        </p:spPr>
        <p:txBody>
          <a:bodyPr wrap="square" lIns="0" tIns="0" rIns="0" bIns="0" rtlCol="0" anchor="t">
            <a:spAutoFit/>
          </a:bodyPr>
          <a:lstStyle/>
          <a:p>
            <a:pPr lvl="0">
              <a:spcBef>
                <a:spcPct val="0"/>
              </a:spcBef>
              <a:buClr>
                <a:srgbClr val="BD4291"/>
              </a:buClr>
            </a:pPr>
            <a:r>
              <a:rPr lang="en-US" sz="4000" spc="114" dirty="0">
                <a:solidFill>
                  <a:srgbClr val="BD4291"/>
                </a:solidFill>
                <a:latin typeface="Barlow Bold" panose="020B0604020202020204" charset="0"/>
              </a:rPr>
              <a:t>There’s lots of data attached to each of us too!</a:t>
            </a:r>
          </a:p>
        </p:txBody>
      </p:sp>
    </p:spTree>
    <p:extLst>
      <p:ext uri="{BB962C8B-B14F-4D97-AF65-F5344CB8AC3E}">
        <p14:creationId xmlns:p14="http://schemas.microsoft.com/office/powerpoint/2010/main" val="41430901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76796"/>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DATA COLLECTION</a:t>
            </a:r>
          </a:p>
        </p:txBody>
      </p:sp>
      <p:sp>
        <p:nvSpPr>
          <p:cNvPr id="40" name="TextBox 40"/>
          <p:cNvSpPr txBox="1"/>
          <p:nvPr/>
        </p:nvSpPr>
        <p:spPr>
          <a:xfrm>
            <a:off x="1526048" y="3301624"/>
            <a:ext cx="6579578" cy="4154984"/>
          </a:xfrm>
          <a:prstGeom prst="rect">
            <a:avLst/>
          </a:prstGeom>
        </p:spPr>
        <p:txBody>
          <a:bodyPr wrap="square" lIns="0" tIns="0" rIns="0" bIns="0" rtlCol="0" anchor="t">
            <a:spAutoFit/>
          </a:bodyPr>
          <a:lstStyle/>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Observatory</a:t>
            </a:r>
          </a:p>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Surveys</a:t>
            </a:r>
          </a:p>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Windshield surveys</a:t>
            </a:r>
          </a:p>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Interviews</a:t>
            </a:r>
          </a:p>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Focus groups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9" name="TextBox 18">
            <a:extLst>
              <a:ext uri="{FF2B5EF4-FFF2-40B4-BE49-F238E27FC236}">
                <a16:creationId xmlns:a16="http://schemas.microsoft.com/office/drawing/2014/main" id="{F08D839D-695E-4C0D-ACF6-9C7ECB05C092}"/>
              </a:ext>
            </a:extLst>
          </p:cNvPr>
          <p:cNvSpPr txBox="1"/>
          <p:nvPr/>
        </p:nvSpPr>
        <p:spPr>
          <a:xfrm>
            <a:off x="9278743" y="3400407"/>
            <a:ext cx="7980557" cy="3416320"/>
          </a:xfrm>
          <a:prstGeom prst="rect">
            <a:avLst/>
          </a:prstGeom>
          <a:noFill/>
        </p:spPr>
        <p:txBody>
          <a:bodyPr wrap="square">
            <a:spAutoFit/>
          </a:bodyPr>
          <a:lstStyle/>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Digital data collection</a:t>
            </a:r>
          </a:p>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Administrative records</a:t>
            </a:r>
          </a:p>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Experiments</a:t>
            </a:r>
          </a:p>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Crowdsourcing</a:t>
            </a:r>
            <a:endParaRPr lang="en-US" sz="5400" dirty="0"/>
          </a:p>
        </p:txBody>
      </p:sp>
    </p:spTree>
    <p:extLst>
      <p:ext uri="{BB962C8B-B14F-4D97-AF65-F5344CB8AC3E}">
        <p14:creationId xmlns:p14="http://schemas.microsoft.com/office/powerpoint/2010/main" val="24268119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337486"/>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WHY DOES IT MATTER </a:t>
            </a:r>
            <a:br>
              <a:rPr lang="en-US" sz="7200" spc="167" dirty="0">
                <a:solidFill>
                  <a:srgbClr val="000000"/>
                </a:solidFill>
                <a:latin typeface="Barlow Bold"/>
              </a:rPr>
            </a:br>
            <a:r>
              <a:rPr lang="en-US" sz="7200" spc="167" dirty="0">
                <a:solidFill>
                  <a:srgbClr val="000000"/>
                </a:solidFill>
                <a:latin typeface="Barlow Bold"/>
              </a:rPr>
              <a:t>WHERE IT COMES FROM?</a:t>
            </a:r>
          </a:p>
        </p:txBody>
      </p:sp>
      <p:sp>
        <p:nvSpPr>
          <p:cNvPr id="40" name="TextBox 40"/>
          <p:cNvSpPr txBox="1"/>
          <p:nvPr/>
        </p:nvSpPr>
        <p:spPr>
          <a:xfrm>
            <a:off x="1526048" y="3301624"/>
            <a:ext cx="15257954" cy="4985980"/>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5400" spc="114" dirty="0">
                <a:solidFill>
                  <a:srgbClr val="000000"/>
                </a:solidFill>
                <a:latin typeface="Barlow SemiCondensed" panose="020B0604020202020204" charset="0"/>
              </a:rPr>
              <a:t>We need to understand how research is produced so we can be better stewards of it as we’re analyzing and consuming it</a:t>
            </a:r>
          </a:p>
          <a:p>
            <a:pPr marL="685800" indent="-685800">
              <a:spcBef>
                <a:spcPct val="0"/>
              </a:spcBef>
              <a:buClr>
                <a:srgbClr val="BD4291"/>
              </a:buClr>
              <a:buFont typeface="Arial" panose="020B0604020202020204" pitchFamily="34" charset="0"/>
              <a:buChar char="•"/>
            </a:pPr>
            <a:r>
              <a:rPr lang="en-US" sz="5400" dirty="0">
                <a:effectLst/>
                <a:latin typeface="Barlow SemiCondensed" panose="020B0604020202020204" charset="0"/>
                <a:ea typeface="Calibri" panose="020F0502020204030204" pitchFamily="34" charset="0"/>
                <a:cs typeface="Times New Roman" panose="02020603050405020304" pitchFamily="18" charset="0"/>
              </a:rPr>
              <a:t>Data is not neutral – humans make choices about data collection which introduces bias</a:t>
            </a:r>
          </a:p>
          <a:p>
            <a:pPr marL="685800" indent="-685800">
              <a:spcBef>
                <a:spcPct val="0"/>
              </a:spcBef>
              <a:buClr>
                <a:srgbClr val="BD4291"/>
              </a:buClr>
              <a:buFont typeface="Arial" panose="020B0604020202020204" pitchFamily="34" charset="0"/>
              <a:buChar char="•"/>
            </a:pPr>
            <a:r>
              <a:rPr lang="en-US" sz="5400" dirty="0">
                <a:latin typeface="Barlow SemiCondensed" panose="020B0604020202020204" charset="0"/>
                <a:ea typeface="Calibri" panose="020F0502020204030204" pitchFamily="34" charset="0"/>
                <a:cs typeface="Times New Roman" panose="02020603050405020304" pitchFamily="18" charset="0"/>
              </a:rPr>
              <a:t>Always investigate your data source</a:t>
            </a:r>
            <a:endParaRPr lang="en-US" sz="5400" dirty="0">
              <a:effectLst/>
              <a:latin typeface="Barlow SemiCondensed" panose="020B0604020202020204" charset="0"/>
              <a:ea typeface="Calibri" panose="020F0502020204030204" pitchFamily="34" charset="0"/>
              <a:cs typeface="Times New Roman" panose="02020603050405020304" pitchFamily="18" charset="0"/>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18" name="TextBox 17">
            <a:extLst>
              <a:ext uri="{FF2B5EF4-FFF2-40B4-BE49-F238E27FC236}">
                <a16:creationId xmlns:a16="http://schemas.microsoft.com/office/drawing/2014/main" id="{B6365593-CAE9-46E4-AEB7-17A88D503EAE}"/>
              </a:ext>
            </a:extLst>
          </p:cNvPr>
          <p:cNvSpPr txBox="1"/>
          <p:nvPr/>
        </p:nvSpPr>
        <p:spPr>
          <a:xfrm>
            <a:off x="11353800" y="9445989"/>
            <a:ext cx="5637847"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(Data Driven Detroit – D3)</a:t>
            </a:r>
            <a:endParaRPr lang="en-US" sz="3600" i="1" dirty="0">
              <a:solidFill>
                <a:schemeClr val="bg1">
                  <a:lumMod val="50000"/>
                </a:schemeClr>
              </a:solidFill>
            </a:endParaRPr>
          </a:p>
        </p:txBody>
      </p:sp>
    </p:spTree>
    <p:extLst>
      <p:ext uri="{BB962C8B-B14F-4D97-AF65-F5344CB8AC3E}">
        <p14:creationId xmlns:p14="http://schemas.microsoft.com/office/powerpoint/2010/main" val="1655289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76796"/>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METADATA</a:t>
            </a:r>
          </a:p>
        </p:txBody>
      </p:sp>
      <p:sp>
        <p:nvSpPr>
          <p:cNvPr id="40" name="TextBox 40"/>
          <p:cNvSpPr txBox="1"/>
          <p:nvPr/>
        </p:nvSpPr>
        <p:spPr>
          <a:xfrm>
            <a:off x="1526048" y="3301624"/>
            <a:ext cx="8656330" cy="9140964"/>
          </a:xfrm>
          <a:prstGeom prst="rect">
            <a:avLst/>
          </a:prstGeom>
        </p:spPr>
        <p:txBody>
          <a:bodyPr wrap="square" lIns="0" tIns="0" rIns="0" bIns="0" rtlCol="0" anchor="t">
            <a:spAutoFit/>
          </a:bodyPr>
          <a:lstStyle/>
          <a:p>
            <a:pPr lvl="0">
              <a:spcBef>
                <a:spcPct val="0"/>
              </a:spcBef>
            </a:pPr>
            <a:r>
              <a:rPr lang="en-US" sz="5400" spc="114" dirty="0">
                <a:solidFill>
                  <a:srgbClr val="000000"/>
                </a:solidFill>
                <a:latin typeface="Barlow SemiCondensed" panose="020B0604020202020204" charset="0"/>
              </a:rPr>
              <a:t>= data that describes data (who, what, when, where, why, and how)</a:t>
            </a:r>
          </a:p>
          <a:p>
            <a:pPr lvl="0">
              <a:spcBef>
                <a:spcPct val="0"/>
              </a:spcBef>
            </a:pPr>
            <a:endParaRPr lang="en-US" sz="5400" spc="114" dirty="0">
              <a:solidFill>
                <a:srgbClr val="000000"/>
              </a:solidFill>
              <a:latin typeface="Barlow SemiCondensed" panose="020B0604020202020204" charset="0"/>
            </a:endParaRPr>
          </a:p>
          <a:p>
            <a:pPr lvl="0">
              <a:spcBef>
                <a:spcPct val="0"/>
              </a:spcBef>
            </a:pPr>
            <a:r>
              <a:rPr lang="en-US" sz="5400" b="1" spc="114" dirty="0">
                <a:solidFill>
                  <a:srgbClr val="BD4291"/>
                </a:solidFill>
                <a:latin typeface="Barlow SemiCondensed" panose="020B0604020202020204" charset="0"/>
              </a:rPr>
              <a:t>EXAMPLE</a:t>
            </a:r>
            <a:r>
              <a:rPr lang="en-US" sz="5400" spc="114" dirty="0">
                <a:solidFill>
                  <a:srgbClr val="000000"/>
                </a:solidFill>
                <a:latin typeface="Barlow SemiCondensed" panose="020B0604020202020204" charset="0"/>
              </a:rPr>
              <a:t>: Song information (artist, who produced it, how long it is, etc.)</a:t>
            </a:r>
          </a:p>
          <a:p>
            <a:pPr lvl="0">
              <a:spcBef>
                <a:spcPct val="0"/>
              </a:spcBef>
            </a:pPr>
            <a:endParaRPr lang="en-US" sz="5400" spc="114" dirty="0">
              <a:solidFill>
                <a:srgbClr val="000000"/>
              </a:solidFill>
              <a:latin typeface="Barlow SemiCondensed" panose="020B0604020202020204" charset="0"/>
            </a:endParaRPr>
          </a:p>
          <a:p>
            <a:pPr lvl="0">
              <a:spcBef>
                <a:spcPct val="0"/>
              </a:spcBef>
            </a:pPr>
            <a:endParaRPr lang="en-US" sz="5400" spc="114" dirty="0">
              <a:solidFill>
                <a:srgbClr val="000000"/>
              </a:solidFill>
              <a:latin typeface="Barlow SemiCondensed" panose="020B0604020202020204" charset="0"/>
            </a:endParaRPr>
          </a:p>
          <a:p>
            <a:pPr lvl="0">
              <a:spcBef>
                <a:spcPct val="0"/>
              </a:spcBef>
            </a:pPr>
            <a:endParaRPr lang="en-US" sz="5400" spc="114" dirty="0">
              <a:solidFill>
                <a:srgbClr val="000000"/>
              </a:solidFill>
              <a:latin typeface="Barlow SemiCondensed" panose="020B0604020202020204" charset="0"/>
            </a:endParaRPr>
          </a:p>
          <a:p>
            <a:pPr marL="685800" lvl="0" indent="-685800">
              <a:spcBef>
                <a:spcPct val="0"/>
              </a:spcBef>
              <a:buFont typeface="Arial" panose="020B0604020202020204" pitchFamily="34" charset="0"/>
              <a:buChar char="•"/>
            </a:pPr>
            <a:endParaRPr lang="en-US" sz="5400" spc="114" dirty="0">
              <a:solidFill>
                <a:srgbClr val="000000"/>
              </a:solidFill>
              <a:latin typeface="Barlow SemiCondensed" panose="020B0604020202020204" charset="0"/>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18" name="Picture 17">
            <a:extLst>
              <a:ext uri="{FF2B5EF4-FFF2-40B4-BE49-F238E27FC236}">
                <a16:creationId xmlns:a16="http://schemas.microsoft.com/office/drawing/2014/main" id="{5C63E943-B85B-46E8-A361-686E59B666B3}"/>
              </a:ext>
            </a:extLst>
          </p:cNvPr>
          <p:cNvPicPr>
            <a:picLocks noChangeAspect="1"/>
          </p:cNvPicPr>
          <p:nvPr/>
        </p:nvPicPr>
        <p:blipFill>
          <a:blip r:embed="rId5"/>
          <a:stretch>
            <a:fillRect/>
          </a:stretch>
        </p:blipFill>
        <p:spPr>
          <a:xfrm>
            <a:off x="10710424" y="3110525"/>
            <a:ext cx="6343154" cy="6343154"/>
          </a:xfrm>
          <a:prstGeom prst="rect">
            <a:avLst/>
          </a:prstGeom>
          <a:ln>
            <a:noFill/>
          </a:ln>
          <a:effectLst>
            <a:outerShdw blurRad="292100" dist="139700" dir="2700000" algn="tl" rotWithShape="0">
              <a:srgbClr val="333333">
                <a:alpha val="65000"/>
              </a:srgbClr>
            </a:outerShdw>
          </a:effectLst>
        </p:spPr>
      </p:pic>
      <p:sp>
        <p:nvSpPr>
          <p:cNvPr id="19" name="TextBox 18">
            <a:extLst>
              <a:ext uri="{FF2B5EF4-FFF2-40B4-BE49-F238E27FC236}">
                <a16:creationId xmlns:a16="http://schemas.microsoft.com/office/drawing/2014/main" id="{CB864182-74CC-4104-96BE-FC2C8301DAA6}"/>
              </a:ext>
            </a:extLst>
          </p:cNvPr>
          <p:cNvSpPr txBox="1"/>
          <p:nvPr/>
        </p:nvSpPr>
        <p:spPr>
          <a:xfrm>
            <a:off x="13664136" y="9445989"/>
            <a:ext cx="3327511" cy="646331"/>
          </a:xfrm>
          <a:prstGeom prst="rect">
            <a:avLst/>
          </a:prstGeom>
          <a:noFill/>
        </p:spPr>
        <p:txBody>
          <a:bodyPr wrap="square">
            <a:spAutoFit/>
          </a:bodyPr>
          <a:lstStyle/>
          <a:p>
            <a:pPr algn="r"/>
            <a:r>
              <a:rPr lang="en-US" sz="3600" i="1" spc="114" dirty="0">
                <a:solidFill>
                  <a:schemeClr val="bg1">
                    <a:lumMod val="50000"/>
                  </a:schemeClr>
                </a:solidFill>
                <a:latin typeface="Barlow SemiCondensed"/>
              </a:rPr>
              <a:t>(xkcd.com)</a:t>
            </a:r>
            <a:endParaRPr lang="en-US" sz="3600" i="1" dirty="0">
              <a:solidFill>
                <a:schemeClr val="bg1">
                  <a:lumMod val="50000"/>
                </a:schemeClr>
              </a:solidFill>
            </a:endParaRPr>
          </a:p>
        </p:txBody>
      </p:sp>
    </p:spTree>
    <p:extLst>
      <p:ext uri="{BB962C8B-B14F-4D97-AF65-F5344CB8AC3E}">
        <p14:creationId xmlns:p14="http://schemas.microsoft.com/office/powerpoint/2010/main" val="3697390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76796"/>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METADATA</a:t>
            </a:r>
          </a:p>
        </p:txBody>
      </p:sp>
      <p:sp>
        <p:nvSpPr>
          <p:cNvPr id="40" name="TextBox 40"/>
          <p:cNvSpPr txBox="1"/>
          <p:nvPr/>
        </p:nvSpPr>
        <p:spPr>
          <a:xfrm>
            <a:off x="1526048" y="3301624"/>
            <a:ext cx="15257954" cy="1661993"/>
          </a:xfrm>
          <a:prstGeom prst="rect">
            <a:avLst/>
          </a:prstGeom>
        </p:spPr>
        <p:txBody>
          <a:bodyPr wrap="square" lIns="0" tIns="0" rIns="0" bIns="0" rtlCol="0" anchor="t">
            <a:spAutoFit/>
          </a:bodyPr>
          <a:lstStyle/>
          <a:p>
            <a:pPr lvl="0">
              <a:spcBef>
                <a:spcPct val="0"/>
              </a:spcBef>
              <a:buClr>
                <a:srgbClr val="BD4291"/>
              </a:buClr>
            </a:pPr>
            <a:r>
              <a:rPr lang="en-US" sz="5400" spc="114" dirty="0">
                <a:solidFill>
                  <a:srgbClr val="000000"/>
                </a:solidFill>
                <a:latin typeface="Barlow SemiCondensed" panose="020B0604020202020204" charset="0"/>
              </a:rPr>
              <a:t>Data sources typically provide metadata so that others can use the data more easily and effectively: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1" name="TextBox 20">
            <a:extLst>
              <a:ext uri="{FF2B5EF4-FFF2-40B4-BE49-F238E27FC236}">
                <a16:creationId xmlns:a16="http://schemas.microsoft.com/office/drawing/2014/main" id="{106C4AB0-B539-4EC0-9FE9-AB6BBDF944D6}"/>
              </a:ext>
            </a:extLst>
          </p:cNvPr>
          <p:cNvSpPr txBox="1"/>
          <p:nvPr/>
        </p:nvSpPr>
        <p:spPr>
          <a:xfrm>
            <a:off x="10870074" y="5734137"/>
            <a:ext cx="6789272" cy="2585323"/>
          </a:xfrm>
          <a:prstGeom prst="rect">
            <a:avLst/>
          </a:prstGeom>
          <a:noFill/>
        </p:spPr>
        <p:txBody>
          <a:bodyPr wrap="square">
            <a:spAutoFit/>
          </a:bodyPr>
          <a:lstStyle/>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Sample size</a:t>
            </a:r>
          </a:p>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Known limitations</a:t>
            </a:r>
          </a:p>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Etc.</a:t>
            </a:r>
          </a:p>
        </p:txBody>
      </p:sp>
      <p:sp>
        <p:nvSpPr>
          <p:cNvPr id="23" name="TextBox 22">
            <a:extLst>
              <a:ext uri="{FF2B5EF4-FFF2-40B4-BE49-F238E27FC236}">
                <a16:creationId xmlns:a16="http://schemas.microsoft.com/office/drawing/2014/main" id="{FF68881D-9FA6-49E2-8F34-CF02EAD7E5D3}"/>
              </a:ext>
            </a:extLst>
          </p:cNvPr>
          <p:cNvSpPr txBox="1"/>
          <p:nvPr/>
        </p:nvSpPr>
        <p:spPr>
          <a:xfrm>
            <a:off x="1526047" y="5734137"/>
            <a:ext cx="8617938" cy="2585323"/>
          </a:xfrm>
          <a:prstGeom prst="rect">
            <a:avLst/>
          </a:prstGeom>
          <a:noFill/>
        </p:spPr>
        <p:txBody>
          <a:bodyPr wrap="square">
            <a:spAutoFit/>
          </a:bodyPr>
          <a:lstStyle/>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How the data was collected</a:t>
            </a:r>
          </a:p>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Who collected it</a:t>
            </a:r>
          </a:p>
          <a:p>
            <a:pPr marL="685800" lvl="0" indent="-685800">
              <a:spcBef>
                <a:spcPct val="0"/>
              </a:spcBef>
              <a:buClr>
                <a:srgbClr val="BD4291"/>
              </a:buClr>
              <a:buFont typeface="Wingdings" panose="05000000000000000000" pitchFamily="2" charset="2"/>
              <a:buChar char="ü"/>
            </a:pPr>
            <a:r>
              <a:rPr lang="en-US" sz="5400" spc="114" dirty="0">
                <a:solidFill>
                  <a:srgbClr val="000000"/>
                </a:solidFill>
                <a:latin typeface="Barlow SemiCondensed" panose="020B0604020202020204" charset="0"/>
              </a:rPr>
              <a:t>Geographic area covered</a:t>
            </a:r>
          </a:p>
        </p:txBody>
      </p:sp>
    </p:spTree>
    <p:extLst>
      <p:ext uri="{BB962C8B-B14F-4D97-AF65-F5344CB8AC3E}">
        <p14:creationId xmlns:p14="http://schemas.microsoft.com/office/powerpoint/2010/main" val="4280719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3122991"/>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76796"/>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A LOCAL, NON-PROFIT</a:t>
            </a:r>
            <a:br>
              <a:rPr lang="en-US" sz="7200" spc="167" dirty="0">
                <a:solidFill>
                  <a:srgbClr val="000000"/>
                </a:solidFill>
                <a:latin typeface="Barlow Bold"/>
              </a:rPr>
            </a:br>
            <a:r>
              <a:rPr lang="en-US" sz="7200" spc="167" dirty="0">
                <a:solidFill>
                  <a:srgbClr val="000000"/>
                </a:solidFill>
                <a:latin typeface="Barlow Bold"/>
              </a:rPr>
              <a:t>DATA INTERMEDIARY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6" name="TextBox 40">
            <a:extLst>
              <a:ext uri="{FF2B5EF4-FFF2-40B4-BE49-F238E27FC236}">
                <a16:creationId xmlns:a16="http://schemas.microsoft.com/office/drawing/2014/main" id="{F7CD654E-4773-4F44-B5A4-69E5FEA2ED92}"/>
              </a:ext>
            </a:extLst>
          </p:cNvPr>
          <p:cNvSpPr txBox="1"/>
          <p:nvPr/>
        </p:nvSpPr>
        <p:spPr>
          <a:xfrm>
            <a:off x="1526047" y="3301624"/>
            <a:ext cx="15257955" cy="4154984"/>
          </a:xfrm>
          <a:prstGeom prst="rect">
            <a:avLst/>
          </a:prstGeom>
        </p:spPr>
        <p:txBody>
          <a:bodyPr wrap="square" lIns="0" tIns="0" rIns="0" bIns="0" rtlCol="0" anchor="t">
            <a:spAutoFit/>
          </a:bodyPr>
          <a:lstStyle/>
          <a:p>
            <a:pPr marL="685800" lvl="0" indent="-685800">
              <a:spcBef>
                <a:spcPct val="0"/>
              </a:spcBef>
              <a:buClr>
                <a:srgbClr val="53BF9D"/>
              </a:buClr>
              <a:buFont typeface="Arial" panose="020B0604020202020204" pitchFamily="34" charset="0"/>
              <a:buChar char="•"/>
            </a:pPr>
            <a:r>
              <a:rPr lang="en-US" sz="5400" spc="114" dirty="0">
                <a:solidFill>
                  <a:srgbClr val="000000"/>
                </a:solidFill>
                <a:latin typeface="Barlow SemiCondensed"/>
              </a:rPr>
              <a:t>Community Information Now</a:t>
            </a:r>
          </a:p>
          <a:p>
            <a:pPr marL="685800" lvl="0" indent="-685800">
              <a:spcBef>
                <a:spcPct val="0"/>
              </a:spcBef>
              <a:buClr>
                <a:srgbClr val="53BF9D"/>
              </a:buClr>
              <a:buFont typeface="Arial" panose="020B0604020202020204" pitchFamily="34" charset="0"/>
              <a:buChar char="•"/>
            </a:pPr>
            <a:r>
              <a:rPr lang="en-US" sz="5400" spc="114" dirty="0">
                <a:solidFill>
                  <a:srgbClr val="000000"/>
                </a:solidFill>
                <a:latin typeface="Barlow SemiCondensed"/>
              </a:rPr>
              <a:t>San Antonio-based, housed at the UTHealth Houston School of Public Health</a:t>
            </a:r>
          </a:p>
          <a:p>
            <a:pPr marL="685800" lvl="0" indent="-685800">
              <a:spcBef>
                <a:spcPct val="0"/>
              </a:spcBef>
              <a:buClr>
                <a:srgbClr val="53BF9D"/>
              </a:buClr>
              <a:buFont typeface="Arial" panose="020B0604020202020204" pitchFamily="34" charset="0"/>
              <a:buChar char="•"/>
            </a:pPr>
            <a:r>
              <a:rPr lang="en-US" sz="5400" spc="114" dirty="0">
                <a:solidFill>
                  <a:srgbClr val="000000"/>
                </a:solidFill>
                <a:latin typeface="Barlow SemiCondensed"/>
              </a:rPr>
              <a:t>Partner in National Neighborhood Indicators Partnership (NNIP)</a:t>
            </a:r>
          </a:p>
        </p:txBody>
      </p:sp>
    </p:spTree>
    <p:extLst>
      <p:ext uri="{BB962C8B-B14F-4D97-AF65-F5344CB8AC3E}">
        <p14:creationId xmlns:p14="http://schemas.microsoft.com/office/powerpoint/2010/main" val="20580036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INDICATORS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2961157"/>
            <a:ext cx="15257954" cy="4216539"/>
          </a:xfrm>
          <a:prstGeom prst="rect">
            <a:avLst/>
          </a:prstGeom>
        </p:spPr>
        <p:txBody>
          <a:bodyPr wrap="square" lIns="0" tIns="0" rIns="0" bIns="0" rtlCol="0" anchor="t">
            <a:spAutoFit/>
          </a:bodyPr>
          <a:lstStyle/>
          <a:p>
            <a:pPr lvl="0">
              <a:spcBef>
                <a:spcPct val="0"/>
              </a:spcBef>
              <a:buClr>
                <a:srgbClr val="BD4291"/>
              </a:buClr>
            </a:pPr>
            <a:r>
              <a:rPr lang="en-US" sz="48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 indicates something</a:t>
            </a:r>
          </a:p>
          <a:p>
            <a:pPr lvl="0">
              <a:spcBef>
                <a:spcPct val="0"/>
              </a:spcBef>
              <a:buClr>
                <a:srgbClr val="BD4291"/>
              </a:buClr>
            </a:pPr>
            <a:r>
              <a:rPr lang="en-US" sz="28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 </a:t>
            </a:r>
            <a:br>
              <a:rPr lang="en-US" sz="80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br>
            <a:r>
              <a:rPr lang="en-US" sz="48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Community condition data (stories) use indicators to tell us how the community is doing in certain areas (e.g. health, economy, education, etc.)</a:t>
            </a:r>
          </a:p>
          <a:p>
            <a:pPr marL="685800" lvl="0" indent="-685800">
              <a:spcBef>
                <a:spcPct val="0"/>
              </a:spcBef>
              <a:buClr>
                <a:srgbClr val="BD4291"/>
              </a:buClr>
              <a:buFont typeface="Arial" panose="020B0604020202020204" pitchFamily="34" charset="0"/>
              <a:buChar char="•"/>
            </a:pPr>
            <a:endPar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endParaRPr>
          </a:p>
        </p:txBody>
      </p:sp>
      <p:graphicFrame>
        <p:nvGraphicFramePr>
          <p:cNvPr id="4" name="Table 4">
            <a:extLst>
              <a:ext uri="{FF2B5EF4-FFF2-40B4-BE49-F238E27FC236}">
                <a16:creationId xmlns:a16="http://schemas.microsoft.com/office/drawing/2014/main" id="{80352591-C4F0-4A83-89CA-2A9A10C89EE0}"/>
              </a:ext>
            </a:extLst>
          </p:cNvPr>
          <p:cNvGraphicFramePr>
            <a:graphicFrameLocks noGrp="1"/>
          </p:cNvGraphicFramePr>
          <p:nvPr>
            <p:extLst>
              <p:ext uri="{D42A27DB-BD31-4B8C-83A1-F6EECF244321}">
                <p14:modId xmlns:p14="http://schemas.microsoft.com/office/powerpoint/2010/main" val="2864761389"/>
              </p:ext>
            </p:extLst>
          </p:nvPr>
        </p:nvGraphicFramePr>
        <p:xfrm>
          <a:off x="609600" y="6791514"/>
          <a:ext cx="15790402" cy="2771586"/>
        </p:xfrm>
        <a:graphic>
          <a:graphicData uri="http://schemas.openxmlformats.org/drawingml/2006/table">
            <a:tbl>
              <a:tblPr firstRow="1" bandRow="1">
                <a:tableStyleId>{2D5ABB26-0587-4C30-8999-92F81FD0307C}</a:tableStyleId>
              </a:tblPr>
              <a:tblGrid>
                <a:gridCol w="6647355">
                  <a:extLst>
                    <a:ext uri="{9D8B030D-6E8A-4147-A177-3AD203B41FA5}">
                      <a16:colId xmlns:a16="http://schemas.microsoft.com/office/drawing/2014/main" val="1820295304"/>
                    </a:ext>
                  </a:extLst>
                </a:gridCol>
                <a:gridCol w="2971800">
                  <a:extLst>
                    <a:ext uri="{9D8B030D-6E8A-4147-A177-3AD203B41FA5}">
                      <a16:colId xmlns:a16="http://schemas.microsoft.com/office/drawing/2014/main" val="3138393960"/>
                    </a:ext>
                  </a:extLst>
                </a:gridCol>
                <a:gridCol w="6171247">
                  <a:extLst>
                    <a:ext uri="{9D8B030D-6E8A-4147-A177-3AD203B41FA5}">
                      <a16:colId xmlns:a16="http://schemas.microsoft.com/office/drawing/2014/main" val="899302254"/>
                    </a:ext>
                  </a:extLst>
                </a:gridCol>
              </a:tblGrid>
              <a:tr h="923862">
                <a:tc>
                  <a:txBody>
                    <a:bodyPr/>
                    <a:lstStyle/>
                    <a:p>
                      <a:pPr algn="r"/>
                      <a:r>
                        <a:rPr lang="en-US" sz="3600" dirty="0">
                          <a:latin typeface="Barlow SemiCondensed" panose="020B0604020202020204" charset="0"/>
                        </a:rPr>
                        <a:t>Temperature</a:t>
                      </a:r>
                    </a:p>
                  </a:txBody>
                  <a:tcPr/>
                </a:tc>
                <a:tc>
                  <a:txBody>
                    <a:bodyPr/>
                    <a:lstStyle/>
                    <a:p>
                      <a:r>
                        <a:rPr lang="en-US" sz="3600" i="1" dirty="0">
                          <a:solidFill>
                            <a:srgbClr val="BD4291"/>
                          </a:solidFill>
                          <a:latin typeface="Barlow SemiCondensed" panose="020B0604020202020204" charset="0"/>
                        </a:rPr>
                        <a:t>indicates</a:t>
                      </a:r>
                    </a:p>
                  </a:txBody>
                  <a:tcPr/>
                </a:tc>
                <a:tc>
                  <a:txBody>
                    <a:bodyPr/>
                    <a:lstStyle/>
                    <a:p>
                      <a:r>
                        <a:rPr lang="en-US" sz="3600" dirty="0">
                          <a:latin typeface="Barlow SemiCondensed" panose="020B0604020202020204" charset="0"/>
                        </a:rPr>
                        <a:t>How hot or cold it is</a:t>
                      </a:r>
                    </a:p>
                  </a:txBody>
                  <a:tcPr/>
                </a:tc>
                <a:extLst>
                  <a:ext uri="{0D108BD9-81ED-4DB2-BD59-A6C34878D82A}">
                    <a16:rowId xmlns:a16="http://schemas.microsoft.com/office/drawing/2014/main" val="4225522306"/>
                  </a:ext>
                </a:extLst>
              </a:tr>
              <a:tr h="923862">
                <a:tc>
                  <a:txBody>
                    <a:bodyPr/>
                    <a:lstStyle/>
                    <a:p>
                      <a:pPr algn="r"/>
                      <a:r>
                        <a:rPr lang="en-US" sz="3600" dirty="0">
                          <a:latin typeface="Barlow SemiCondensed" panose="020B0604020202020204" charset="0"/>
                        </a:rPr>
                        <a:t>Four year graduation rate</a:t>
                      </a:r>
                    </a:p>
                  </a:txBody>
                  <a:tcPr/>
                </a:tc>
                <a:tc>
                  <a:txBody>
                    <a:bodyPr/>
                    <a:lstStyle/>
                    <a:p>
                      <a:r>
                        <a:rPr lang="en-US" sz="3600" i="1" dirty="0">
                          <a:solidFill>
                            <a:srgbClr val="BD4291"/>
                          </a:solidFill>
                          <a:latin typeface="Barlow SemiCondensed" panose="020B0604020202020204" charset="0"/>
                        </a:rPr>
                        <a:t>indicates</a:t>
                      </a:r>
                    </a:p>
                  </a:txBody>
                  <a:tcPr/>
                </a:tc>
                <a:tc>
                  <a:txBody>
                    <a:bodyPr/>
                    <a:lstStyle/>
                    <a:p>
                      <a:r>
                        <a:rPr lang="en-US" sz="3600" dirty="0">
                          <a:latin typeface="Barlow SemiCondensed" panose="020B0604020202020204" charset="0"/>
                        </a:rPr>
                        <a:t>How well kids in a high school do</a:t>
                      </a:r>
                    </a:p>
                  </a:txBody>
                  <a:tcPr/>
                </a:tc>
                <a:extLst>
                  <a:ext uri="{0D108BD9-81ED-4DB2-BD59-A6C34878D82A}">
                    <a16:rowId xmlns:a16="http://schemas.microsoft.com/office/drawing/2014/main" val="2927540789"/>
                  </a:ext>
                </a:extLst>
              </a:tr>
              <a:tr h="923862">
                <a:tc>
                  <a:txBody>
                    <a:bodyPr/>
                    <a:lstStyle/>
                    <a:p>
                      <a:pPr algn="r"/>
                      <a:r>
                        <a:rPr lang="en-US" sz="3600" dirty="0">
                          <a:latin typeface="Barlow SemiCondensed" panose="020B0604020202020204" charset="0"/>
                        </a:rPr>
                        <a:t># persons with medical insurance</a:t>
                      </a:r>
                    </a:p>
                  </a:txBody>
                  <a:tcPr/>
                </a:tc>
                <a:tc>
                  <a:txBody>
                    <a:bodyPr/>
                    <a:lstStyle/>
                    <a:p>
                      <a:r>
                        <a:rPr lang="en-US" sz="3600" i="1" dirty="0">
                          <a:solidFill>
                            <a:srgbClr val="BD4291"/>
                          </a:solidFill>
                          <a:latin typeface="Barlow SemiCondensed" panose="020B0604020202020204" charset="0"/>
                        </a:rPr>
                        <a:t>indicates</a:t>
                      </a:r>
                    </a:p>
                  </a:txBody>
                  <a:tcPr/>
                </a:tc>
                <a:tc>
                  <a:txBody>
                    <a:bodyPr/>
                    <a:lstStyle/>
                    <a:p>
                      <a:r>
                        <a:rPr lang="en-US" sz="3600" dirty="0">
                          <a:latin typeface="Barlow SemiCondensed" panose="020B0604020202020204" charset="0"/>
                        </a:rPr>
                        <a:t>Access to healthcare</a:t>
                      </a:r>
                    </a:p>
                  </a:txBody>
                  <a:tcPr/>
                </a:tc>
                <a:extLst>
                  <a:ext uri="{0D108BD9-81ED-4DB2-BD59-A6C34878D82A}">
                    <a16:rowId xmlns:a16="http://schemas.microsoft.com/office/drawing/2014/main" val="2555609361"/>
                  </a:ext>
                </a:extLst>
              </a:tr>
            </a:tbl>
          </a:graphicData>
        </a:graphic>
      </p:graphicFrame>
      <p:pic>
        <p:nvPicPr>
          <p:cNvPr id="6" name="Graphic 5" descr="Arrow: Straight with solid fill">
            <a:extLst>
              <a:ext uri="{FF2B5EF4-FFF2-40B4-BE49-F238E27FC236}">
                <a16:creationId xmlns:a16="http://schemas.microsoft.com/office/drawing/2014/main" id="{6062C5B7-F93E-4E11-856A-0F993E2A996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9161955" y="6680569"/>
            <a:ext cx="914400" cy="914400"/>
          </a:xfrm>
          <a:prstGeom prst="rect">
            <a:avLst/>
          </a:prstGeom>
        </p:spPr>
      </p:pic>
      <p:pic>
        <p:nvPicPr>
          <p:cNvPr id="21" name="Graphic 20" descr="Arrow: Straight with solid fill">
            <a:extLst>
              <a:ext uri="{FF2B5EF4-FFF2-40B4-BE49-F238E27FC236}">
                <a16:creationId xmlns:a16="http://schemas.microsoft.com/office/drawing/2014/main" id="{36A47654-FE37-4E41-8E6A-CF124DC3CBB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9161955" y="7705914"/>
            <a:ext cx="914400" cy="914400"/>
          </a:xfrm>
          <a:prstGeom prst="rect">
            <a:avLst/>
          </a:prstGeom>
        </p:spPr>
      </p:pic>
      <p:pic>
        <p:nvPicPr>
          <p:cNvPr id="22" name="Graphic 21" descr="Arrow: Straight with solid fill">
            <a:extLst>
              <a:ext uri="{FF2B5EF4-FFF2-40B4-BE49-F238E27FC236}">
                <a16:creationId xmlns:a16="http://schemas.microsoft.com/office/drawing/2014/main" id="{BA02BD3B-8447-4798-AB57-112D8FE8E85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9161955" y="8638377"/>
            <a:ext cx="914400" cy="914400"/>
          </a:xfrm>
          <a:prstGeom prst="rect">
            <a:avLst/>
          </a:prstGeom>
        </p:spPr>
      </p:pic>
    </p:spTree>
    <p:extLst>
      <p:ext uri="{BB962C8B-B14F-4D97-AF65-F5344CB8AC3E}">
        <p14:creationId xmlns:p14="http://schemas.microsoft.com/office/powerpoint/2010/main" val="24634199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498097" y="6268192"/>
            <a:ext cx="13215056" cy="3185487"/>
          </a:xfrm>
          <a:prstGeom prst="rect">
            <a:avLst/>
          </a:prstGeom>
        </p:spPr>
        <p:txBody>
          <a:bodyPr wrap="square" lIns="0" tIns="0" rIns="0" bIns="0" rtlCol="0" anchor="t">
            <a:spAutoFit/>
          </a:bodyPr>
          <a:lstStyle/>
          <a:p>
            <a:pPr>
              <a:lnSpc>
                <a:spcPct val="75000"/>
              </a:lnSpc>
            </a:pPr>
            <a:r>
              <a:rPr lang="en-US" sz="13800" spc="167" dirty="0">
                <a:solidFill>
                  <a:srgbClr val="53BF9D"/>
                </a:solidFill>
                <a:latin typeface="Barlow Bold"/>
              </a:rPr>
              <a:t>WORDS TO NUMBERS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Tree>
    <p:extLst>
      <p:ext uri="{BB962C8B-B14F-4D97-AF65-F5344CB8AC3E}">
        <p14:creationId xmlns:p14="http://schemas.microsoft.com/office/powerpoint/2010/main" val="25287048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6072779" y="2636382"/>
            <a:ext cx="10459632" cy="4346"/>
          </a:xfrm>
          <a:prstGeom prst="line">
            <a:avLst/>
          </a:prstGeom>
          <a:ln w="38100" cap="flat">
            <a:solidFill>
              <a:srgbClr val="000000"/>
            </a:solidFill>
            <a:prstDash val="solid"/>
            <a:headEnd type="none" w="sm" len="sm"/>
            <a:tailEnd type="none" w="sm" len="sm"/>
          </a:ln>
        </p:spPr>
      </p:sp>
      <p:sp>
        <p:nvSpPr>
          <p:cNvPr id="3" name="TextBox 3"/>
          <p:cNvSpPr txBox="1"/>
          <p:nvPr/>
        </p:nvSpPr>
        <p:spPr>
          <a:xfrm>
            <a:off x="6029174" y="1700856"/>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REPORT REVIEW</a:t>
            </a:r>
          </a:p>
        </p:txBody>
      </p:sp>
      <p:sp>
        <p:nvSpPr>
          <p:cNvPr id="40" name="TextBox 40"/>
          <p:cNvSpPr txBox="1"/>
          <p:nvPr/>
        </p:nvSpPr>
        <p:spPr>
          <a:xfrm>
            <a:off x="11249449" y="3078746"/>
            <a:ext cx="5877284" cy="6124754"/>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“Access to Health Care in Bexar County During COVID-19” (2023)</a:t>
            </a:r>
            <a:br>
              <a:rPr lang="en-US" sz="5400" spc="114" dirty="0">
                <a:solidFill>
                  <a:srgbClr val="000000"/>
                </a:solidFill>
                <a:latin typeface="Barlow SemiCondensed"/>
              </a:rPr>
            </a:br>
            <a:br>
              <a:rPr lang="en-US" sz="5400" spc="114" dirty="0">
                <a:solidFill>
                  <a:srgbClr val="000000"/>
                </a:solidFill>
                <a:latin typeface="Barlow SemiCondensed"/>
              </a:rPr>
            </a:br>
            <a:r>
              <a:rPr lang="en-US" sz="3200" spc="114" dirty="0">
                <a:solidFill>
                  <a:schemeClr val="bg1">
                    <a:lumMod val="50000"/>
                  </a:schemeClr>
                </a:solidFill>
                <a:latin typeface="Barlow SemiCondensed"/>
              </a:rPr>
              <a:t>https://www.sanantonio.gov/Portals/0/Files/health/News/Reports/Access-to-Care-Assesment-Report-2023.pdf</a:t>
            </a:r>
            <a:endParaRPr lang="en-US" sz="5400" spc="114" dirty="0">
              <a:solidFill>
                <a:schemeClr val="bg1">
                  <a:lumMod val="50000"/>
                </a:schemeClr>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20" name="Freeform 2">
            <a:extLst>
              <a:ext uri="{FF2B5EF4-FFF2-40B4-BE49-F238E27FC236}">
                <a16:creationId xmlns:a16="http://schemas.microsoft.com/office/drawing/2014/main" id="{BB753758-C24B-45F1-AC32-32891F4C1FEA}"/>
              </a:ext>
            </a:extLst>
          </p:cNvPr>
          <p:cNvSpPr>
            <a:spLocks noChangeAspect="1"/>
          </p:cNvSpPr>
          <p:nvPr/>
        </p:nvSpPr>
        <p:spPr>
          <a:xfrm>
            <a:off x="1110405" y="2953609"/>
            <a:ext cx="4639357" cy="4639357"/>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p>
        </p:txBody>
      </p:sp>
      <p:sp>
        <p:nvSpPr>
          <p:cNvPr id="19" name="TextBox 3">
            <a:extLst>
              <a:ext uri="{FF2B5EF4-FFF2-40B4-BE49-F238E27FC236}">
                <a16:creationId xmlns:a16="http://schemas.microsoft.com/office/drawing/2014/main" id="{3A9E5BC6-9A53-4ABA-A95A-DA21FD5F8023}"/>
              </a:ext>
            </a:extLst>
          </p:cNvPr>
          <p:cNvSpPr txBox="1"/>
          <p:nvPr/>
        </p:nvSpPr>
        <p:spPr>
          <a:xfrm>
            <a:off x="852225" y="4329331"/>
            <a:ext cx="5258045" cy="2285241"/>
          </a:xfrm>
          <a:prstGeom prst="rect">
            <a:avLst/>
          </a:prstGeom>
        </p:spPr>
        <p:txBody>
          <a:bodyPr wrap="square" lIns="0" tIns="0" rIns="0" bIns="0" rtlCol="0" anchor="t">
            <a:spAutoFit/>
          </a:bodyPr>
          <a:lstStyle/>
          <a:p>
            <a:pPr algn="ctr">
              <a:lnSpc>
                <a:spcPct val="75000"/>
              </a:lnSpc>
            </a:pPr>
            <a:r>
              <a:rPr lang="en-US" sz="6600" spc="167" dirty="0">
                <a:solidFill>
                  <a:schemeClr val="bg1"/>
                </a:solidFill>
                <a:latin typeface="Barlow Bold"/>
              </a:rPr>
              <a:t>CRITICAL THINKING STOP</a:t>
            </a:r>
          </a:p>
        </p:txBody>
      </p:sp>
      <p:pic>
        <p:nvPicPr>
          <p:cNvPr id="21" name="Picture 20">
            <a:extLst>
              <a:ext uri="{FF2B5EF4-FFF2-40B4-BE49-F238E27FC236}">
                <a16:creationId xmlns:a16="http://schemas.microsoft.com/office/drawing/2014/main" id="{EE37DCF2-36EB-499F-82BC-562A7FB17F21}"/>
              </a:ext>
            </a:extLst>
          </p:cNvPr>
          <p:cNvPicPr>
            <a:picLocks noChangeAspect="1"/>
          </p:cNvPicPr>
          <p:nvPr/>
        </p:nvPicPr>
        <p:blipFill rotWithShape="1">
          <a:blip r:embed="rId6"/>
          <a:srcRect l="1422" t="903" r="2357" b="903"/>
          <a:stretch/>
        </p:blipFill>
        <p:spPr>
          <a:xfrm>
            <a:off x="6072779" y="3097796"/>
            <a:ext cx="4812051" cy="628849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90664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8" name="Picture 7">
            <a:extLst>
              <a:ext uri="{FF2B5EF4-FFF2-40B4-BE49-F238E27FC236}">
                <a16:creationId xmlns:a16="http://schemas.microsoft.com/office/drawing/2014/main" id="{AA66007D-1484-488C-A9FF-698552E36E30}"/>
              </a:ext>
            </a:extLst>
          </p:cNvPr>
          <p:cNvPicPr>
            <a:picLocks noChangeAspect="1"/>
          </p:cNvPicPr>
          <p:nvPr/>
        </p:nvPicPr>
        <p:blipFill>
          <a:blip r:embed="rId5"/>
          <a:stretch>
            <a:fillRect/>
          </a:stretch>
        </p:blipFill>
        <p:spPr>
          <a:xfrm>
            <a:off x="2590800" y="1960091"/>
            <a:ext cx="13106400" cy="7996665"/>
          </a:xfrm>
          <a:prstGeom prst="rect">
            <a:avLst/>
          </a:prstGeom>
          <a:ln>
            <a:noFill/>
          </a:ln>
          <a:effectLst>
            <a:outerShdw blurRad="292100" dist="139700" dir="2700000" algn="tl" rotWithShape="0">
              <a:srgbClr val="333333">
                <a:alpha val="65000"/>
              </a:srgbClr>
            </a:outerShdw>
          </a:effectLst>
        </p:spPr>
      </p:pic>
      <p:sp>
        <p:nvSpPr>
          <p:cNvPr id="36" name="TextBox 3">
            <a:extLst>
              <a:ext uri="{FF2B5EF4-FFF2-40B4-BE49-F238E27FC236}">
                <a16:creationId xmlns:a16="http://schemas.microsoft.com/office/drawing/2014/main" id="{73F490CE-75EE-4184-A913-02E2BAE77A26}"/>
              </a:ext>
            </a:extLst>
          </p:cNvPr>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spTree>
    <p:extLst>
      <p:ext uri="{BB962C8B-B14F-4D97-AF65-F5344CB8AC3E}">
        <p14:creationId xmlns:p14="http://schemas.microsoft.com/office/powerpoint/2010/main" val="34336970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8" name="Picture 7">
            <a:extLst>
              <a:ext uri="{FF2B5EF4-FFF2-40B4-BE49-F238E27FC236}">
                <a16:creationId xmlns:a16="http://schemas.microsoft.com/office/drawing/2014/main" id="{AA66007D-1484-488C-A9FF-698552E36E30}"/>
              </a:ext>
            </a:extLst>
          </p:cNvPr>
          <p:cNvPicPr>
            <a:picLocks noChangeAspect="1"/>
          </p:cNvPicPr>
          <p:nvPr/>
        </p:nvPicPr>
        <p:blipFill>
          <a:blip r:embed="rId5"/>
          <a:stretch>
            <a:fillRect/>
          </a:stretch>
        </p:blipFill>
        <p:spPr>
          <a:xfrm>
            <a:off x="405917" y="2577048"/>
            <a:ext cx="10823031" cy="6603503"/>
          </a:xfrm>
          <a:prstGeom prst="rect">
            <a:avLst/>
          </a:prstGeom>
          <a:ln>
            <a:noFill/>
          </a:ln>
          <a:effectLst>
            <a:outerShdw blurRad="292100" dist="139700" dir="2700000" algn="tl" rotWithShape="0">
              <a:srgbClr val="333333">
                <a:alpha val="65000"/>
              </a:srgbClr>
            </a:outerShdw>
          </a:effectLst>
        </p:spPr>
      </p:pic>
      <p:grpSp>
        <p:nvGrpSpPr>
          <p:cNvPr id="24" name="Group 3">
            <a:extLst>
              <a:ext uri="{FF2B5EF4-FFF2-40B4-BE49-F238E27FC236}">
                <a16:creationId xmlns:a16="http://schemas.microsoft.com/office/drawing/2014/main" id="{54DC722A-28D7-4AC7-9E01-EA7894F1B95C}"/>
              </a:ext>
            </a:extLst>
          </p:cNvPr>
          <p:cNvGrpSpPr/>
          <p:nvPr/>
        </p:nvGrpSpPr>
        <p:grpSpPr>
          <a:xfrm rot="-5400000">
            <a:off x="14310434" y="690882"/>
            <a:ext cx="1117765" cy="5318194"/>
            <a:chOff x="0" y="0"/>
            <a:chExt cx="635000" cy="1535372"/>
          </a:xfrm>
        </p:grpSpPr>
        <p:sp>
          <p:nvSpPr>
            <p:cNvPr id="25" name="Freeform 4">
              <a:extLst>
                <a:ext uri="{FF2B5EF4-FFF2-40B4-BE49-F238E27FC236}">
                  <a16:creationId xmlns:a16="http://schemas.microsoft.com/office/drawing/2014/main" id="{8E39F201-3506-4C47-B000-D522CD5E929B}"/>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FFFFFF"/>
            </a:solidFill>
            <a:ln w="47625" cap="sq">
              <a:solidFill>
                <a:srgbClr val="53BF9D"/>
              </a:solidFill>
              <a:prstDash val="solid"/>
              <a:miter/>
            </a:ln>
          </p:spPr>
        </p:sp>
        <p:sp>
          <p:nvSpPr>
            <p:cNvPr id="26" name="TextBox 5">
              <a:extLst>
                <a:ext uri="{FF2B5EF4-FFF2-40B4-BE49-F238E27FC236}">
                  <a16:creationId xmlns:a16="http://schemas.microsoft.com/office/drawing/2014/main" id="{6467FF67-273C-43E6-8742-5BB92E9FA52E}"/>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27" name="Group 6">
            <a:extLst>
              <a:ext uri="{FF2B5EF4-FFF2-40B4-BE49-F238E27FC236}">
                <a16:creationId xmlns:a16="http://schemas.microsoft.com/office/drawing/2014/main" id="{F947C39D-FCB7-4993-B623-6BB1CE6986AE}"/>
              </a:ext>
            </a:extLst>
          </p:cNvPr>
          <p:cNvGrpSpPr/>
          <p:nvPr/>
        </p:nvGrpSpPr>
        <p:grpSpPr>
          <a:xfrm rot="-5400000">
            <a:off x="14129458" y="538482"/>
            <a:ext cx="1117765" cy="5318193"/>
            <a:chOff x="0" y="0"/>
            <a:chExt cx="635000" cy="1535372"/>
          </a:xfrm>
        </p:grpSpPr>
        <p:sp>
          <p:nvSpPr>
            <p:cNvPr id="28" name="Freeform 7">
              <a:extLst>
                <a:ext uri="{FF2B5EF4-FFF2-40B4-BE49-F238E27FC236}">
                  <a16:creationId xmlns:a16="http://schemas.microsoft.com/office/drawing/2014/main" id="{36C0E7A8-E1AC-433C-BD0D-BBC412605ADF}"/>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53BF9D"/>
            </a:solidFill>
          </p:spPr>
        </p:sp>
        <p:sp>
          <p:nvSpPr>
            <p:cNvPr id="29" name="TextBox 8">
              <a:extLst>
                <a:ext uri="{FF2B5EF4-FFF2-40B4-BE49-F238E27FC236}">
                  <a16:creationId xmlns:a16="http://schemas.microsoft.com/office/drawing/2014/main" id="{56D63BA4-DFE1-4973-A709-8F0171A3008B}"/>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30" name="Group 9">
            <a:extLst>
              <a:ext uri="{FF2B5EF4-FFF2-40B4-BE49-F238E27FC236}">
                <a16:creationId xmlns:a16="http://schemas.microsoft.com/office/drawing/2014/main" id="{4C4E5838-BFAB-405B-9D0E-5F5D8CD9DAE3}"/>
              </a:ext>
            </a:extLst>
          </p:cNvPr>
          <p:cNvGrpSpPr>
            <a:grpSpLocks noChangeAspect="1"/>
          </p:cNvGrpSpPr>
          <p:nvPr/>
        </p:nvGrpSpPr>
        <p:grpSpPr>
          <a:xfrm>
            <a:off x="11582400" y="2805692"/>
            <a:ext cx="829864" cy="790369"/>
            <a:chOff x="0" y="0"/>
            <a:chExt cx="495300" cy="495300"/>
          </a:xfrm>
        </p:grpSpPr>
        <p:sp>
          <p:nvSpPr>
            <p:cNvPr id="31" name="Freeform 10">
              <a:extLst>
                <a:ext uri="{FF2B5EF4-FFF2-40B4-BE49-F238E27FC236}">
                  <a16:creationId xmlns:a16="http://schemas.microsoft.com/office/drawing/2014/main" id="{FF096A44-75F4-47F4-BEC5-A98A51E0FD2E}"/>
                </a:ext>
              </a:extLst>
            </p:cNvPr>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53BF9D"/>
            </a:solidFill>
          </p:spPr>
        </p:sp>
        <p:sp>
          <p:nvSpPr>
            <p:cNvPr id="32" name="Freeform 11">
              <a:extLst>
                <a:ext uri="{FF2B5EF4-FFF2-40B4-BE49-F238E27FC236}">
                  <a16:creationId xmlns:a16="http://schemas.microsoft.com/office/drawing/2014/main" id="{761B3083-3558-4B1A-B739-6DFE3A19F83B}"/>
                </a:ext>
              </a:extLst>
            </p:cNvPr>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sp>
      </p:grpSp>
      <p:sp>
        <p:nvSpPr>
          <p:cNvPr id="33" name="TextBox 12">
            <a:extLst>
              <a:ext uri="{FF2B5EF4-FFF2-40B4-BE49-F238E27FC236}">
                <a16:creationId xmlns:a16="http://schemas.microsoft.com/office/drawing/2014/main" id="{208B02E7-E6FD-4F8A-B90E-0D86F8BDF114}"/>
              </a:ext>
            </a:extLst>
          </p:cNvPr>
          <p:cNvSpPr txBox="1"/>
          <p:nvPr/>
        </p:nvSpPr>
        <p:spPr>
          <a:xfrm>
            <a:off x="12516182" y="3028668"/>
            <a:ext cx="4384814" cy="1276632"/>
          </a:xfrm>
          <a:prstGeom prst="rect">
            <a:avLst/>
          </a:prstGeom>
        </p:spPr>
        <p:txBody>
          <a:bodyPr wrap="square" lIns="0" tIns="0" rIns="0" bIns="0" rtlCol="0" anchor="t">
            <a:spAutoFit/>
          </a:bodyPr>
          <a:lstStyle/>
          <a:p>
            <a:pPr marL="0" lvl="1" indent="0">
              <a:lnSpc>
                <a:spcPts val="3254"/>
              </a:lnSpc>
              <a:spcBef>
                <a:spcPct val="0"/>
              </a:spcBef>
            </a:pPr>
            <a:r>
              <a:rPr lang="en-US" sz="4400" spc="74" dirty="0">
                <a:solidFill>
                  <a:srgbClr val="FFFFFF"/>
                </a:solidFill>
                <a:latin typeface="Barlow Semi-Bold"/>
              </a:rPr>
              <a:t>MINI DEFINITION:</a:t>
            </a:r>
          </a:p>
          <a:p>
            <a:pPr marL="0" lvl="1" indent="0">
              <a:lnSpc>
                <a:spcPts val="3254"/>
              </a:lnSpc>
              <a:spcBef>
                <a:spcPct val="0"/>
              </a:spcBef>
            </a:pPr>
            <a:br>
              <a:rPr lang="en-US" sz="4400" spc="74" dirty="0">
                <a:solidFill>
                  <a:srgbClr val="FFFFFF"/>
                </a:solidFill>
                <a:latin typeface="Barlow Semi-Bold"/>
              </a:rPr>
            </a:br>
            <a:endParaRPr lang="en-US" sz="4400" spc="74" dirty="0">
              <a:solidFill>
                <a:srgbClr val="FFFFFF"/>
              </a:solidFill>
              <a:latin typeface="Barlow Semi-Bold"/>
            </a:endParaRPr>
          </a:p>
        </p:txBody>
      </p:sp>
      <p:pic>
        <p:nvPicPr>
          <p:cNvPr id="34" name="Graphic 33" descr="Checkmark with solid fill">
            <a:extLst>
              <a:ext uri="{FF2B5EF4-FFF2-40B4-BE49-F238E27FC236}">
                <a16:creationId xmlns:a16="http://schemas.microsoft.com/office/drawing/2014/main" id="{7DE7A014-4483-45D3-A913-1AE314D6B59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711718" y="2753093"/>
            <a:ext cx="747493" cy="747493"/>
          </a:xfrm>
          <a:prstGeom prst="rect">
            <a:avLst/>
          </a:prstGeom>
        </p:spPr>
      </p:pic>
      <p:sp>
        <p:nvSpPr>
          <p:cNvPr id="35" name="TextBox 34">
            <a:extLst>
              <a:ext uri="{FF2B5EF4-FFF2-40B4-BE49-F238E27FC236}">
                <a16:creationId xmlns:a16="http://schemas.microsoft.com/office/drawing/2014/main" id="{F673574D-DC8E-40C7-BD4F-E8F7F75A16EF}"/>
              </a:ext>
            </a:extLst>
          </p:cNvPr>
          <p:cNvSpPr txBox="1"/>
          <p:nvPr/>
        </p:nvSpPr>
        <p:spPr>
          <a:xfrm>
            <a:off x="12029244" y="4057030"/>
            <a:ext cx="5852839" cy="1938992"/>
          </a:xfrm>
          <a:prstGeom prst="rect">
            <a:avLst/>
          </a:prstGeom>
          <a:noFill/>
        </p:spPr>
        <p:txBody>
          <a:bodyPr wrap="square">
            <a:spAutoFit/>
          </a:bodyPr>
          <a:lstStyle/>
          <a:p>
            <a:r>
              <a:rPr lang="en-US" sz="4000" b="1"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CHART ELEMENTS</a:t>
            </a:r>
            <a:r>
              <a:rPr lang="en-US" sz="40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a:t>
            </a:r>
          </a:p>
          <a:p>
            <a:r>
              <a:rPr lang="en-US" sz="40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Title, description, axes (with titles) and legends</a:t>
            </a:r>
            <a:endParaRPr lang="en-US" sz="4000" dirty="0"/>
          </a:p>
        </p:txBody>
      </p:sp>
    </p:spTree>
    <p:extLst>
      <p:ext uri="{BB962C8B-B14F-4D97-AF65-F5344CB8AC3E}">
        <p14:creationId xmlns:p14="http://schemas.microsoft.com/office/powerpoint/2010/main" val="22689016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8" name="Picture 7">
            <a:extLst>
              <a:ext uri="{FF2B5EF4-FFF2-40B4-BE49-F238E27FC236}">
                <a16:creationId xmlns:a16="http://schemas.microsoft.com/office/drawing/2014/main" id="{AA66007D-1484-488C-A9FF-698552E36E30}"/>
              </a:ext>
            </a:extLst>
          </p:cNvPr>
          <p:cNvPicPr>
            <a:picLocks noChangeAspect="1"/>
          </p:cNvPicPr>
          <p:nvPr/>
        </p:nvPicPr>
        <p:blipFill>
          <a:blip r:embed="rId5"/>
          <a:stretch>
            <a:fillRect/>
          </a:stretch>
        </p:blipFill>
        <p:spPr>
          <a:xfrm>
            <a:off x="3847330" y="2505080"/>
            <a:ext cx="10823031" cy="6603503"/>
          </a:xfrm>
          <a:prstGeom prst="rect">
            <a:avLst/>
          </a:prstGeom>
          <a:ln>
            <a:noFill/>
          </a:ln>
          <a:effectLst>
            <a:outerShdw blurRad="292100" dist="139700" dir="2700000" algn="tl" rotWithShape="0">
              <a:srgbClr val="333333">
                <a:alpha val="65000"/>
              </a:srgbClr>
            </a:outerShdw>
          </a:effectLst>
        </p:spPr>
      </p:pic>
      <p:sp>
        <p:nvSpPr>
          <p:cNvPr id="39" name="TextBox 38">
            <a:extLst>
              <a:ext uri="{FF2B5EF4-FFF2-40B4-BE49-F238E27FC236}">
                <a16:creationId xmlns:a16="http://schemas.microsoft.com/office/drawing/2014/main" id="{B34D621C-5750-4138-B4F5-516BFAF6438A}"/>
              </a:ext>
            </a:extLst>
          </p:cNvPr>
          <p:cNvSpPr txBox="1"/>
          <p:nvPr/>
        </p:nvSpPr>
        <p:spPr>
          <a:xfrm>
            <a:off x="15268089" y="3619500"/>
            <a:ext cx="3447114" cy="923330"/>
          </a:xfrm>
          <a:prstGeom prst="rect">
            <a:avLst/>
          </a:prstGeom>
          <a:noFill/>
        </p:spPr>
        <p:txBody>
          <a:bodyPr wrap="square">
            <a:spAutoFit/>
          </a:bodyPr>
          <a:lstStyle/>
          <a:p>
            <a:r>
              <a:rPr lang="en-US" sz="5400" b="1" spc="114" dirty="0">
                <a:solidFill>
                  <a:srgbClr val="53BF9D"/>
                </a:solidFill>
                <a:latin typeface="Barlow SemiCondensed" panose="020B0604020202020204" charset="0"/>
                <a:cs typeface="Times New Roman" panose="02020603050405020304" pitchFamily="18" charset="0"/>
              </a:rPr>
              <a:t>TITLE</a:t>
            </a:r>
            <a:endParaRPr lang="en-US" sz="5400" dirty="0"/>
          </a:p>
        </p:txBody>
      </p:sp>
      <p:pic>
        <p:nvPicPr>
          <p:cNvPr id="40" name="Graphic 39" descr="Line arrow: Straight with solid fill">
            <a:extLst>
              <a:ext uri="{FF2B5EF4-FFF2-40B4-BE49-F238E27FC236}">
                <a16:creationId xmlns:a16="http://schemas.microsoft.com/office/drawing/2014/main" id="{71CA099E-F010-4821-B691-209D75D11A6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981841" y="2852613"/>
            <a:ext cx="2457105" cy="2457105"/>
          </a:xfrm>
          <a:prstGeom prst="rect">
            <a:avLst/>
          </a:prstGeom>
        </p:spPr>
      </p:pic>
      <p:pic>
        <p:nvPicPr>
          <p:cNvPr id="54" name="Graphic 53" descr="Line arrow: Straight with solid fill">
            <a:extLst>
              <a:ext uri="{FF2B5EF4-FFF2-40B4-BE49-F238E27FC236}">
                <a16:creationId xmlns:a16="http://schemas.microsoft.com/office/drawing/2014/main" id="{96510F65-792F-40B6-857C-BBDE85CCE69D}"/>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28758"/>
          <a:stretch/>
        </p:blipFill>
        <p:spPr>
          <a:xfrm>
            <a:off x="13517584" y="2852612"/>
            <a:ext cx="1750505" cy="2457105"/>
          </a:xfrm>
          <a:prstGeom prst="rect">
            <a:avLst/>
          </a:prstGeom>
        </p:spPr>
      </p:pic>
    </p:spTree>
    <p:extLst>
      <p:ext uri="{BB962C8B-B14F-4D97-AF65-F5344CB8AC3E}">
        <p14:creationId xmlns:p14="http://schemas.microsoft.com/office/powerpoint/2010/main" val="752169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7" name="TextBox 36">
            <a:extLst>
              <a:ext uri="{FF2B5EF4-FFF2-40B4-BE49-F238E27FC236}">
                <a16:creationId xmlns:a16="http://schemas.microsoft.com/office/drawing/2014/main" id="{0EBCC42E-FCA1-454C-AB07-6CBAD75AFCB0}"/>
              </a:ext>
            </a:extLst>
          </p:cNvPr>
          <p:cNvSpPr txBox="1"/>
          <p:nvPr/>
        </p:nvSpPr>
        <p:spPr>
          <a:xfrm>
            <a:off x="15535743" y="7320254"/>
            <a:ext cx="3447114" cy="923330"/>
          </a:xfrm>
          <a:prstGeom prst="rect">
            <a:avLst/>
          </a:prstGeom>
          <a:noFill/>
        </p:spPr>
        <p:txBody>
          <a:bodyPr wrap="square">
            <a:spAutoFit/>
          </a:bodyPr>
          <a:lstStyle/>
          <a:p>
            <a:r>
              <a:rPr lang="en-US" sz="5400" b="1" spc="114" dirty="0">
                <a:solidFill>
                  <a:srgbClr val="53BF9D"/>
                </a:solidFill>
                <a:latin typeface="Barlow SemiCondensed" panose="020B0604020202020204" charset="0"/>
                <a:cs typeface="Times New Roman" panose="02020603050405020304" pitchFamily="18" charset="0"/>
              </a:rPr>
              <a:t>X-AXIS</a:t>
            </a:r>
            <a:endParaRPr lang="en-US" sz="5400" dirty="0"/>
          </a:p>
        </p:txBody>
      </p:sp>
      <p:pic>
        <p:nvPicPr>
          <p:cNvPr id="21" name="Picture 20">
            <a:extLst>
              <a:ext uri="{FF2B5EF4-FFF2-40B4-BE49-F238E27FC236}">
                <a16:creationId xmlns:a16="http://schemas.microsoft.com/office/drawing/2014/main" id="{BEC775AD-C4D5-490D-9E44-9E0778E22552}"/>
              </a:ext>
            </a:extLst>
          </p:cNvPr>
          <p:cNvPicPr>
            <a:picLocks noChangeAspect="1"/>
          </p:cNvPicPr>
          <p:nvPr/>
        </p:nvPicPr>
        <p:blipFill>
          <a:blip r:embed="rId5"/>
          <a:stretch>
            <a:fillRect/>
          </a:stretch>
        </p:blipFill>
        <p:spPr>
          <a:xfrm>
            <a:off x="3847330" y="2505080"/>
            <a:ext cx="10823031" cy="6603503"/>
          </a:xfrm>
          <a:prstGeom prst="rect">
            <a:avLst/>
          </a:prstGeom>
          <a:ln>
            <a:noFill/>
          </a:ln>
          <a:effectLst>
            <a:outerShdw blurRad="292100" dist="139700" dir="2700000" algn="tl" rotWithShape="0">
              <a:srgbClr val="333333">
                <a:alpha val="65000"/>
              </a:srgbClr>
            </a:outerShdw>
          </a:effectLst>
        </p:spPr>
      </p:pic>
      <p:pic>
        <p:nvPicPr>
          <p:cNvPr id="36" name="Graphic 35" descr="Line arrow: Straight with solid fill">
            <a:extLst>
              <a:ext uri="{FF2B5EF4-FFF2-40B4-BE49-F238E27FC236}">
                <a16:creationId xmlns:a16="http://schemas.microsoft.com/office/drawing/2014/main" id="{89FE6235-EFC2-46BA-89F3-C82613B58C9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249495" y="6553367"/>
            <a:ext cx="2457105" cy="2457105"/>
          </a:xfrm>
          <a:prstGeom prst="rect">
            <a:avLst/>
          </a:prstGeom>
        </p:spPr>
      </p:pic>
      <p:pic>
        <p:nvPicPr>
          <p:cNvPr id="22" name="Graphic 21" descr="Line arrow: Straight with solid fill">
            <a:extLst>
              <a:ext uri="{FF2B5EF4-FFF2-40B4-BE49-F238E27FC236}">
                <a16:creationId xmlns:a16="http://schemas.microsoft.com/office/drawing/2014/main" id="{1D2AE930-66F5-4E81-95EC-7B6E9688A693}"/>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28758"/>
          <a:stretch/>
        </p:blipFill>
        <p:spPr>
          <a:xfrm>
            <a:off x="13785238" y="6553366"/>
            <a:ext cx="1750505" cy="2457105"/>
          </a:xfrm>
          <a:prstGeom prst="rect">
            <a:avLst/>
          </a:prstGeom>
        </p:spPr>
      </p:pic>
    </p:spTree>
    <p:extLst>
      <p:ext uri="{BB962C8B-B14F-4D97-AF65-F5344CB8AC3E}">
        <p14:creationId xmlns:p14="http://schemas.microsoft.com/office/powerpoint/2010/main" val="17201595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7" name="TextBox 36">
            <a:extLst>
              <a:ext uri="{FF2B5EF4-FFF2-40B4-BE49-F238E27FC236}">
                <a16:creationId xmlns:a16="http://schemas.microsoft.com/office/drawing/2014/main" id="{0EBCC42E-FCA1-454C-AB07-6CBAD75AFCB0}"/>
              </a:ext>
            </a:extLst>
          </p:cNvPr>
          <p:cNvSpPr txBox="1"/>
          <p:nvPr/>
        </p:nvSpPr>
        <p:spPr>
          <a:xfrm>
            <a:off x="616487" y="6077168"/>
            <a:ext cx="3447114" cy="923330"/>
          </a:xfrm>
          <a:prstGeom prst="rect">
            <a:avLst/>
          </a:prstGeom>
          <a:noFill/>
        </p:spPr>
        <p:txBody>
          <a:bodyPr wrap="square">
            <a:spAutoFit/>
          </a:bodyPr>
          <a:lstStyle/>
          <a:p>
            <a:r>
              <a:rPr lang="en-US" sz="5400" b="1" spc="114" dirty="0">
                <a:solidFill>
                  <a:srgbClr val="53BF9D"/>
                </a:solidFill>
                <a:latin typeface="Barlow SemiCondensed" panose="020B0604020202020204" charset="0"/>
                <a:cs typeface="Times New Roman" panose="02020603050405020304" pitchFamily="18" charset="0"/>
              </a:rPr>
              <a:t>Y-AXIS</a:t>
            </a:r>
            <a:endParaRPr lang="en-US" sz="5400" dirty="0"/>
          </a:p>
        </p:txBody>
      </p:sp>
      <p:pic>
        <p:nvPicPr>
          <p:cNvPr id="20" name="Picture 19">
            <a:extLst>
              <a:ext uri="{FF2B5EF4-FFF2-40B4-BE49-F238E27FC236}">
                <a16:creationId xmlns:a16="http://schemas.microsoft.com/office/drawing/2014/main" id="{A5A9CDD5-4D63-4497-B163-F37CE8DAF369}"/>
              </a:ext>
            </a:extLst>
          </p:cNvPr>
          <p:cNvPicPr>
            <a:picLocks noChangeAspect="1"/>
          </p:cNvPicPr>
          <p:nvPr/>
        </p:nvPicPr>
        <p:blipFill>
          <a:blip r:embed="rId5"/>
          <a:stretch>
            <a:fillRect/>
          </a:stretch>
        </p:blipFill>
        <p:spPr>
          <a:xfrm>
            <a:off x="3847330" y="2505080"/>
            <a:ext cx="10823031" cy="6603503"/>
          </a:xfrm>
          <a:prstGeom prst="rect">
            <a:avLst/>
          </a:prstGeom>
          <a:ln>
            <a:noFill/>
          </a:ln>
          <a:effectLst>
            <a:outerShdw blurRad="292100" dist="139700" dir="2700000" algn="tl" rotWithShape="0">
              <a:srgbClr val="333333">
                <a:alpha val="65000"/>
              </a:srgbClr>
            </a:outerShdw>
          </a:effectLst>
        </p:spPr>
      </p:pic>
      <p:pic>
        <p:nvPicPr>
          <p:cNvPr id="21" name="Graphic 20" descr="Line arrow: Straight with solid fill">
            <a:extLst>
              <a:ext uri="{FF2B5EF4-FFF2-40B4-BE49-F238E27FC236}">
                <a16:creationId xmlns:a16="http://schemas.microsoft.com/office/drawing/2014/main" id="{4F039D7B-BEF9-4AF2-B7AC-4C3DEF64A92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a:off x="2618777" y="5394584"/>
            <a:ext cx="2457105" cy="2457105"/>
          </a:xfrm>
          <a:prstGeom prst="rect">
            <a:avLst/>
          </a:prstGeom>
        </p:spPr>
      </p:pic>
    </p:spTree>
    <p:extLst>
      <p:ext uri="{BB962C8B-B14F-4D97-AF65-F5344CB8AC3E}">
        <p14:creationId xmlns:p14="http://schemas.microsoft.com/office/powerpoint/2010/main" val="11417317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7" name="TextBox 36">
            <a:extLst>
              <a:ext uri="{FF2B5EF4-FFF2-40B4-BE49-F238E27FC236}">
                <a16:creationId xmlns:a16="http://schemas.microsoft.com/office/drawing/2014/main" id="{0EBCC42E-FCA1-454C-AB07-6CBAD75AFCB0}"/>
              </a:ext>
            </a:extLst>
          </p:cNvPr>
          <p:cNvSpPr txBox="1"/>
          <p:nvPr/>
        </p:nvSpPr>
        <p:spPr>
          <a:xfrm>
            <a:off x="16087473" y="5867204"/>
            <a:ext cx="3447114" cy="923330"/>
          </a:xfrm>
          <a:prstGeom prst="rect">
            <a:avLst/>
          </a:prstGeom>
          <a:noFill/>
        </p:spPr>
        <p:txBody>
          <a:bodyPr wrap="square">
            <a:spAutoFit/>
          </a:bodyPr>
          <a:lstStyle/>
          <a:p>
            <a:r>
              <a:rPr lang="en-US" sz="5400" b="1" spc="114" dirty="0">
                <a:solidFill>
                  <a:srgbClr val="53BF9D"/>
                </a:solidFill>
                <a:latin typeface="Barlow SemiCondensed" panose="020B0604020202020204" charset="0"/>
                <a:cs typeface="Times New Roman" panose="02020603050405020304" pitchFamily="18" charset="0"/>
              </a:rPr>
              <a:t>KEY</a:t>
            </a:r>
            <a:endParaRPr lang="en-US" sz="5400" dirty="0"/>
          </a:p>
        </p:txBody>
      </p:sp>
      <p:pic>
        <p:nvPicPr>
          <p:cNvPr id="21" name="Picture 20">
            <a:extLst>
              <a:ext uri="{FF2B5EF4-FFF2-40B4-BE49-F238E27FC236}">
                <a16:creationId xmlns:a16="http://schemas.microsoft.com/office/drawing/2014/main" id="{BEC775AD-C4D5-490D-9E44-9E0778E22552}"/>
              </a:ext>
            </a:extLst>
          </p:cNvPr>
          <p:cNvPicPr>
            <a:picLocks noChangeAspect="1"/>
          </p:cNvPicPr>
          <p:nvPr/>
        </p:nvPicPr>
        <p:blipFill>
          <a:blip r:embed="rId5"/>
          <a:stretch>
            <a:fillRect/>
          </a:stretch>
        </p:blipFill>
        <p:spPr>
          <a:xfrm>
            <a:off x="3847330" y="2505080"/>
            <a:ext cx="10823031" cy="6603503"/>
          </a:xfrm>
          <a:prstGeom prst="rect">
            <a:avLst/>
          </a:prstGeom>
          <a:ln>
            <a:noFill/>
          </a:ln>
          <a:effectLst>
            <a:outerShdw blurRad="292100" dist="139700" dir="2700000" algn="tl" rotWithShape="0">
              <a:srgbClr val="333333">
                <a:alpha val="65000"/>
              </a:srgbClr>
            </a:outerShdw>
          </a:effectLst>
        </p:spPr>
      </p:pic>
      <p:pic>
        <p:nvPicPr>
          <p:cNvPr id="36" name="Graphic 35" descr="Line arrow: Straight with solid fill">
            <a:extLst>
              <a:ext uri="{FF2B5EF4-FFF2-40B4-BE49-F238E27FC236}">
                <a16:creationId xmlns:a16="http://schemas.microsoft.com/office/drawing/2014/main" id="{89FE6235-EFC2-46BA-89F3-C82613B58C9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630368" y="5100317"/>
            <a:ext cx="2457105" cy="2457105"/>
          </a:xfrm>
          <a:prstGeom prst="rect">
            <a:avLst/>
          </a:prstGeom>
        </p:spPr>
      </p:pic>
    </p:spTree>
    <p:extLst>
      <p:ext uri="{BB962C8B-B14F-4D97-AF65-F5344CB8AC3E}">
        <p14:creationId xmlns:p14="http://schemas.microsoft.com/office/powerpoint/2010/main" val="6931874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8" name="Picture 7">
            <a:extLst>
              <a:ext uri="{FF2B5EF4-FFF2-40B4-BE49-F238E27FC236}">
                <a16:creationId xmlns:a16="http://schemas.microsoft.com/office/drawing/2014/main" id="{AA66007D-1484-488C-A9FF-698552E36E30}"/>
              </a:ext>
            </a:extLst>
          </p:cNvPr>
          <p:cNvPicPr>
            <a:picLocks noChangeAspect="1"/>
          </p:cNvPicPr>
          <p:nvPr/>
        </p:nvPicPr>
        <p:blipFill>
          <a:blip r:embed="rId5"/>
          <a:stretch>
            <a:fillRect/>
          </a:stretch>
        </p:blipFill>
        <p:spPr>
          <a:xfrm>
            <a:off x="405917" y="2577048"/>
            <a:ext cx="10823031" cy="6603503"/>
          </a:xfrm>
          <a:prstGeom prst="rect">
            <a:avLst/>
          </a:prstGeom>
          <a:ln>
            <a:noFill/>
          </a:ln>
          <a:effectLst>
            <a:outerShdw blurRad="292100" dist="139700" dir="2700000" algn="tl" rotWithShape="0">
              <a:srgbClr val="333333">
                <a:alpha val="65000"/>
              </a:srgbClr>
            </a:outerShdw>
          </a:effectLst>
        </p:spPr>
      </p:pic>
      <p:grpSp>
        <p:nvGrpSpPr>
          <p:cNvPr id="36" name="Group 3">
            <a:extLst>
              <a:ext uri="{FF2B5EF4-FFF2-40B4-BE49-F238E27FC236}">
                <a16:creationId xmlns:a16="http://schemas.microsoft.com/office/drawing/2014/main" id="{BFE87EA0-F62F-4FD0-B9D8-DD2EF7703360}"/>
              </a:ext>
            </a:extLst>
          </p:cNvPr>
          <p:cNvGrpSpPr/>
          <p:nvPr/>
        </p:nvGrpSpPr>
        <p:grpSpPr>
          <a:xfrm rot="-5400000">
            <a:off x="14222297" y="1290686"/>
            <a:ext cx="1117765" cy="5318194"/>
            <a:chOff x="0" y="0"/>
            <a:chExt cx="635000" cy="1535372"/>
          </a:xfrm>
        </p:grpSpPr>
        <p:sp>
          <p:nvSpPr>
            <p:cNvPr id="37" name="Freeform 4">
              <a:extLst>
                <a:ext uri="{FF2B5EF4-FFF2-40B4-BE49-F238E27FC236}">
                  <a16:creationId xmlns:a16="http://schemas.microsoft.com/office/drawing/2014/main" id="{0807FA54-9137-44A8-9153-89E877219631}"/>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FFFFFF"/>
            </a:solidFill>
            <a:ln w="47625" cap="sq">
              <a:solidFill>
                <a:srgbClr val="53BF9D"/>
              </a:solidFill>
              <a:prstDash val="solid"/>
              <a:miter/>
            </a:ln>
          </p:spPr>
        </p:sp>
        <p:sp>
          <p:nvSpPr>
            <p:cNvPr id="38" name="TextBox 5">
              <a:extLst>
                <a:ext uri="{FF2B5EF4-FFF2-40B4-BE49-F238E27FC236}">
                  <a16:creationId xmlns:a16="http://schemas.microsoft.com/office/drawing/2014/main" id="{4E9B66C2-E9DB-4C6D-860B-3AF0E321133D}"/>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39" name="Group 6">
            <a:extLst>
              <a:ext uri="{FF2B5EF4-FFF2-40B4-BE49-F238E27FC236}">
                <a16:creationId xmlns:a16="http://schemas.microsoft.com/office/drawing/2014/main" id="{514F29A1-35CB-424C-A6AF-BF7F05748F16}"/>
              </a:ext>
            </a:extLst>
          </p:cNvPr>
          <p:cNvGrpSpPr/>
          <p:nvPr/>
        </p:nvGrpSpPr>
        <p:grpSpPr>
          <a:xfrm rot="-5400000">
            <a:off x="14041321" y="1138286"/>
            <a:ext cx="1117765" cy="5318193"/>
            <a:chOff x="0" y="0"/>
            <a:chExt cx="635000" cy="1535372"/>
          </a:xfrm>
        </p:grpSpPr>
        <p:sp>
          <p:nvSpPr>
            <p:cNvPr id="40" name="Freeform 7">
              <a:extLst>
                <a:ext uri="{FF2B5EF4-FFF2-40B4-BE49-F238E27FC236}">
                  <a16:creationId xmlns:a16="http://schemas.microsoft.com/office/drawing/2014/main" id="{6FC9BD7E-F629-4D38-A77B-F69C57B0209B}"/>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53BF9D"/>
            </a:solidFill>
          </p:spPr>
        </p:sp>
        <p:sp>
          <p:nvSpPr>
            <p:cNvPr id="54" name="TextBox 8">
              <a:extLst>
                <a:ext uri="{FF2B5EF4-FFF2-40B4-BE49-F238E27FC236}">
                  <a16:creationId xmlns:a16="http://schemas.microsoft.com/office/drawing/2014/main" id="{2F38BBEB-F457-4BAA-9F37-8576DC241E78}"/>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sp>
        <p:nvSpPr>
          <p:cNvPr id="55" name="TextBox 12">
            <a:extLst>
              <a:ext uri="{FF2B5EF4-FFF2-40B4-BE49-F238E27FC236}">
                <a16:creationId xmlns:a16="http://schemas.microsoft.com/office/drawing/2014/main" id="{CAD47F7C-A62D-4843-A910-51438F5C4862}"/>
              </a:ext>
            </a:extLst>
          </p:cNvPr>
          <p:cNvSpPr txBox="1"/>
          <p:nvPr/>
        </p:nvSpPr>
        <p:spPr>
          <a:xfrm>
            <a:off x="12428045" y="3628472"/>
            <a:ext cx="4384814" cy="1276632"/>
          </a:xfrm>
          <a:prstGeom prst="rect">
            <a:avLst/>
          </a:prstGeom>
        </p:spPr>
        <p:txBody>
          <a:bodyPr wrap="square" lIns="0" tIns="0" rIns="0" bIns="0" rtlCol="0" anchor="t">
            <a:spAutoFit/>
          </a:bodyPr>
          <a:lstStyle/>
          <a:p>
            <a:pPr marL="0" lvl="1" indent="0">
              <a:lnSpc>
                <a:spcPts val="3254"/>
              </a:lnSpc>
              <a:spcBef>
                <a:spcPct val="0"/>
              </a:spcBef>
            </a:pPr>
            <a:r>
              <a:rPr lang="en-US" sz="4400" spc="74" dirty="0">
                <a:solidFill>
                  <a:srgbClr val="FFFFFF"/>
                </a:solidFill>
                <a:latin typeface="Barlow Semi-Bold"/>
              </a:rPr>
              <a:t>MINI DEFINITION:</a:t>
            </a:r>
          </a:p>
          <a:p>
            <a:pPr marL="0" lvl="1" indent="0">
              <a:lnSpc>
                <a:spcPts val="3254"/>
              </a:lnSpc>
              <a:spcBef>
                <a:spcPct val="0"/>
              </a:spcBef>
            </a:pPr>
            <a:br>
              <a:rPr lang="en-US" sz="4400" spc="74" dirty="0">
                <a:solidFill>
                  <a:srgbClr val="FFFFFF"/>
                </a:solidFill>
                <a:latin typeface="Barlow Semi-Bold"/>
              </a:rPr>
            </a:br>
            <a:endParaRPr lang="en-US" sz="4400" spc="74" dirty="0">
              <a:solidFill>
                <a:srgbClr val="FFFFFF"/>
              </a:solidFill>
              <a:latin typeface="Barlow Semi-Bold"/>
            </a:endParaRPr>
          </a:p>
        </p:txBody>
      </p:sp>
      <p:grpSp>
        <p:nvGrpSpPr>
          <p:cNvPr id="59" name="Group 9">
            <a:extLst>
              <a:ext uri="{FF2B5EF4-FFF2-40B4-BE49-F238E27FC236}">
                <a16:creationId xmlns:a16="http://schemas.microsoft.com/office/drawing/2014/main" id="{4F337925-C945-45D4-8EF4-20434E2536A3}"/>
              </a:ext>
            </a:extLst>
          </p:cNvPr>
          <p:cNvGrpSpPr>
            <a:grpSpLocks noChangeAspect="1"/>
          </p:cNvGrpSpPr>
          <p:nvPr/>
        </p:nvGrpSpPr>
        <p:grpSpPr>
          <a:xfrm>
            <a:off x="11598181" y="3276696"/>
            <a:ext cx="829864" cy="790369"/>
            <a:chOff x="0" y="0"/>
            <a:chExt cx="495300" cy="495300"/>
          </a:xfrm>
        </p:grpSpPr>
        <p:sp>
          <p:nvSpPr>
            <p:cNvPr id="60" name="Freeform 10">
              <a:extLst>
                <a:ext uri="{FF2B5EF4-FFF2-40B4-BE49-F238E27FC236}">
                  <a16:creationId xmlns:a16="http://schemas.microsoft.com/office/drawing/2014/main" id="{AF845833-25A6-482C-9BBD-27FE2610B12D}"/>
                </a:ext>
              </a:extLst>
            </p:cNvPr>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53BF9D"/>
            </a:solidFill>
          </p:spPr>
        </p:sp>
        <p:sp>
          <p:nvSpPr>
            <p:cNvPr id="61" name="Freeform 11">
              <a:extLst>
                <a:ext uri="{FF2B5EF4-FFF2-40B4-BE49-F238E27FC236}">
                  <a16:creationId xmlns:a16="http://schemas.microsoft.com/office/drawing/2014/main" id="{C6BE9470-D990-4F3F-B864-D31537414D15}"/>
                </a:ext>
              </a:extLst>
            </p:cNvPr>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sp>
      </p:grpSp>
      <p:pic>
        <p:nvPicPr>
          <p:cNvPr id="56" name="Graphic 55" descr="Checkmark with solid fill">
            <a:extLst>
              <a:ext uri="{FF2B5EF4-FFF2-40B4-BE49-F238E27FC236}">
                <a16:creationId xmlns:a16="http://schemas.microsoft.com/office/drawing/2014/main" id="{396E145F-10AD-4833-AE34-0F83FD6DE4D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656049" y="3242575"/>
            <a:ext cx="747493" cy="747493"/>
          </a:xfrm>
          <a:prstGeom prst="rect">
            <a:avLst/>
          </a:prstGeom>
        </p:spPr>
      </p:pic>
      <p:sp>
        <p:nvSpPr>
          <p:cNvPr id="57" name="TextBox 56">
            <a:extLst>
              <a:ext uri="{FF2B5EF4-FFF2-40B4-BE49-F238E27FC236}">
                <a16:creationId xmlns:a16="http://schemas.microsoft.com/office/drawing/2014/main" id="{3DF8C283-0CAD-4257-86C9-39CA6A4B7537}"/>
              </a:ext>
            </a:extLst>
          </p:cNvPr>
          <p:cNvSpPr txBox="1"/>
          <p:nvPr/>
        </p:nvSpPr>
        <p:spPr>
          <a:xfrm>
            <a:off x="11941107" y="4656834"/>
            <a:ext cx="5852839" cy="1938992"/>
          </a:xfrm>
          <a:prstGeom prst="rect">
            <a:avLst/>
          </a:prstGeom>
          <a:noFill/>
        </p:spPr>
        <p:txBody>
          <a:bodyPr wrap="square">
            <a:spAutoFit/>
          </a:bodyPr>
          <a:lstStyle/>
          <a:p>
            <a:r>
              <a:rPr lang="en-US" sz="4000" b="1"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TREND</a:t>
            </a:r>
            <a:r>
              <a:rPr lang="en-US" sz="4000" b="1"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 </a:t>
            </a:r>
            <a:r>
              <a:rPr lang="en-US" sz="40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general direction in which something is developing or changing</a:t>
            </a:r>
            <a:endParaRPr lang="en-US" sz="4000" dirty="0"/>
          </a:p>
        </p:txBody>
      </p:sp>
    </p:spTree>
    <p:extLst>
      <p:ext uri="{BB962C8B-B14F-4D97-AF65-F5344CB8AC3E}">
        <p14:creationId xmlns:p14="http://schemas.microsoft.com/office/powerpoint/2010/main" val="1322723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Freeform 10">
            <a:extLst>
              <a:ext uri="{FF2B5EF4-FFF2-40B4-BE49-F238E27FC236}">
                <a16:creationId xmlns:a16="http://schemas.microsoft.com/office/drawing/2014/main" id="{56159A8B-656B-45A4-96A5-3B101B2380FF}"/>
              </a:ext>
            </a:extLst>
          </p:cNvPr>
          <p:cNvSpPr/>
          <p:nvPr/>
        </p:nvSpPr>
        <p:spPr>
          <a:xfrm>
            <a:off x="969147" y="6582432"/>
            <a:ext cx="15770646" cy="2394881"/>
          </a:xfrm>
          <a:custGeom>
            <a:avLst/>
            <a:gdLst/>
            <a:ahLst/>
            <a:cxnLst/>
            <a:rect l="l" t="t" r="r" b="b"/>
            <a:pathLst>
              <a:path w="7717382" h="2394881">
                <a:moveTo>
                  <a:pt x="0" y="0"/>
                </a:moveTo>
                <a:lnTo>
                  <a:pt x="7717383" y="0"/>
                </a:lnTo>
                <a:lnTo>
                  <a:pt x="7717383" y="2394881"/>
                </a:lnTo>
                <a:lnTo>
                  <a:pt x="0" y="2394881"/>
                </a:lnTo>
                <a:lnTo>
                  <a:pt x="0" y="0"/>
                </a:lnTo>
                <a:close/>
              </a:path>
            </a:pathLst>
          </a:custGeom>
          <a:blipFill>
            <a:blip r:embed="rId5">
              <a:alphaModFix amt="40000"/>
              <a:extLst>
                <a:ext uri="{96DAC541-7B7A-43D3-8B79-37D633B846F1}">
                  <asvg:svgBlip xmlns:asvg="http://schemas.microsoft.com/office/drawing/2016/SVG/main" r:embed="rId6"/>
                </a:ext>
              </a:extLst>
            </a:blip>
            <a:stretch>
              <a:fillRect t="-154842"/>
            </a:stretch>
          </a:blipFill>
        </p:spPr>
      </p:sp>
      <p:grpSp>
        <p:nvGrpSpPr>
          <p:cNvPr id="4" name="Group 3">
            <a:extLst>
              <a:ext uri="{FF2B5EF4-FFF2-40B4-BE49-F238E27FC236}">
                <a16:creationId xmlns:a16="http://schemas.microsoft.com/office/drawing/2014/main" id="{9425FB05-BA00-410E-A305-B97E0FB47A92}"/>
              </a:ext>
            </a:extLst>
          </p:cNvPr>
          <p:cNvGrpSpPr/>
          <p:nvPr/>
        </p:nvGrpSpPr>
        <p:grpSpPr>
          <a:xfrm>
            <a:off x="1940633" y="4344121"/>
            <a:ext cx="14406734" cy="2975072"/>
            <a:chOff x="1880078" y="4614889"/>
            <a:chExt cx="14406734" cy="2975072"/>
          </a:xfrm>
        </p:grpSpPr>
        <p:grpSp>
          <p:nvGrpSpPr>
            <p:cNvPr id="19" name="Group 11">
              <a:extLst>
                <a:ext uri="{FF2B5EF4-FFF2-40B4-BE49-F238E27FC236}">
                  <a16:creationId xmlns:a16="http://schemas.microsoft.com/office/drawing/2014/main" id="{83A3957B-4A67-45ED-AAA8-1F22EDF95BF0}"/>
                </a:ext>
              </a:extLst>
            </p:cNvPr>
            <p:cNvGrpSpPr/>
            <p:nvPr/>
          </p:nvGrpSpPr>
          <p:grpSpPr>
            <a:xfrm>
              <a:off x="1880078" y="4614889"/>
              <a:ext cx="14406734" cy="2975072"/>
              <a:chOff x="0" y="0"/>
              <a:chExt cx="2156186" cy="428975"/>
            </a:xfrm>
          </p:grpSpPr>
          <p:sp>
            <p:nvSpPr>
              <p:cNvPr id="20" name="Freeform 12">
                <a:extLst>
                  <a:ext uri="{FF2B5EF4-FFF2-40B4-BE49-F238E27FC236}">
                    <a16:creationId xmlns:a16="http://schemas.microsoft.com/office/drawing/2014/main" id="{687E816A-9466-4D88-8423-8A52ACD951E8}"/>
                  </a:ext>
                </a:extLst>
              </p:cNvPr>
              <p:cNvSpPr/>
              <p:nvPr/>
            </p:nvSpPr>
            <p:spPr>
              <a:xfrm>
                <a:off x="0" y="0"/>
                <a:ext cx="2156186" cy="428975"/>
              </a:xfrm>
              <a:custGeom>
                <a:avLst/>
                <a:gdLst/>
                <a:ahLst/>
                <a:cxnLst/>
                <a:rect l="l" t="t" r="r" b="b"/>
                <a:pathLst>
                  <a:path w="2156186" h="428975">
                    <a:moveTo>
                      <a:pt x="28370" y="0"/>
                    </a:moveTo>
                    <a:lnTo>
                      <a:pt x="2127816" y="0"/>
                    </a:lnTo>
                    <a:cubicBezTo>
                      <a:pt x="2143484" y="0"/>
                      <a:pt x="2156186" y="12702"/>
                      <a:pt x="2156186" y="28370"/>
                    </a:cubicBezTo>
                    <a:lnTo>
                      <a:pt x="2156186" y="400606"/>
                    </a:lnTo>
                    <a:cubicBezTo>
                      <a:pt x="2156186" y="416274"/>
                      <a:pt x="2143484" y="428975"/>
                      <a:pt x="2127816" y="428975"/>
                    </a:cubicBezTo>
                    <a:lnTo>
                      <a:pt x="28370" y="428975"/>
                    </a:lnTo>
                    <a:cubicBezTo>
                      <a:pt x="12702" y="428975"/>
                      <a:pt x="0" y="416274"/>
                      <a:pt x="0" y="400606"/>
                    </a:cubicBezTo>
                    <a:lnTo>
                      <a:pt x="0" y="28370"/>
                    </a:lnTo>
                    <a:cubicBezTo>
                      <a:pt x="0" y="12702"/>
                      <a:pt x="12702" y="0"/>
                      <a:pt x="28370" y="0"/>
                    </a:cubicBezTo>
                    <a:close/>
                  </a:path>
                </a:pathLst>
              </a:custGeom>
              <a:solidFill>
                <a:srgbClr val="53BF9D"/>
              </a:solidFill>
            </p:spPr>
          </p:sp>
          <p:sp>
            <p:nvSpPr>
              <p:cNvPr id="21" name="TextBox 13">
                <a:extLst>
                  <a:ext uri="{FF2B5EF4-FFF2-40B4-BE49-F238E27FC236}">
                    <a16:creationId xmlns:a16="http://schemas.microsoft.com/office/drawing/2014/main" id="{02F0C18A-2D5A-4272-B6EF-BE8B9615F1F5}"/>
                  </a:ext>
                </a:extLst>
              </p:cNvPr>
              <p:cNvSpPr txBox="1"/>
              <p:nvPr/>
            </p:nvSpPr>
            <p:spPr>
              <a:xfrm>
                <a:off x="0" y="-38100"/>
                <a:ext cx="2156186" cy="467075"/>
              </a:xfrm>
              <a:prstGeom prst="rect">
                <a:avLst/>
              </a:prstGeom>
            </p:spPr>
            <p:txBody>
              <a:bodyPr lIns="50800" tIns="50800" rIns="50800" bIns="50800" rtlCol="0" anchor="ctr"/>
              <a:lstStyle/>
              <a:p>
                <a:pPr algn="ctr">
                  <a:lnSpc>
                    <a:spcPts val="2823"/>
                  </a:lnSpc>
                </a:pPr>
                <a:endParaRPr/>
              </a:p>
            </p:txBody>
          </p:sp>
        </p:grpSp>
        <p:sp>
          <p:nvSpPr>
            <p:cNvPr id="23" name="AutoShape 21">
              <a:extLst>
                <a:ext uri="{FF2B5EF4-FFF2-40B4-BE49-F238E27FC236}">
                  <a16:creationId xmlns:a16="http://schemas.microsoft.com/office/drawing/2014/main" id="{051F3F27-7016-4FE3-A6B6-4116C23C5D89}"/>
                </a:ext>
              </a:extLst>
            </p:cNvPr>
            <p:cNvSpPr/>
            <p:nvPr/>
          </p:nvSpPr>
          <p:spPr>
            <a:xfrm rot="16200000">
              <a:off x="3262749" y="6147952"/>
              <a:ext cx="2161306" cy="1"/>
            </a:xfrm>
            <a:prstGeom prst="line">
              <a:avLst/>
            </a:prstGeom>
            <a:ln w="38100" cap="flat">
              <a:solidFill>
                <a:srgbClr val="FFFFFF"/>
              </a:solidFill>
              <a:prstDash val="solid"/>
              <a:headEnd type="none" w="sm" len="sm"/>
              <a:tailEnd type="none" w="sm" len="sm"/>
            </a:ln>
          </p:spPr>
        </p:sp>
        <p:sp>
          <p:nvSpPr>
            <p:cNvPr id="24" name="TextBox 38">
              <a:extLst>
                <a:ext uri="{FF2B5EF4-FFF2-40B4-BE49-F238E27FC236}">
                  <a16:creationId xmlns:a16="http://schemas.microsoft.com/office/drawing/2014/main" id="{DF11CD57-51F1-4775-872D-537FF76CEB1E}"/>
                </a:ext>
              </a:extLst>
            </p:cNvPr>
            <p:cNvSpPr txBox="1"/>
            <p:nvPr/>
          </p:nvSpPr>
          <p:spPr>
            <a:xfrm>
              <a:off x="4602761" y="5300413"/>
              <a:ext cx="8609804" cy="423193"/>
            </a:xfrm>
            <a:prstGeom prst="rect">
              <a:avLst/>
            </a:prstGeom>
          </p:spPr>
          <p:txBody>
            <a:bodyPr wrap="square" lIns="0" tIns="0" rIns="0" bIns="0" rtlCol="0" anchor="t">
              <a:spAutoFit/>
            </a:bodyPr>
            <a:lstStyle/>
            <a:p>
              <a:pPr marL="0" lvl="1" indent="0">
                <a:lnSpc>
                  <a:spcPts val="2823"/>
                </a:lnSpc>
                <a:spcBef>
                  <a:spcPct val="0"/>
                </a:spcBef>
              </a:pPr>
              <a:r>
                <a:rPr lang="en-US" sz="6000" spc="64" dirty="0">
                  <a:solidFill>
                    <a:srgbClr val="FFFFFF"/>
                  </a:solidFill>
                  <a:latin typeface="Barlow Semi-Bold"/>
                </a:rPr>
                <a:t>OUR VISION</a:t>
              </a:r>
            </a:p>
          </p:txBody>
        </p:sp>
        <p:sp>
          <p:nvSpPr>
            <p:cNvPr id="25" name="TextBox 39">
              <a:extLst>
                <a:ext uri="{FF2B5EF4-FFF2-40B4-BE49-F238E27FC236}">
                  <a16:creationId xmlns:a16="http://schemas.microsoft.com/office/drawing/2014/main" id="{446E712A-B402-4F06-9C25-E4888E5DE85B}"/>
                </a:ext>
              </a:extLst>
            </p:cNvPr>
            <p:cNvSpPr txBox="1"/>
            <p:nvPr/>
          </p:nvSpPr>
          <p:spPr>
            <a:xfrm>
              <a:off x="4648200" y="5615107"/>
              <a:ext cx="11125200" cy="1661993"/>
            </a:xfrm>
            <a:prstGeom prst="rect">
              <a:avLst/>
            </a:prstGeom>
          </p:spPr>
          <p:txBody>
            <a:bodyPr wrap="square" lIns="0" tIns="0" rIns="0" bIns="0" rtlCol="0" anchor="t">
              <a:spAutoFit/>
            </a:bodyPr>
            <a:lstStyle/>
            <a:p>
              <a:pPr marL="0" lvl="0" indent="0">
                <a:spcBef>
                  <a:spcPct val="0"/>
                </a:spcBef>
              </a:pPr>
              <a:r>
                <a:rPr lang="en-US" sz="5400" spc="76" dirty="0">
                  <a:solidFill>
                    <a:srgbClr val="FFFFFF"/>
                  </a:solidFill>
                  <a:latin typeface="Barlow SemiCondensed"/>
                </a:rPr>
                <a:t>To improve lives and decrease disparities through democratized data</a:t>
              </a:r>
            </a:p>
          </p:txBody>
        </p:sp>
        <p:pic>
          <p:nvPicPr>
            <p:cNvPr id="5" name="Graphic 4" descr="Business Growth with solid fill">
              <a:extLst>
                <a:ext uri="{FF2B5EF4-FFF2-40B4-BE49-F238E27FC236}">
                  <a16:creationId xmlns:a16="http://schemas.microsoft.com/office/drawing/2014/main" id="{B1D3C4BB-238F-4AF9-AC78-997EC6C4FE4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08676" y="5166418"/>
              <a:ext cx="2038536" cy="2038536"/>
            </a:xfrm>
            <a:prstGeom prst="rect">
              <a:avLst/>
            </a:prstGeom>
          </p:spPr>
        </p:pic>
      </p:grpSp>
      <p:sp>
        <p:nvSpPr>
          <p:cNvPr id="27" name="AutoShape 2">
            <a:extLst>
              <a:ext uri="{FF2B5EF4-FFF2-40B4-BE49-F238E27FC236}">
                <a16:creationId xmlns:a16="http://schemas.microsoft.com/office/drawing/2014/main" id="{4E79974B-A5B1-405C-846B-7DFEE6C368B2}"/>
              </a:ext>
            </a:extLst>
          </p:cNvPr>
          <p:cNvSpPr/>
          <p:nvPr/>
        </p:nvSpPr>
        <p:spPr>
          <a:xfrm>
            <a:off x="1454468" y="2552700"/>
            <a:ext cx="15257955" cy="0"/>
          </a:xfrm>
          <a:prstGeom prst="line">
            <a:avLst/>
          </a:prstGeom>
          <a:ln w="38100" cap="flat">
            <a:solidFill>
              <a:srgbClr val="000000"/>
            </a:solidFill>
            <a:prstDash val="solid"/>
            <a:headEnd type="none" w="sm" len="sm"/>
            <a:tailEnd type="none" w="sm" len="sm"/>
          </a:ln>
        </p:spPr>
      </p:sp>
      <p:sp>
        <p:nvSpPr>
          <p:cNvPr id="28" name="TextBox 3">
            <a:extLst>
              <a:ext uri="{FF2B5EF4-FFF2-40B4-BE49-F238E27FC236}">
                <a16:creationId xmlns:a16="http://schemas.microsoft.com/office/drawing/2014/main" id="{BCB3BA72-F291-420E-848A-FA6A37FA6061}"/>
              </a:ext>
            </a:extLst>
          </p:cNvPr>
          <p:cNvSpPr txBox="1"/>
          <p:nvPr/>
        </p:nvSpPr>
        <p:spPr>
          <a:xfrm>
            <a:off x="1503997" y="1576796"/>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CIN</a:t>
            </a:r>
            <a:r>
              <a:rPr lang="en-US" sz="6600" spc="167" dirty="0">
                <a:solidFill>
                  <a:srgbClr val="000000"/>
                </a:solidFill>
                <a:latin typeface="Barlow Bold"/>
              </a:rPr>
              <a:t>OW</a:t>
            </a:r>
            <a:endParaRPr lang="en-US" sz="7200" spc="167" dirty="0">
              <a:solidFill>
                <a:srgbClr val="000000"/>
              </a:solidFill>
              <a:latin typeface="Barlow Bold"/>
            </a:endParaRPr>
          </a:p>
        </p:txBody>
      </p:sp>
    </p:spTree>
    <p:extLst>
      <p:ext uri="{BB962C8B-B14F-4D97-AF65-F5344CB8AC3E}">
        <p14:creationId xmlns:p14="http://schemas.microsoft.com/office/powerpoint/2010/main" val="22739811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QUANTITATIVE vs QUALITATIVE</a:t>
            </a:r>
          </a:p>
        </p:txBody>
      </p:sp>
      <p:sp>
        <p:nvSpPr>
          <p:cNvPr id="40" name="TextBox 40"/>
          <p:cNvSpPr txBox="1"/>
          <p:nvPr/>
        </p:nvSpPr>
        <p:spPr>
          <a:xfrm>
            <a:off x="1526048" y="3301624"/>
            <a:ext cx="15257954" cy="5816977"/>
          </a:xfrm>
          <a:prstGeom prst="rect">
            <a:avLst/>
          </a:prstGeom>
        </p:spPr>
        <p:txBody>
          <a:bodyPr wrap="square" lIns="0" tIns="0" rIns="0" bIns="0" rtlCol="0" anchor="t">
            <a:spAutoFit/>
          </a:bodyPr>
          <a:lstStyle/>
          <a:p>
            <a:pPr marL="685800" lvl="0" indent="-685800">
              <a:spcBef>
                <a:spcPct val="0"/>
              </a:spcBef>
              <a:buClr>
                <a:srgbClr val="53BF9D"/>
              </a:buClr>
              <a:buFont typeface="Arial" panose="020B0604020202020204" pitchFamily="34" charset="0"/>
              <a:buChar char="•"/>
            </a:pPr>
            <a:r>
              <a:rPr lang="en-US" sz="5400" b="1" spc="114"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rPr>
              <a:t>QUANTITATIVE</a:t>
            </a:r>
            <a:r>
              <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 N</a:t>
            </a: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umber-based, countable, measurable</a:t>
            </a:r>
            <a:b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br>
            <a:endPar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53BF9D"/>
              </a:buClr>
              <a:buFont typeface="Arial" panose="020B0604020202020204" pitchFamily="34" charset="0"/>
              <a:buChar char="•"/>
            </a:pPr>
            <a:r>
              <a:rPr lang="en-US" sz="5400" b="1" spc="114"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rPr>
              <a:t>QUALITATIVE</a:t>
            </a:r>
            <a:r>
              <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 Descriptive, interpretation</a:t>
            </a: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-based, non-numerical</a:t>
            </a:r>
          </a:p>
          <a:p>
            <a:pPr marL="685800" lvl="0" indent="-685800">
              <a:spcBef>
                <a:spcPct val="0"/>
              </a:spcBef>
              <a:buClr>
                <a:srgbClr val="F94C66"/>
              </a:buClr>
              <a:buFont typeface="Arial" panose="020B0604020202020204" pitchFamily="34" charset="0"/>
              <a:buChar char="•"/>
            </a:pPr>
            <a:endPar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endParaRPr>
          </a:p>
          <a:p>
            <a:pPr lvl="0">
              <a:spcBef>
                <a:spcPct val="0"/>
              </a:spcBef>
              <a:buClr>
                <a:srgbClr val="F94C66"/>
              </a:buClr>
            </a:pPr>
            <a:r>
              <a:rPr lang="en-US" sz="5400" b="1" spc="114"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rPr>
              <a:t>Think QUANTITY versus QUALITY</a:t>
            </a:r>
            <a:endParaRPr lang="en-US" sz="5400"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28746756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3" name="Picture 22">
            <a:extLst>
              <a:ext uri="{FF2B5EF4-FFF2-40B4-BE49-F238E27FC236}">
                <a16:creationId xmlns:a16="http://schemas.microsoft.com/office/drawing/2014/main" id="{7142820E-4A71-4517-9EB3-49B036A5DD14}"/>
              </a:ext>
            </a:extLst>
          </p:cNvPr>
          <p:cNvPicPr>
            <a:picLocks noChangeAspect="1"/>
          </p:cNvPicPr>
          <p:nvPr/>
        </p:nvPicPr>
        <p:blipFill rotWithShape="1">
          <a:blip r:embed="rId5"/>
          <a:srcRect l="1151" t="914" r="1151"/>
          <a:stretch/>
        </p:blipFill>
        <p:spPr>
          <a:xfrm>
            <a:off x="1526047" y="2093444"/>
            <a:ext cx="10066308" cy="782820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48EF0759-DAA5-4556-A2E5-0B4F0C0BB08B}"/>
              </a:ext>
            </a:extLst>
          </p:cNvPr>
          <p:cNvPicPr>
            <a:picLocks noChangeAspect="1"/>
          </p:cNvPicPr>
          <p:nvPr/>
        </p:nvPicPr>
        <p:blipFill rotWithShape="1">
          <a:blip r:embed="rId6"/>
          <a:srcRect l="1594" t="3031" r="2387"/>
          <a:stretch/>
        </p:blipFill>
        <p:spPr>
          <a:xfrm>
            <a:off x="7771446" y="3233500"/>
            <a:ext cx="9220200" cy="543170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129408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3" name="Picture 22">
            <a:extLst>
              <a:ext uri="{FF2B5EF4-FFF2-40B4-BE49-F238E27FC236}">
                <a16:creationId xmlns:a16="http://schemas.microsoft.com/office/drawing/2014/main" id="{7142820E-4A71-4517-9EB3-49B036A5DD14}"/>
              </a:ext>
            </a:extLst>
          </p:cNvPr>
          <p:cNvPicPr>
            <a:picLocks noChangeAspect="1"/>
          </p:cNvPicPr>
          <p:nvPr/>
        </p:nvPicPr>
        <p:blipFill rotWithShape="1">
          <a:blip r:embed="rId5"/>
          <a:srcRect l="1151" t="914" r="1151"/>
          <a:stretch/>
        </p:blipFill>
        <p:spPr>
          <a:xfrm>
            <a:off x="1526047" y="2093444"/>
            <a:ext cx="10066308" cy="7828205"/>
          </a:xfrm>
          <a:prstGeom prst="rect">
            <a:avLst/>
          </a:prstGeom>
          <a:ln>
            <a:noFill/>
          </a:ln>
          <a:effectLst>
            <a:outerShdw blurRad="292100" dist="139700" dir="2700000" algn="tl" rotWithShape="0">
              <a:srgbClr val="333333">
                <a:alpha val="65000"/>
              </a:srgbClr>
            </a:outerShdw>
          </a:effectLst>
        </p:spPr>
      </p:pic>
      <p:sp>
        <p:nvSpPr>
          <p:cNvPr id="25" name="Rectangle: Rounded Corners 24">
            <a:extLst>
              <a:ext uri="{FF2B5EF4-FFF2-40B4-BE49-F238E27FC236}">
                <a16:creationId xmlns:a16="http://schemas.microsoft.com/office/drawing/2014/main" id="{AE5A8584-F6B3-4C21-8E31-3AFC33102F70}"/>
              </a:ext>
            </a:extLst>
          </p:cNvPr>
          <p:cNvSpPr/>
          <p:nvPr/>
        </p:nvSpPr>
        <p:spPr>
          <a:xfrm>
            <a:off x="2438400" y="3238500"/>
            <a:ext cx="4255556" cy="457200"/>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31078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3" name="Picture 22">
            <a:extLst>
              <a:ext uri="{FF2B5EF4-FFF2-40B4-BE49-F238E27FC236}">
                <a16:creationId xmlns:a16="http://schemas.microsoft.com/office/drawing/2014/main" id="{7142820E-4A71-4517-9EB3-49B036A5DD14}"/>
              </a:ext>
            </a:extLst>
          </p:cNvPr>
          <p:cNvPicPr>
            <a:picLocks noChangeAspect="1"/>
          </p:cNvPicPr>
          <p:nvPr/>
        </p:nvPicPr>
        <p:blipFill rotWithShape="1">
          <a:blip r:embed="rId5"/>
          <a:srcRect l="1151" t="914" r="1151"/>
          <a:stretch/>
        </p:blipFill>
        <p:spPr>
          <a:xfrm>
            <a:off x="1526047" y="2093444"/>
            <a:ext cx="10066308" cy="7828205"/>
          </a:xfrm>
          <a:prstGeom prst="rect">
            <a:avLst/>
          </a:prstGeom>
          <a:ln>
            <a:noFill/>
          </a:ln>
          <a:effectLst>
            <a:outerShdw blurRad="292100" dist="139700" dir="2700000" algn="tl" rotWithShape="0">
              <a:srgbClr val="333333">
                <a:alpha val="65000"/>
              </a:srgbClr>
            </a:outerShdw>
          </a:effectLst>
        </p:spPr>
      </p:pic>
      <p:sp>
        <p:nvSpPr>
          <p:cNvPr id="19" name="Rectangle: Rounded Corners 18">
            <a:extLst>
              <a:ext uri="{FF2B5EF4-FFF2-40B4-BE49-F238E27FC236}">
                <a16:creationId xmlns:a16="http://schemas.microsoft.com/office/drawing/2014/main" id="{D64EC109-5C16-4477-A8A5-9B1E34B71B9D}"/>
              </a:ext>
            </a:extLst>
          </p:cNvPr>
          <p:cNvSpPr/>
          <p:nvPr/>
        </p:nvSpPr>
        <p:spPr>
          <a:xfrm>
            <a:off x="2438400" y="3695700"/>
            <a:ext cx="7848600" cy="1447800"/>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Line arrow: Straight with solid fill">
            <a:extLst>
              <a:ext uri="{FF2B5EF4-FFF2-40B4-BE49-F238E27FC236}">
                <a16:creationId xmlns:a16="http://schemas.microsoft.com/office/drawing/2014/main" id="{12BCE2A4-7D93-4AFA-B7CE-6B56EAC5292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363802" y="3191047"/>
            <a:ext cx="2457105" cy="2457105"/>
          </a:xfrm>
          <a:prstGeom prst="rect">
            <a:avLst/>
          </a:prstGeom>
        </p:spPr>
      </p:pic>
      <p:sp>
        <p:nvSpPr>
          <p:cNvPr id="24" name="TextBox 23">
            <a:extLst>
              <a:ext uri="{FF2B5EF4-FFF2-40B4-BE49-F238E27FC236}">
                <a16:creationId xmlns:a16="http://schemas.microsoft.com/office/drawing/2014/main" id="{49F53E13-66C4-44B5-9593-862E1897876E}"/>
              </a:ext>
            </a:extLst>
          </p:cNvPr>
          <p:cNvSpPr txBox="1"/>
          <p:nvPr/>
        </p:nvSpPr>
        <p:spPr>
          <a:xfrm>
            <a:off x="12897709" y="3984315"/>
            <a:ext cx="4405312" cy="923330"/>
          </a:xfrm>
          <a:prstGeom prst="rect">
            <a:avLst/>
          </a:prstGeom>
          <a:noFill/>
        </p:spPr>
        <p:txBody>
          <a:bodyPr wrap="square">
            <a:spAutoFit/>
          </a:bodyPr>
          <a:lstStyle/>
          <a:p>
            <a:r>
              <a:rPr lang="en-US" sz="5400" b="1" spc="114"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rPr>
              <a:t>METADATA</a:t>
            </a:r>
            <a:endParaRPr lang="en-US" sz="5400" dirty="0"/>
          </a:p>
        </p:txBody>
      </p:sp>
    </p:spTree>
    <p:extLst>
      <p:ext uri="{BB962C8B-B14F-4D97-AF65-F5344CB8AC3E}">
        <p14:creationId xmlns:p14="http://schemas.microsoft.com/office/powerpoint/2010/main" val="15591959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3" name="Picture 22">
            <a:extLst>
              <a:ext uri="{FF2B5EF4-FFF2-40B4-BE49-F238E27FC236}">
                <a16:creationId xmlns:a16="http://schemas.microsoft.com/office/drawing/2014/main" id="{7142820E-4A71-4517-9EB3-49B036A5DD14}"/>
              </a:ext>
            </a:extLst>
          </p:cNvPr>
          <p:cNvPicPr>
            <a:picLocks noChangeAspect="1"/>
          </p:cNvPicPr>
          <p:nvPr/>
        </p:nvPicPr>
        <p:blipFill rotWithShape="1">
          <a:blip r:embed="rId5"/>
          <a:srcRect l="1151" t="914" r="1151"/>
          <a:stretch/>
        </p:blipFill>
        <p:spPr>
          <a:xfrm>
            <a:off x="1526047" y="2093444"/>
            <a:ext cx="10066308" cy="7828205"/>
          </a:xfrm>
          <a:prstGeom prst="rect">
            <a:avLst/>
          </a:prstGeom>
          <a:ln>
            <a:noFill/>
          </a:ln>
          <a:effectLst>
            <a:outerShdw blurRad="292100" dist="139700" dir="2700000" algn="tl" rotWithShape="0">
              <a:srgbClr val="333333">
                <a:alpha val="65000"/>
              </a:srgbClr>
            </a:outerShdw>
          </a:effectLst>
        </p:spPr>
      </p:pic>
      <p:sp>
        <p:nvSpPr>
          <p:cNvPr id="24" name="TextBox 23">
            <a:extLst>
              <a:ext uri="{FF2B5EF4-FFF2-40B4-BE49-F238E27FC236}">
                <a16:creationId xmlns:a16="http://schemas.microsoft.com/office/drawing/2014/main" id="{49F53E13-66C4-44B5-9593-862E1897876E}"/>
              </a:ext>
            </a:extLst>
          </p:cNvPr>
          <p:cNvSpPr txBox="1"/>
          <p:nvPr/>
        </p:nvSpPr>
        <p:spPr>
          <a:xfrm>
            <a:off x="12297550" y="8979269"/>
            <a:ext cx="4405312" cy="923330"/>
          </a:xfrm>
          <a:prstGeom prst="rect">
            <a:avLst/>
          </a:prstGeom>
          <a:noFill/>
        </p:spPr>
        <p:txBody>
          <a:bodyPr wrap="square">
            <a:spAutoFit/>
          </a:bodyPr>
          <a:lstStyle/>
          <a:p>
            <a:r>
              <a:rPr lang="en-US" sz="5400" b="1" spc="114"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rPr>
              <a:t>QUANTITATIVE</a:t>
            </a:r>
            <a:endParaRPr lang="en-US" sz="5400" dirty="0"/>
          </a:p>
        </p:txBody>
      </p:sp>
      <p:pic>
        <p:nvPicPr>
          <p:cNvPr id="22" name="Picture 21">
            <a:extLst>
              <a:ext uri="{FF2B5EF4-FFF2-40B4-BE49-F238E27FC236}">
                <a16:creationId xmlns:a16="http://schemas.microsoft.com/office/drawing/2014/main" id="{75D7831D-665D-4280-A73A-9DFCED5B9F11}"/>
              </a:ext>
            </a:extLst>
          </p:cNvPr>
          <p:cNvPicPr>
            <a:picLocks noChangeAspect="1"/>
          </p:cNvPicPr>
          <p:nvPr/>
        </p:nvPicPr>
        <p:blipFill rotWithShape="1">
          <a:blip r:embed="rId6"/>
          <a:srcRect l="1594" t="3031" r="2387"/>
          <a:stretch/>
        </p:blipFill>
        <p:spPr>
          <a:xfrm>
            <a:off x="7771446" y="3233500"/>
            <a:ext cx="9220200" cy="5431701"/>
          </a:xfrm>
          <a:prstGeom prst="rect">
            <a:avLst/>
          </a:prstGeom>
          <a:ln>
            <a:noFill/>
          </a:ln>
          <a:effectLst>
            <a:outerShdw blurRad="292100" dist="139700" dir="2700000" algn="tl" rotWithShape="0">
              <a:srgbClr val="333333">
                <a:alpha val="65000"/>
              </a:srgbClr>
            </a:outerShdw>
          </a:effectLst>
        </p:spPr>
      </p:pic>
      <p:sp>
        <p:nvSpPr>
          <p:cNvPr id="19" name="Rectangle: Rounded Corners 18">
            <a:extLst>
              <a:ext uri="{FF2B5EF4-FFF2-40B4-BE49-F238E27FC236}">
                <a16:creationId xmlns:a16="http://schemas.microsoft.com/office/drawing/2014/main" id="{D64EC109-5C16-4477-A8A5-9B1E34B71B9D}"/>
              </a:ext>
            </a:extLst>
          </p:cNvPr>
          <p:cNvSpPr/>
          <p:nvPr/>
        </p:nvSpPr>
        <p:spPr>
          <a:xfrm>
            <a:off x="8562698" y="4151756"/>
            <a:ext cx="7848600" cy="3811144"/>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Line arrow: Clockwise curve with solid fill">
            <a:extLst>
              <a:ext uri="{FF2B5EF4-FFF2-40B4-BE49-F238E27FC236}">
                <a16:creationId xmlns:a16="http://schemas.microsoft.com/office/drawing/2014/main" id="{1F074842-02AC-404E-9906-C710CC9A24F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20192079">
            <a:off x="9997847" y="7738157"/>
            <a:ext cx="2286000" cy="2286000"/>
          </a:xfrm>
          <a:prstGeom prst="rect">
            <a:avLst/>
          </a:prstGeom>
        </p:spPr>
      </p:pic>
    </p:spTree>
    <p:extLst>
      <p:ext uri="{BB962C8B-B14F-4D97-AF65-F5344CB8AC3E}">
        <p14:creationId xmlns:p14="http://schemas.microsoft.com/office/powerpoint/2010/main" val="5345972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2" name="Picture 21">
            <a:extLst>
              <a:ext uri="{FF2B5EF4-FFF2-40B4-BE49-F238E27FC236}">
                <a16:creationId xmlns:a16="http://schemas.microsoft.com/office/drawing/2014/main" id="{75D7831D-665D-4280-A73A-9DFCED5B9F11}"/>
              </a:ext>
            </a:extLst>
          </p:cNvPr>
          <p:cNvPicPr>
            <a:picLocks noChangeAspect="1"/>
          </p:cNvPicPr>
          <p:nvPr/>
        </p:nvPicPr>
        <p:blipFill rotWithShape="1">
          <a:blip r:embed="rId5"/>
          <a:srcRect l="1594" t="3031" r="2387"/>
          <a:stretch/>
        </p:blipFill>
        <p:spPr>
          <a:xfrm>
            <a:off x="7771446" y="3233500"/>
            <a:ext cx="9220200" cy="5431701"/>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70C7E920-05F5-4ED5-B20C-8565582B7F93}"/>
              </a:ext>
            </a:extLst>
          </p:cNvPr>
          <p:cNvSpPr txBox="1"/>
          <p:nvPr/>
        </p:nvSpPr>
        <p:spPr>
          <a:xfrm>
            <a:off x="1606330" y="4991100"/>
            <a:ext cx="5894744" cy="1754326"/>
          </a:xfrm>
          <a:prstGeom prst="rect">
            <a:avLst/>
          </a:prstGeom>
          <a:noFill/>
        </p:spPr>
        <p:txBody>
          <a:bodyPr wrap="square">
            <a:spAutoFit/>
          </a:bodyPr>
          <a:lstStyle/>
          <a:p>
            <a:r>
              <a:rPr lang="en-US" sz="5400" b="1"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DISAGGREGATION</a:t>
            </a:r>
            <a:r>
              <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 to break up or apart</a:t>
            </a:r>
            <a:endParaRPr lang="en-US" sz="5400" dirty="0"/>
          </a:p>
        </p:txBody>
      </p:sp>
      <p:grpSp>
        <p:nvGrpSpPr>
          <p:cNvPr id="26" name="Group 3">
            <a:extLst>
              <a:ext uri="{FF2B5EF4-FFF2-40B4-BE49-F238E27FC236}">
                <a16:creationId xmlns:a16="http://schemas.microsoft.com/office/drawing/2014/main" id="{0FF91581-F13B-4D50-A4CA-0078C7D0A76B}"/>
              </a:ext>
            </a:extLst>
          </p:cNvPr>
          <p:cNvGrpSpPr/>
          <p:nvPr/>
        </p:nvGrpSpPr>
        <p:grpSpPr>
          <a:xfrm rot="-5400000">
            <a:off x="3792420" y="1620720"/>
            <a:ext cx="1117765" cy="5318194"/>
            <a:chOff x="0" y="0"/>
            <a:chExt cx="635000" cy="1535372"/>
          </a:xfrm>
        </p:grpSpPr>
        <p:sp>
          <p:nvSpPr>
            <p:cNvPr id="27" name="Freeform 4">
              <a:extLst>
                <a:ext uri="{FF2B5EF4-FFF2-40B4-BE49-F238E27FC236}">
                  <a16:creationId xmlns:a16="http://schemas.microsoft.com/office/drawing/2014/main" id="{29C1F93E-76E2-4B42-80EA-8E610BBB9FEF}"/>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FFFFFF"/>
            </a:solidFill>
            <a:ln w="47625" cap="sq">
              <a:solidFill>
                <a:srgbClr val="53BF9D"/>
              </a:solidFill>
              <a:prstDash val="solid"/>
              <a:miter/>
            </a:ln>
          </p:spPr>
        </p:sp>
        <p:sp>
          <p:nvSpPr>
            <p:cNvPr id="28" name="TextBox 5">
              <a:extLst>
                <a:ext uri="{FF2B5EF4-FFF2-40B4-BE49-F238E27FC236}">
                  <a16:creationId xmlns:a16="http://schemas.microsoft.com/office/drawing/2014/main" id="{429612FB-9BCE-4AB0-8FCC-E009D0368B6C}"/>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29" name="Group 6">
            <a:extLst>
              <a:ext uri="{FF2B5EF4-FFF2-40B4-BE49-F238E27FC236}">
                <a16:creationId xmlns:a16="http://schemas.microsoft.com/office/drawing/2014/main" id="{FDB040E5-B95D-475A-B15D-096E4EA9C881}"/>
              </a:ext>
            </a:extLst>
          </p:cNvPr>
          <p:cNvGrpSpPr/>
          <p:nvPr/>
        </p:nvGrpSpPr>
        <p:grpSpPr>
          <a:xfrm rot="-5400000">
            <a:off x="3611444" y="1468320"/>
            <a:ext cx="1117765" cy="5318193"/>
            <a:chOff x="0" y="0"/>
            <a:chExt cx="635000" cy="1535372"/>
          </a:xfrm>
        </p:grpSpPr>
        <p:sp>
          <p:nvSpPr>
            <p:cNvPr id="30" name="Freeform 7">
              <a:extLst>
                <a:ext uri="{FF2B5EF4-FFF2-40B4-BE49-F238E27FC236}">
                  <a16:creationId xmlns:a16="http://schemas.microsoft.com/office/drawing/2014/main" id="{391F12A0-2EC6-4524-85C3-4C9F90337F84}"/>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53BF9D"/>
            </a:solidFill>
          </p:spPr>
        </p:sp>
        <p:sp>
          <p:nvSpPr>
            <p:cNvPr id="31" name="TextBox 8">
              <a:extLst>
                <a:ext uri="{FF2B5EF4-FFF2-40B4-BE49-F238E27FC236}">
                  <a16:creationId xmlns:a16="http://schemas.microsoft.com/office/drawing/2014/main" id="{09155B62-A808-46D8-A1B2-F01D6ED8D75C}"/>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32" name="Group 9">
            <a:extLst>
              <a:ext uri="{FF2B5EF4-FFF2-40B4-BE49-F238E27FC236}">
                <a16:creationId xmlns:a16="http://schemas.microsoft.com/office/drawing/2014/main" id="{D82C61F6-6150-46EB-988E-E35741211060}"/>
              </a:ext>
            </a:extLst>
          </p:cNvPr>
          <p:cNvGrpSpPr>
            <a:grpSpLocks noChangeAspect="1"/>
          </p:cNvGrpSpPr>
          <p:nvPr/>
        </p:nvGrpSpPr>
        <p:grpSpPr>
          <a:xfrm>
            <a:off x="1064386" y="3735530"/>
            <a:ext cx="829864" cy="790369"/>
            <a:chOff x="0" y="0"/>
            <a:chExt cx="495300" cy="495300"/>
          </a:xfrm>
        </p:grpSpPr>
        <p:sp>
          <p:nvSpPr>
            <p:cNvPr id="33" name="Freeform 10">
              <a:extLst>
                <a:ext uri="{FF2B5EF4-FFF2-40B4-BE49-F238E27FC236}">
                  <a16:creationId xmlns:a16="http://schemas.microsoft.com/office/drawing/2014/main" id="{C3CAFEA1-B6E9-4F44-B9EB-9EBA82F8B0F0}"/>
                </a:ext>
              </a:extLst>
            </p:cNvPr>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53BF9D"/>
            </a:solidFill>
          </p:spPr>
        </p:sp>
        <p:sp>
          <p:nvSpPr>
            <p:cNvPr id="34" name="Freeform 11">
              <a:extLst>
                <a:ext uri="{FF2B5EF4-FFF2-40B4-BE49-F238E27FC236}">
                  <a16:creationId xmlns:a16="http://schemas.microsoft.com/office/drawing/2014/main" id="{461F4DDA-AB61-4CBB-83BF-845162D6B851}"/>
                </a:ext>
              </a:extLst>
            </p:cNvPr>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sp>
      </p:grpSp>
      <p:sp>
        <p:nvSpPr>
          <p:cNvPr id="35" name="TextBox 12">
            <a:extLst>
              <a:ext uri="{FF2B5EF4-FFF2-40B4-BE49-F238E27FC236}">
                <a16:creationId xmlns:a16="http://schemas.microsoft.com/office/drawing/2014/main" id="{D7D84034-4D23-4F8D-8FB2-5EDD734445A0}"/>
              </a:ext>
            </a:extLst>
          </p:cNvPr>
          <p:cNvSpPr txBox="1"/>
          <p:nvPr/>
        </p:nvSpPr>
        <p:spPr>
          <a:xfrm>
            <a:off x="1998168" y="3958506"/>
            <a:ext cx="4384814" cy="1276632"/>
          </a:xfrm>
          <a:prstGeom prst="rect">
            <a:avLst/>
          </a:prstGeom>
        </p:spPr>
        <p:txBody>
          <a:bodyPr wrap="square" lIns="0" tIns="0" rIns="0" bIns="0" rtlCol="0" anchor="t">
            <a:spAutoFit/>
          </a:bodyPr>
          <a:lstStyle/>
          <a:p>
            <a:pPr marL="0" lvl="1" indent="0">
              <a:lnSpc>
                <a:spcPts val="3254"/>
              </a:lnSpc>
              <a:spcBef>
                <a:spcPct val="0"/>
              </a:spcBef>
            </a:pPr>
            <a:r>
              <a:rPr lang="en-US" sz="4400" spc="74" dirty="0">
                <a:solidFill>
                  <a:srgbClr val="FFFFFF"/>
                </a:solidFill>
                <a:latin typeface="Barlow Semi-Bold"/>
              </a:rPr>
              <a:t>MINI DEFINITION:</a:t>
            </a:r>
          </a:p>
          <a:p>
            <a:pPr marL="0" lvl="1" indent="0">
              <a:lnSpc>
                <a:spcPts val="3254"/>
              </a:lnSpc>
              <a:spcBef>
                <a:spcPct val="0"/>
              </a:spcBef>
            </a:pPr>
            <a:br>
              <a:rPr lang="en-US" sz="4400" spc="74" dirty="0">
                <a:solidFill>
                  <a:srgbClr val="FFFFFF"/>
                </a:solidFill>
                <a:latin typeface="Barlow Semi-Bold"/>
              </a:rPr>
            </a:br>
            <a:endParaRPr lang="en-US" sz="4400" spc="74" dirty="0">
              <a:solidFill>
                <a:srgbClr val="FFFFFF"/>
              </a:solidFill>
              <a:latin typeface="Barlow Semi-Bold"/>
            </a:endParaRPr>
          </a:p>
        </p:txBody>
      </p:sp>
      <p:pic>
        <p:nvPicPr>
          <p:cNvPr id="7" name="Graphic 6" descr="Checkmark with solid fill">
            <a:extLst>
              <a:ext uri="{FF2B5EF4-FFF2-40B4-BE49-F238E27FC236}">
                <a16:creationId xmlns:a16="http://schemas.microsoft.com/office/drawing/2014/main" id="{5018C8EE-7238-4382-BCED-E69150B04F0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93704" y="3682931"/>
            <a:ext cx="747493" cy="747493"/>
          </a:xfrm>
          <a:prstGeom prst="rect">
            <a:avLst/>
          </a:prstGeom>
        </p:spPr>
      </p:pic>
    </p:spTree>
    <p:extLst>
      <p:ext uri="{BB962C8B-B14F-4D97-AF65-F5344CB8AC3E}">
        <p14:creationId xmlns:p14="http://schemas.microsoft.com/office/powerpoint/2010/main" val="39773194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2" name="Picture 21">
            <a:extLst>
              <a:ext uri="{FF2B5EF4-FFF2-40B4-BE49-F238E27FC236}">
                <a16:creationId xmlns:a16="http://schemas.microsoft.com/office/drawing/2014/main" id="{75D7831D-665D-4280-A73A-9DFCED5B9F11}"/>
              </a:ext>
            </a:extLst>
          </p:cNvPr>
          <p:cNvPicPr>
            <a:picLocks noChangeAspect="1"/>
          </p:cNvPicPr>
          <p:nvPr/>
        </p:nvPicPr>
        <p:blipFill rotWithShape="1">
          <a:blip r:embed="rId5"/>
          <a:srcRect l="1594" t="3031" r="2387"/>
          <a:stretch/>
        </p:blipFill>
        <p:spPr>
          <a:xfrm>
            <a:off x="2265710" y="2041019"/>
            <a:ext cx="13359283" cy="787007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631337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1884608"/>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26047" y="1085133"/>
            <a:ext cx="15465599"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COVID-19 ACCESS TO CARE (BEXAR)</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3" name="Picture 22">
            <a:extLst>
              <a:ext uri="{FF2B5EF4-FFF2-40B4-BE49-F238E27FC236}">
                <a16:creationId xmlns:a16="http://schemas.microsoft.com/office/drawing/2014/main" id="{7142820E-4A71-4517-9EB3-49B036A5DD14}"/>
              </a:ext>
            </a:extLst>
          </p:cNvPr>
          <p:cNvPicPr>
            <a:picLocks noChangeAspect="1"/>
          </p:cNvPicPr>
          <p:nvPr/>
        </p:nvPicPr>
        <p:blipFill rotWithShape="1">
          <a:blip r:embed="rId5"/>
          <a:srcRect l="1151" t="914" r="1151"/>
          <a:stretch/>
        </p:blipFill>
        <p:spPr>
          <a:xfrm>
            <a:off x="1526047" y="2093444"/>
            <a:ext cx="10066308" cy="7828205"/>
          </a:xfrm>
          <a:prstGeom prst="rect">
            <a:avLst/>
          </a:prstGeom>
          <a:ln>
            <a:noFill/>
          </a:ln>
          <a:effectLst>
            <a:outerShdw blurRad="292100" dist="139700" dir="2700000" algn="tl" rotWithShape="0">
              <a:srgbClr val="333333">
                <a:alpha val="65000"/>
              </a:srgbClr>
            </a:outerShdw>
          </a:effectLst>
        </p:spPr>
      </p:pic>
      <p:sp>
        <p:nvSpPr>
          <p:cNvPr id="24" name="TextBox 23">
            <a:extLst>
              <a:ext uri="{FF2B5EF4-FFF2-40B4-BE49-F238E27FC236}">
                <a16:creationId xmlns:a16="http://schemas.microsoft.com/office/drawing/2014/main" id="{49F53E13-66C4-44B5-9593-862E1897876E}"/>
              </a:ext>
            </a:extLst>
          </p:cNvPr>
          <p:cNvSpPr txBox="1"/>
          <p:nvPr/>
        </p:nvSpPr>
        <p:spPr>
          <a:xfrm>
            <a:off x="12385335" y="7203482"/>
            <a:ext cx="4405312" cy="923330"/>
          </a:xfrm>
          <a:prstGeom prst="rect">
            <a:avLst/>
          </a:prstGeom>
          <a:noFill/>
        </p:spPr>
        <p:txBody>
          <a:bodyPr wrap="square">
            <a:spAutoFit/>
          </a:bodyPr>
          <a:lstStyle/>
          <a:p>
            <a:r>
              <a:rPr lang="en-US" sz="5400" b="1" spc="114"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rPr>
              <a:t>QUALITATIVE</a:t>
            </a:r>
            <a:endParaRPr lang="en-US" sz="5400" dirty="0"/>
          </a:p>
        </p:txBody>
      </p:sp>
      <p:sp>
        <p:nvSpPr>
          <p:cNvPr id="19" name="Rectangle: Rounded Corners 18">
            <a:extLst>
              <a:ext uri="{FF2B5EF4-FFF2-40B4-BE49-F238E27FC236}">
                <a16:creationId xmlns:a16="http://schemas.microsoft.com/office/drawing/2014/main" id="{D64EC109-5C16-4477-A8A5-9B1E34B71B9D}"/>
              </a:ext>
            </a:extLst>
          </p:cNvPr>
          <p:cNvSpPr/>
          <p:nvPr/>
        </p:nvSpPr>
        <p:spPr>
          <a:xfrm>
            <a:off x="2514600" y="5263138"/>
            <a:ext cx="3283039" cy="3811144"/>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Line arrow: Straight with solid fill">
            <a:extLst>
              <a:ext uri="{FF2B5EF4-FFF2-40B4-BE49-F238E27FC236}">
                <a16:creationId xmlns:a16="http://schemas.microsoft.com/office/drawing/2014/main" id="{00D33EEA-4E40-4785-B47E-BE9FDE5B44D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97639" y="6436596"/>
            <a:ext cx="2457105" cy="2457105"/>
          </a:xfrm>
          <a:prstGeom prst="rect">
            <a:avLst/>
          </a:prstGeom>
        </p:spPr>
      </p:pic>
      <p:pic>
        <p:nvPicPr>
          <p:cNvPr id="26" name="Graphic 25" descr="Line arrow: Straight with solid fill">
            <a:extLst>
              <a:ext uri="{FF2B5EF4-FFF2-40B4-BE49-F238E27FC236}">
                <a16:creationId xmlns:a16="http://schemas.microsoft.com/office/drawing/2014/main" id="{7B66B540-C133-4CDC-9B25-D4BD343F28B0}"/>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31012"/>
          <a:stretch/>
        </p:blipFill>
        <p:spPr>
          <a:xfrm>
            <a:off x="7924800" y="6436596"/>
            <a:ext cx="1695105" cy="2457105"/>
          </a:xfrm>
          <a:prstGeom prst="rect">
            <a:avLst/>
          </a:prstGeom>
        </p:spPr>
      </p:pic>
      <p:pic>
        <p:nvPicPr>
          <p:cNvPr id="27" name="Graphic 26" descr="Line arrow: Straight with solid fill">
            <a:extLst>
              <a:ext uri="{FF2B5EF4-FFF2-40B4-BE49-F238E27FC236}">
                <a16:creationId xmlns:a16="http://schemas.microsoft.com/office/drawing/2014/main" id="{A5935851-6BF7-48AE-8765-584680BEF053}"/>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31012"/>
          <a:stretch/>
        </p:blipFill>
        <p:spPr>
          <a:xfrm>
            <a:off x="9445742" y="6436595"/>
            <a:ext cx="1695105" cy="2457105"/>
          </a:xfrm>
          <a:prstGeom prst="rect">
            <a:avLst/>
          </a:prstGeom>
        </p:spPr>
      </p:pic>
      <p:pic>
        <p:nvPicPr>
          <p:cNvPr id="28" name="Graphic 27" descr="Line arrow: Straight with solid fill">
            <a:extLst>
              <a:ext uri="{FF2B5EF4-FFF2-40B4-BE49-F238E27FC236}">
                <a16:creationId xmlns:a16="http://schemas.microsoft.com/office/drawing/2014/main" id="{D99B9E44-ACB1-409D-B009-639A66DAAD3A}"/>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31012"/>
          <a:stretch/>
        </p:blipFill>
        <p:spPr>
          <a:xfrm>
            <a:off x="10690230" y="6436595"/>
            <a:ext cx="1695105" cy="2457105"/>
          </a:xfrm>
          <a:prstGeom prst="rect">
            <a:avLst/>
          </a:prstGeom>
        </p:spPr>
      </p:pic>
    </p:spTree>
    <p:extLst>
      <p:ext uri="{BB962C8B-B14F-4D97-AF65-F5344CB8AC3E}">
        <p14:creationId xmlns:p14="http://schemas.microsoft.com/office/powerpoint/2010/main" val="14105751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141013"/>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PERCENTAGE CHANGE vs</a:t>
            </a:r>
            <a:br>
              <a:rPr lang="en-US" sz="7200" spc="167" dirty="0">
                <a:solidFill>
                  <a:srgbClr val="000000"/>
                </a:solidFill>
                <a:latin typeface="Barlow Bold"/>
              </a:rPr>
            </a:br>
            <a:r>
              <a:rPr lang="en-US" sz="7200" spc="167" dirty="0">
                <a:solidFill>
                  <a:srgbClr val="000000"/>
                </a:solidFill>
                <a:latin typeface="Barlow Bold"/>
              </a:rPr>
              <a:t>PERCENT POINT CHANGE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80D1DE9E-3DBD-4CFE-96E7-9A23273069E5}"/>
              </a:ext>
            </a:extLst>
          </p:cNvPr>
          <p:cNvSpPr txBox="1"/>
          <p:nvPr/>
        </p:nvSpPr>
        <p:spPr>
          <a:xfrm>
            <a:off x="1526048" y="3301624"/>
            <a:ext cx="16457152" cy="2492990"/>
          </a:xfrm>
          <a:prstGeom prst="rect">
            <a:avLst/>
          </a:prstGeom>
        </p:spPr>
        <p:txBody>
          <a:bodyPr wrap="square" lIns="0" tIns="0" rIns="0" bIns="0" rtlCol="0" anchor="t">
            <a:spAutoFit/>
          </a:bodyPr>
          <a:lstStyle/>
          <a:p>
            <a:pPr marL="685800" lvl="0" indent="-685800">
              <a:spcBef>
                <a:spcPct val="0"/>
              </a:spcBef>
              <a:buClr>
                <a:srgbClr val="53BF9D"/>
              </a:buClr>
              <a:buFont typeface="Arial" panose="020B0604020202020204" pitchFamily="34" charset="0"/>
              <a:buChar char="•"/>
            </a:pPr>
            <a:r>
              <a:rPr lang="en-US" sz="5400" b="1" spc="114"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rPr>
              <a:t>PERCENT CHANGE</a:t>
            </a:r>
            <a:r>
              <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 </a:t>
            </a: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Increase by X percent</a:t>
            </a:r>
          </a:p>
          <a:p>
            <a:pPr marL="685800" lvl="0" indent="-685800">
              <a:spcBef>
                <a:spcPct val="0"/>
              </a:spcBef>
              <a:buClr>
                <a:srgbClr val="53BF9D"/>
              </a:buClr>
              <a:buFont typeface="Arial" panose="020B0604020202020204" pitchFamily="34" charset="0"/>
              <a:buChar char="•"/>
            </a:pPr>
            <a:endPar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53BF9D"/>
              </a:buClr>
              <a:buFont typeface="Arial" panose="020B0604020202020204" pitchFamily="34" charset="0"/>
              <a:buChar char="•"/>
            </a:pPr>
            <a:r>
              <a:rPr lang="en-US" sz="5400" b="1" spc="114"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rPr>
              <a:t>PERCENT POINT CHANGE</a:t>
            </a:r>
            <a:r>
              <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 Increase by X </a:t>
            </a: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percentage pts</a:t>
            </a:r>
          </a:p>
        </p:txBody>
      </p:sp>
    </p:spTree>
    <p:extLst>
      <p:ext uri="{BB962C8B-B14F-4D97-AF65-F5344CB8AC3E}">
        <p14:creationId xmlns:p14="http://schemas.microsoft.com/office/powerpoint/2010/main" val="28272091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26">
            <a:extLst>
              <a:ext uri="{FF2B5EF4-FFF2-40B4-BE49-F238E27FC236}">
                <a16:creationId xmlns:a16="http://schemas.microsoft.com/office/drawing/2014/main" id="{B1B3186B-BC79-4489-A4FE-3D832C1300B0}"/>
              </a:ext>
            </a:extLst>
          </p:cNvPr>
          <p:cNvGrpSpPr/>
          <p:nvPr/>
        </p:nvGrpSpPr>
        <p:grpSpPr>
          <a:xfrm>
            <a:off x="403776" y="495300"/>
            <a:ext cx="17482714" cy="9263577"/>
            <a:chOff x="0" y="0"/>
            <a:chExt cx="983575" cy="1717261"/>
          </a:xfrm>
        </p:grpSpPr>
        <p:sp>
          <p:nvSpPr>
            <p:cNvPr id="38" name="Freeform 27">
              <a:extLst>
                <a:ext uri="{FF2B5EF4-FFF2-40B4-BE49-F238E27FC236}">
                  <a16:creationId xmlns:a16="http://schemas.microsoft.com/office/drawing/2014/main" id="{55CCA37F-64AC-4C35-80DE-D290A60221B4}"/>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39" name="TextBox 28">
              <a:extLst>
                <a:ext uri="{FF2B5EF4-FFF2-40B4-BE49-F238E27FC236}">
                  <a16:creationId xmlns:a16="http://schemas.microsoft.com/office/drawing/2014/main" id="{982F2726-4287-468B-91A7-48DAF1757AA3}"/>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 CHANGE vs % POINT CHANGE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4" name="TextBox 40">
            <a:extLst>
              <a:ext uri="{FF2B5EF4-FFF2-40B4-BE49-F238E27FC236}">
                <a16:creationId xmlns:a16="http://schemas.microsoft.com/office/drawing/2014/main" id="{8453AC2B-368B-4023-9DD2-045B5B6E29EA}"/>
              </a:ext>
            </a:extLst>
          </p:cNvPr>
          <p:cNvSpPr txBox="1"/>
          <p:nvPr/>
        </p:nvSpPr>
        <p:spPr>
          <a:xfrm>
            <a:off x="946884" y="2040280"/>
            <a:ext cx="15733252" cy="1661993"/>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Let’s say unemployment rate changed from 5% one year to 10% the next year.</a:t>
            </a:r>
            <a:endParaRPr lang="en-US" sz="4800" b="1" spc="114" dirty="0">
              <a:solidFill>
                <a:srgbClr val="53BF9D"/>
              </a:solidFill>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98023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Freeform 10">
            <a:extLst>
              <a:ext uri="{FF2B5EF4-FFF2-40B4-BE49-F238E27FC236}">
                <a16:creationId xmlns:a16="http://schemas.microsoft.com/office/drawing/2014/main" id="{56159A8B-656B-45A4-96A5-3B101B2380FF}"/>
              </a:ext>
            </a:extLst>
          </p:cNvPr>
          <p:cNvSpPr/>
          <p:nvPr/>
        </p:nvSpPr>
        <p:spPr>
          <a:xfrm>
            <a:off x="969147" y="6582432"/>
            <a:ext cx="15770646" cy="2394881"/>
          </a:xfrm>
          <a:custGeom>
            <a:avLst/>
            <a:gdLst/>
            <a:ahLst/>
            <a:cxnLst/>
            <a:rect l="l" t="t" r="r" b="b"/>
            <a:pathLst>
              <a:path w="7717382" h="2394881">
                <a:moveTo>
                  <a:pt x="0" y="0"/>
                </a:moveTo>
                <a:lnTo>
                  <a:pt x="7717383" y="0"/>
                </a:lnTo>
                <a:lnTo>
                  <a:pt x="7717383" y="2394881"/>
                </a:lnTo>
                <a:lnTo>
                  <a:pt x="0" y="2394881"/>
                </a:lnTo>
                <a:lnTo>
                  <a:pt x="0" y="0"/>
                </a:lnTo>
                <a:close/>
              </a:path>
            </a:pathLst>
          </a:custGeom>
          <a:blipFill>
            <a:blip r:embed="rId5">
              <a:alphaModFix amt="40000"/>
              <a:extLst>
                <a:ext uri="{96DAC541-7B7A-43D3-8B79-37D633B846F1}">
                  <asvg:svgBlip xmlns:asvg="http://schemas.microsoft.com/office/drawing/2016/SVG/main" r:embed="rId6"/>
                </a:ext>
              </a:extLst>
            </a:blip>
            <a:stretch>
              <a:fillRect t="-154842"/>
            </a:stretch>
          </a:blipFill>
        </p:spPr>
      </p:sp>
      <p:grpSp>
        <p:nvGrpSpPr>
          <p:cNvPr id="4" name="Group 3">
            <a:extLst>
              <a:ext uri="{FF2B5EF4-FFF2-40B4-BE49-F238E27FC236}">
                <a16:creationId xmlns:a16="http://schemas.microsoft.com/office/drawing/2014/main" id="{9425FB05-BA00-410E-A305-B97E0FB47A92}"/>
              </a:ext>
            </a:extLst>
          </p:cNvPr>
          <p:cNvGrpSpPr/>
          <p:nvPr/>
        </p:nvGrpSpPr>
        <p:grpSpPr>
          <a:xfrm>
            <a:off x="1940633" y="4344121"/>
            <a:ext cx="14406734" cy="2975072"/>
            <a:chOff x="1880078" y="4614889"/>
            <a:chExt cx="14406734" cy="2975072"/>
          </a:xfrm>
        </p:grpSpPr>
        <p:grpSp>
          <p:nvGrpSpPr>
            <p:cNvPr id="19" name="Group 11">
              <a:extLst>
                <a:ext uri="{FF2B5EF4-FFF2-40B4-BE49-F238E27FC236}">
                  <a16:creationId xmlns:a16="http://schemas.microsoft.com/office/drawing/2014/main" id="{83A3957B-4A67-45ED-AAA8-1F22EDF95BF0}"/>
                </a:ext>
              </a:extLst>
            </p:cNvPr>
            <p:cNvGrpSpPr/>
            <p:nvPr/>
          </p:nvGrpSpPr>
          <p:grpSpPr>
            <a:xfrm>
              <a:off x="1880078" y="4614889"/>
              <a:ext cx="14406734" cy="2975072"/>
              <a:chOff x="0" y="0"/>
              <a:chExt cx="2156186" cy="428975"/>
            </a:xfrm>
          </p:grpSpPr>
          <p:sp>
            <p:nvSpPr>
              <p:cNvPr id="20" name="Freeform 12">
                <a:extLst>
                  <a:ext uri="{FF2B5EF4-FFF2-40B4-BE49-F238E27FC236}">
                    <a16:creationId xmlns:a16="http://schemas.microsoft.com/office/drawing/2014/main" id="{687E816A-9466-4D88-8423-8A52ACD951E8}"/>
                  </a:ext>
                </a:extLst>
              </p:cNvPr>
              <p:cNvSpPr/>
              <p:nvPr/>
            </p:nvSpPr>
            <p:spPr>
              <a:xfrm>
                <a:off x="0" y="0"/>
                <a:ext cx="2156186" cy="428975"/>
              </a:xfrm>
              <a:custGeom>
                <a:avLst/>
                <a:gdLst/>
                <a:ahLst/>
                <a:cxnLst/>
                <a:rect l="l" t="t" r="r" b="b"/>
                <a:pathLst>
                  <a:path w="2156186" h="428975">
                    <a:moveTo>
                      <a:pt x="28370" y="0"/>
                    </a:moveTo>
                    <a:lnTo>
                      <a:pt x="2127816" y="0"/>
                    </a:lnTo>
                    <a:cubicBezTo>
                      <a:pt x="2143484" y="0"/>
                      <a:pt x="2156186" y="12702"/>
                      <a:pt x="2156186" y="28370"/>
                    </a:cubicBezTo>
                    <a:lnTo>
                      <a:pt x="2156186" y="400606"/>
                    </a:lnTo>
                    <a:cubicBezTo>
                      <a:pt x="2156186" y="416274"/>
                      <a:pt x="2143484" y="428975"/>
                      <a:pt x="2127816" y="428975"/>
                    </a:cubicBezTo>
                    <a:lnTo>
                      <a:pt x="28370" y="428975"/>
                    </a:lnTo>
                    <a:cubicBezTo>
                      <a:pt x="12702" y="428975"/>
                      <a:pt x="0" y="416274"/>
                      <a:pt x="0" y="400606"/>
                    </a:cubicBezTo>
                    <a:lnTo>
                      <a:pt x="0" y="28370"/>
                    </a:lnTo>
                    <a:cubicBezTo>
                      <a:pt x="0" y="12702"/>
                      <a:pt x="12702" y="0"/>
                      <a:pt x="28370" y="0"/>
                    </a:cubicBezTo>
                    <a:close/>
                  </a:path>
                </a:pathLst>
              </a:custGeom>
              <a:solidFill>
                <a:srgbClr val="53BF9D"/>
              </a:solidFill>
            </p:spPr>
          </p:sp>
          <p:sp>
            <p:nvSpPr>
              <p:cNvPr id="21" name="TextBox 13">
                <a:extLst>
                  <a:ext uri="{FF2B5EF4-FFF2-40B4-BE49-F238E27FC236}">
                    <a16:creationId xmlns:a16="http://schemas.microsoft.com/office/drawing/2014/main" id="{02F0C18A-2D5A-4272-B6EF-BE8B9615F1F5}"/>
                  </a:ext>
                </a:extLst>
              </p:cNvPr>
              <p:cNvSpPr txBox="1"/>
              <p:nvPr/>
            </p:nvSpPr>
            <p:spPr>
              <a:xfrm>
                <a:off x="0" y="-38100"/>
                <a:ext cx="2156186" cy="467075"/>
              </a:xfrm>
              <a:prstGeom prst="rect">
                <a:avLst/>
              </a:prstGeom>
            </p:spPr>
            <p:txBody>
              <a:bodyPr lIns="50800" tIns="50800" rIns="50800" bIns="50800" rtlCol="0" anchor="ctr"/>
              <a:lstStyle/>
              <a:p>
                <a:pPr algn="ctr">
                  <a:lnSpc>
                    <a:spcPts val="2823"/>
                  </a:lnSpc>
                </a:pPr>
                <a:endParaRPr/>
              </a:p>
            </p:txBody>
          </p:sp>
        </p:grpSp>
        <p:sp>
          <p:nvSpPr>
            <p:cNvPr id="23" name="AutoShape 21">
              <a:extLst>
                <a:ext uri="{FF2B5EF4-FFF2-40B4-BE49-F238E27FC236}">
                  <a16:creationId xmlns:a16="http://schemas.microsoft.com/office/drawing/2014/main" id="{051F3F27-7016-4FE3-A6B6-4116C23C5D89}"/>
                </a:ext>
              </a:extLst>
            </p:cNvPr>
            <p:cNvSpPr/>
            <p:nvPr/>
          </p:nvSpPr>
          <p:spPr>
            <a:xfrm rot="16200000">
              <a:off x="3262749" y="6147952"/>
              <a:ext cx="2161306" cy="1"/>
            </a:xfrm>
            <a:prstGeom prst="line">
              <a:avLst/>
            </a:prstGeom>
            <a:ln w="38100" cap="flat">
              <a:solidFill>
                <a:srgbClr val="FFFFFF"/>
              </a:solidFill>
              <a:prstDash val="solid"/>
              <a:headEnd type="none" w="sm" len="sm"/>
              <a:tailEnd type="none" w="sm" len="sm"/>
            </a:ln>
          </p:spPr>
        </p:sp>
        <p:sp>
          <p:nvSpPr>
            <p:cNvPr id="24" name="TextBox 38">
              <a:extLst>
                <a:ext uri="{FF2B5EF4-FFF2-40B4-BE49-F238E27FC236}">
                  <a16:creationId xmlns:a16="http://schemas.microsoft.com/office/drawing/2014/main" id="{DF11CD57-51F1-4775-872D-537FF76CEB1E}"/>
                </a:ext>
              </a:extLst>
            </p:cNvPr>
            <p:cNvSpPr txBox="1"/>
            <p:nvPr/>
          </p:nvSpPr>
          <p:spPr>
            <a:xfrm>
              <a:off x="4602761" y="5300413"/>
              <a:ext cx="8609804" cy="423193"/>
            </a:xfrm>
            <a:prstGeom prst="rect">
              <a:avLst/>
            </a:prstGeom>
          </p:spPr>
          <p:txBody>
            <a:bodyPr wrap="square" lIns="0" tIns="0" rIns="0" bIns="0" rtlCol="0" anchor="t">
              <a:spAutoFit/>
            </a:bodyPr>
            <a:lstStyle/>
            <a:p>
              <a:pPr marL="0" lvl="1" indent="0">
                <a:lnSpc>
                  <a:spcPts val="2823"/>
                </a:lnSpc>
                <a:spcBef>
                  <a:spcPct val="0"/>
                </a:spcBef>
              </a:pPr>
              <a:r>
                <a:rPr lang="en-US" sz="6000" spc="64" dirty="0">
                  <a:solidFill>
                    <a:srgbClr val="FFFFFF"/>
                  </a:solidFill>
                  <a:latin typeface="Barlow Semi-Bold"/>
                </a:rPr>
                <a:t>OUR VISION</a:t>
              </a:r>
            </a:p>
          </p:txBody>
        </p:sp>
        <p:sp>
          <p:nvSpPr>
            <p:cNvPr id="25" name="TextBox 39">
              <a:extLst>
                <a:ext uri="{FF2B5EF4-FFF2-40B4-BE49-F238E27FC236}">
                  <a16:creationId xmlns:a16="http://schemas.microsoft.com/office/drawing/2014/main" id="{446E712A-B402-4F06-9C25-E4888E5DE85B}"/>
                </a:ext>
              </a:extLst>
            </p:cNvPr>
            <p:cNvSpPr txBox="1"/>
            <p:nvPr/>
          </p:nvSpPr>
          <p:spPr>
            <a:xfrm>
              <a:off x="4648200" y="5615107"/>
              <a:ext cx="11125200" cy="1661993"/>
            </a:xfrm>
            <a:prstGeom prst="rect">
              <a:avLst/>
            </a:prstGeom>
          </p:spPr>
          <p:txBody>
            <a:bodyPr wrap="square" lIns="0" tIns="0" rIns="0" bIns="0" rtlCol="0" anchor="t">
              <a:spAutoFit/>
            </a:bodyPr>
            <a:lstStyle/>
            <a:p>
              <a:pPr marL="0" lvl="0" indent="0">
                <a:spcBef>
                  <a:spcPct val="0"/>
                </a:spcBef>
              </a:pPr>
              <a:r>
                <a:rPr lang="en-US" sz="5400" spc="76" dirty="0">
                  <a:solidFill>
                    <a:srgbClr val="FFFFFF"/>
                  </a:solidFill>
                  <a:latin typeface="Barlow SemiCondensed"/>
                </a:rPr>
                <a:t>To improve lives and decrease disparities through democratized data</a:t>
              </a:r>
            </a:p>
          </p:txBody>
        </p:sp>
        <p:pic>
          <p:nvPicPr>
            <p:cNvPr id="5" name="Graphic 4" descr="Business Growth with solid fill">
              <a:extLst>
                <a:ext uri="{FF2B5EF4-FFF2-40B4-BE49-F238E27FC236}">
                  <a16:creationId xmlns:a16="http://schemas.microsoft.com/office/drawing/2014/main" id="{B1D3C4BB-238F-4AF9-AC78-997EC6C4FE4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08676" y="5166418"/>
              <a:ext cx="2038536" cy="2038536"/>
            </a:xfrm>
            <a:prstGeom prst="rect">
              <a:avLst/>
            </a:prstGeom>
          </p:spPr>
        </p:pic>
      </p:grpSp>
      <p:sp>
        <p:nvSpPr>
          <p:cNvPr id="27" name="AutoShape 2">
            <a:extLst>
              <a:ext uri="{FF2B5EF4-FFF2-40B4-BE49-F238E27FC236}">
                <a16:creationId xmlns:a16="http://schemas.microsoft.com/office/drawing/2014/main" id="{4E79974B-A5B1-405C-846B-7DFEE6C368B2}"/>
              </a:ext>
            </a:extLst>
          </p:cNvPr>
          <p:cNvSpPr/>
          <p:nvPr/>
        </p:nvSpPr>
        <p:spPr>
          <a:xfrm>
            <a:off x="1454468" y="2552700"/>
            <a:ext cx="15257955" cy="0"/>
          </a:xfrm>
          <a:prstGeom prst="line">
            <a:avLst/>
          </a:prstGeom>
          <a:ln w="38100" cap="flat">
            <a:solidFill>
              <a:srgbClr val="000000"/>
            </a:solidFill>
            <a:prstDash val="solid"/>
            <a:headEnd type="none" w="sm" len="sm"/>
            <a:tailEnd type="none" w="sm" len="sm"/>
          </a:ln>
        </p:spPr>
      </p:sp>
      <p:sp>
        <p:nvSpPr>
          <p:cNvPr id="28" name="TextBox 3">
            <a:extLst>
              <a:ext uri="{FF2B5EF4-FFF2-40B4-BE49-F238E27FC236}">
                <a16:creationId xmlns:a16="http://schemas.microsoft.com/office/drawing/2014/main" id="{BCB3BA72-F291-420E-848A-FA6A37FA6061}"/>
              </a:ext>
            </a:extLst>
          </p:cNvPr>
          <p:cNvSpPr txBox="1"/>
          <p:nvPr/>
        </p:nvSpPr>
        <p:spPr>
          <a:xfrm>
            <a:off x="1503997" y="1576796"/>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CIN</a:t>
            </a:r>
            <a:r>
              <a:rPr lang="en-US" sz="6600" spc="167" dirty="0">
                <a:solidFill>
                  <a:srgbClr val="000000"/>
                </a:solidFill>
                <a:latin typeface="Barlow Bold"/>
              </a:rPr>
              <a:t>OW</a:t>
            </a:r>
            <a:endParaRPr lang="en-US" sz="7200" spc="167" dirty="0">
              <a:solidFill>
                <a:srgbClr val="000000"/>
              </a:solidFill>
              <a:latin typeface="Barlow Bold"/>
            </a:endParaRPr>
          </a:p>
        </p:txBody>
      </p:sp>
      <p:sp>
        <p:nvSpPr>
          <p:cNvPr id="26" name="Double Bracket 25">
            <a:extLst>
              <a:ext uri="{FF2B5EF4-FFF2-40B4-BE49-F238E27FC236}">
                <a16:creationId xmlns:a16="http://schemas.microsoft.com/office/drawing/2014/main" id="{1F3488F8-180D-45A7-B086-3B53FB7A1241}"/>
              </a:ext>
            </a:extLst>
          </p:cNvPr>
          <p:cNvSpPr/>
          <p:nvPr/>
        </p:nvSpPr>
        <p:spPr>
          <a:xfrm>
            <a:off x="9991388" y="6224878"/>
            <a:ext cx="5324812" cy="823622"/>
          </a:xfrm>
          <a:prstGeom prst="bracketPair">
            <a:avLst/>
          </a:prstGeom>
          <a:ln w="1270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9" name="Graphic 28" descr="Line arrow: Clockwise curve with solid fill">
            <a:extLst>
              <a:ext uri="{FF2B5EF4-FFF2-40B4-BE49-F238E27FC236}">
                <a16:creationId xmlns:a16="http://schemas.microsoft.com/office/drawing/2014/main" id="{43D2ADD2-76A5-4B1B-BD12-ABCC01330B5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15392005">
            <a:off x="13155760" y="7342010"/>
            <a:ext cx="1970844" cy="1970844"/>
          </a:xfrm>
          <a:prstGeom prst="rect">
            <a:avLst/>
          </a:prstGeom>
        </p:spPr>
      </p:pic>
      <p:sp>
        <p:nvSpPr>
          <p:cNvPr id="30" name="TextBox 39">
            <a:extLst>
              <a:ext uri="{FF2B5EF4-FFF2-40B4-BE49-F238E27FC236}">
                <a16:creationId xmlns:a16="http://schemas.microsoft.com/office/drawing/2014/main" id="{4912C571-0051-4095-843C-B8CD790A4545}"/>
              </a:ext>
            </a:extLst>
          </p:cNvPr>
          <p:cNvSpPr txBox="1"/>
          <p:nvPr/>
        </p:nvSpPr>
        <p:spPr>
          <a:xfrm>
            <a:off x="3288499" y="8644620"/>
            <a:ext cx="10166382" cy="461665"/>
          </a:xfrm>
          <a:prstGeom prst="rect">
            <a:avLst/>
          </a:prstGeom>
        </p:spPr>
        <p:txBody>
          <a:bodyPr wrap="square" lIns="0" tIns="0" rIns="0" bIns="0" rtlCol="0" anchor="t">
            <a:spAutoFit/>
          </a:bodyPr>
          <a:lstStyle/>
          <a:p>
            <a:pPr marL="0" lvl="0" indent="0">
              <a:lnSpc>
                <a:spcPct val="75000"/>
              </a:lnSpc>
              <a:spcBef>
                <a:spcPct val="0"/>
              </a:spcBef>
            </a:pPr>
            <a:r>
              <a:rPr lang="en-US" sz="4000" i="1" spc="76" dirty="0">
                <a:solidFill>
                  <a:schemeClr val="tx2"/>
                </a:solidFill>
                <a:latin typeface="Barlow SemiCondensed"/>
              </a:rPr>
              <a:t>= Data that’s accessible and easy to understand</a:t>
            </a:r>
          </a:p>
        </p:txBody>
      </p:sp>
    </p:spTree>
    <p:extLst>
      <p:ext uri="{BB962C8B-B14F-4D97-AF65-F5344CB8AC3E}">
        <p14:creationId xmlns:p14="http://schemas.microsoft.com/office/powerpoint/2010/main" val="31837982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26">
            <a:extLst>
              <a:ext uri="{FF2B5EF4-FFF2-40B4-BE49-F238E27FC236}">
                <a16:creationId xmlns:a16="http://schemas.microsoft.com/office/drawing/2014/main" id="{B1B3186B-BC79-4489-A4FE-3D832C1300B0}"/>
              </a:ext>
            </a:extLst>
          </p:cNvPr>
          <p:cNvGrpSpPr/>
          <p:nvPr/>
        </p:nvGrpSpPr>
        <p:grpSpPr>
          <a:xfrm>
            <a:off x="403776" y="495300"/>
            <a:ext cx="17482714" cy="9263577"/>
            <a:chOff x="0" y="0"/>
            <a:chExt cx="983575" cy="1717261"/>
          </a:xfrm>
        </p:grpSpPr>
        <p:sp>
          <p:nvSpPr>
            <p:cNvPr id="38" name="Freeform 27">
              <a:extLst>
                <a:ext uri="{FF2B5EF4-FFF2-40B4-BE49-F238E27FC236}">
                  <a16:creationId xmlns:a16="http://schemas.microsoft.com/office/drawing/2014/main" id="{55CCA37F-64AC-4C35-80DE-D290A60221B4}"/>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39" name="TextBox 28">
              <a:extLst>
                <a:ext uri="{FF2B5EF4-FFF2-40B4-BE49-F238E27FC236}">
                  <a16:creationId xmlns:a16="http://schemas.microsoft.com/office/drawing/2014/main" id="{982F2726-4287-468B-91A7-48DAF1757AA3}"/>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 CHANGE vs % POINT CHANGE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4" name="TextBox 40">
            <a:extLst>
              <a:ext uri="{FF2B5EF4-FFF2-40B4-BE49-F238E27FC236}">
                <a16:creationId xmlns:a16="http://schemas.microsoft.com/office/drawing/2014/main" id="{8453AC2B-368B-4023-9DD2-045B5B6E29EA}"/>
              </a:ext>
            </a:extLst>
          </p:cNvPr>
          <p:cNvSpPr txBox="1"/>
          <p:nvPr/>
        </p:nvSpPr>
        <p:spPr>
          <a:xfrm>
            <a:off x="946884" y="2040280"/>
            <a:ext cx="15733252" cy="4154984"/>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Let’s say unemployment rate changed from 5% one year to 10% the next year.</a:t>
            </a:r>
          </a:p>
          <a:p>
            <a:pPr lvl="0">
              <a:spcBef>
                <a:spcPct val="0"/>
              </a:spcBef>
              <a:buClr>
                <a:srgbClr val="53BF9D"/>
              </a:buClr>
            </a:pPr>
            <a:endPar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endParaRPr>
          </a:p>
          <a:p>
            <a:pPr lvl="0">
              <a:spcBef>
                <a:spcPct val="0"/>
              </a:spcBef>
              <a:buClr>
                <a:srgbClr val="53BF9D"/>
              </a:buCl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It increased by </a:t>
            </a:r>
            <a:r>
              <a:rPr lang="en-US" sz="5400" b="1"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5 percentage points</a:t>
            </a:r>
          </a:p>
          <a:p>
            <a:pPr lvl="0">
              <a:spcBef>
                <a:spcPct val="0"/>
              </a:spcBef>
              <a:buClr>
                <a:srgbClr val="53BF9D"/>
              </a:buCl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It also increased </a:t>
            </a:r>
            <a:r>
              <a:rPr lang="en-US" sz="5400" b="1"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100%</a:t>
            </a:r>
          </a:p>
        </p:txBody>
      </p:sp>
    </p:spTree>
    <p:extLst>
      <p:ext uri="{BB962C8B-B14F-4D97-AF65-F5344CB8AC3E}">
        <p14:creationId xmlns:p14="http://schemas.microsoft.com/office/powerpoint/2010/main" val="3083275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26">
            <a:extLst>
              <a:ext uri="{FF2B5EF4-FFF2-40B4-BE49-F238E27FC236}">
                <a16:creationId xmlns:a16="http://schemas.microsoft.com/office/drawing/2014/main" id="{B1B3186B-BC79-4489-A4FE-3D832C1300B0}"/>
              </a:ext>
            </a:extLst>
          </p:cNvPr>
          <p:cNvGrpSpPr/>
          <p:nvPr/>
        </p:nvGrpSpPr>
        <p:grpSpPr>
          <a:xfrm>
            <a:off x="403776" y="495300"/>
            <a:ext cx="17482714" cy="9263577"/>
            <a:chOff x="0" y="0"/>
            <a:chExt cx="983575" cy="1717261"/>
          </a:xfrm>
        </p:grpSpPr>
        <p:sp>
          <p:nvSpPr>
            <p:cNvPr id="38" name="Freeform 27">
              <a:extLst>
                <a:ext uri="{FF2B5EF4-FFF2-40B4-BE49-F238E27FC236}">
                  <a16:creationId xmlns:a16="http://schemas.microsoft.com/office/drawing/2014/main" id="{55CCA37F-64AC-4C35-80DE-D290A60221B4}"/>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39" name="TextBox 28">
              <a:extLst>
                <a:ext uri="{FF2B5EF4-FFF2-40B4-BE49-F238E27FC236}">
                  <a16:creationId xmlns:a16="http://schemas.microsoft.com/office/drawing/2014/main" id="{982F2726-4287-468B-91A7-48DAF1757AA3}"/>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 CHANGE vs % POINT CHANGE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4" name="TextBox 40">
            <a:extLst>
              <a:ext uri="{FF2B5EF4-FFF2-40B4-BE49-F238E27FC236}">
                <a16:creationId xmlns:a16="http://schemas.microsoft.com/office/drawing/2014/main" id="{8453AC2B-368B-4023-9DD2-045B5B6E29EA}"/>
              </a:ext>
            </a:extLst>
          </p:cNvPr>
          <p:cNvSpPr txBox="1"/>
          <p:nvPr/>
        </p:nvSpPr>
        <p:spPr>
          <a:xfrm>
            <a:off x="946884" y="2040280"/>
            <a:ext cx="15733252" cy="7201972"/>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Let’s say unemployment rate changed from 5% one year to 10% the next year.</a:t>
            </a:r>
          </a:p>
          <a:p>
            <a:pPr lvl="0">
              <a:spcBef>
                <a:spcPct val="0"/>
              </a:spcBef>
              <a:buClr>
                <a:srgbClr val="53BF9D"/>
              </a:buClr>
            </a:pPr>
            <a:endPar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endParaRPr>
          </a:p>
          <a:p>
            <a:pPr lvl="0">
              <a:spcBef>
                <a:spcPct val="0"/>
              </a:spcBef>
              <a:buClr>
                <a:srgbClr val="53BF9D"/>
              </a:buClr>
            </a:pP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It increased by </a:t>
            </a:r>
            <a:r>
              <a:rPr lang="en-US" sz="5400" b="1"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5 percentage points</a:t>
            </a:r>
          </a:p>
          <a:p>
            <a:pPr lvl="0">
              <a:spcBef>
                <a:spcPct val="0"/>
              </a:spcBef>
              <a:buClr>
                <a:srgbClr val="53BF9D"/>
              </a:buClr>
            </a:pP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It also increased </a:t>
            </a:r>
            <a:r>
              <a:rPr lang="en-US" sz="5400" b="1"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100%</a:t>
            </a:r>
          </a:p>
          <a:p>
            <a:pPr lvl="0">
              <a:spcBef>
                <a:spcPct val="0"/>
              </a:spcBef>
              <a:buClr>
                <a:srgbClr val="53BF9D"/>
              </a:buClr>
            </a:pPr>
            <a:endPar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endParaRPr>
          </a:p>
          <a:p>
            <a:pPr lvl="0">
              <a:spcBef>
                <a:spcPct val="0"/>
              </a:spcBef>
              <a:buClr>
                <a:srgbClr val="53BF9D"/>
              </a:buClr>
            </a:pPr>
            <a:r>
              <a:rPr lang="en-US" sz="48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Depending on what you want to say, one might be misleading. If you have the original numbers, it’s best to include those too.</a:t>
            </a:r>
          </a:p>
          <a:p>
            <a:pPr lvl="0">
              <a:spcBef>
                <a:spcPct val="0"/>
              </a:spcBef>
              <a:buClr>
                <a:srgbClr val="53BF9D"/>
              </a:buClr>
            </a:pPr>
            <a:r>
              <a:rPr lang="en-US" sz="48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										</a:t>
            </a:r>
            <a:r>
              <a:rPr lang="en-US" sz="4800" spc="114" dirty="0">
                <a:latin typeface="Barlow SemiCondensed" panose="020B0604020202020204" charset="0"/>
                <a:ea typeface="Calibri" panose="020F0502020204030204" pitchFamily="34" charset="0"/>
                <a:cs typeface="Times New Roman" panose="02020603050405020304" pitchFamily="18" charset="0"/>
              </a:rPr>
              <a:t>    5% (700) to 10% (1400)</a:t>
            </a:r>
          </a:p>
        </p:txBody>
      </p:sp>
    </p:spTree>
    <p:extLst>
      <p:ext uri="{BB962C8B-B14F-4D97-AF65-F5344CB8AC3E}">
        <p14:creationId xmlns:p14="http://schemas.microsoft.com/office/powerpoint/2010/main" val="42383893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UNIVERSE vs SAMPLE</a:t>
            </a:r>
          </a:p>
        </p:txBody>
      </p:sp>
      <p:sp>
        <p:nvSpPr>
          <p:cNvPr id="40" name="TextBox 40"/>
          <p:cNvSpPr txBox="1"/>
          <p:nvPr/>
        </p:nvSpPr>
        <p:spPr>
          <a:xfrm>
            <a:off x="1526048" y="3301624"/>
            <a:ext cx="15257954" cy="4154984"/>
          </a:xfrm>
          <a:prstGeom prst="rect">
            <a:avLst/>
          </a:prstGeom>
        </p:spPr>
        <p:txBody>
          <a:bodyPr wrap="square" lIns="0" tIns="0" rIns="0" bIns="0" rtlCol="0" anchor="t">
            <a:spAutoFit/>
          </a:bodyPr>
          <a:lstStyle/>
          <a:p>
            <a:pPr marL="685800" lvl="0" indent="-685800">
              <a:spcBef>
                <a:spcPct val="0"/>
              </a:spcBef>
              <a:buClr>
                <a:srgbClr val="53BF9D"/>
              </a:buClr>
              <a:buFont typeface="Arial" panose="020B0604020202020204" pitchFamily="34" charset="0"/>
              <a:buChar char="•"/>
            </a:pPr>
            <a:r>
              <a:rPr lang="en-US" sz="5400" b="1" spc="114"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rPr>
              <a:t>UNIVERSE</a:t>
            </a:r>
            <a:r>
              <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 </a:t>
            </a: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Collection of all individuals, families, groups, organizations, communities, events, etc. (also known as “total population”)</a:t>
            </a:r>
          </a:p>
          <a:p>
            <a:pPr marL="685800" lvl="0" indent="-685800">
              <a:spcBef>
                <a:spcPct val="0"/>
              </a:spcBef>
              <a:buClr>
                <a:srgbClr val="53BF9D"/>
              </a:buClr>
              <a:buFont typeface="Arial" panose="020B0604020202020204" pitchFamily="34" charset="0"/>
              <a:buChar char="•"/>
            </a:pPr>
            <a:endParaRPr lang="en-US" sz="5400" b="1" spc="114"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53BF9D"/>
              </a:buClr>
              <a:buFont typeface="Arial" panose="020B0604020202020204" pitchFamily="34" charset="0"/>
              <a:buChar char="•"/>
            </a:pPr>
            <a:r>
              <a:rPr lang="en-US" sz="5400" b="1" spc="114"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rPr>
              <a:t>SAMPLE</a:t>
            </a:r>
            <a:r>
              <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 </a:t>
            </a: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A piece of that universe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8777023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MARGIN OF ERROR (MOE)</a:t>
            </a:r>
          </a:p>
        </p:txBody>
      </p:sp>
      <p:sp>
        <p:nvSpPr>
          <p:cNvPr id="40" name="TextBox 40"/>
          <p:cNvSpPr txBox="1"/>
          <p:nvPr/>
        </p:nvSpPr>
        <p:spPr>
          <a:xfrm>
            <a:off x="1526048" y="3301624"/>
            <a:ext cx="15257954" cy="4985980"/>
          </a:xfrm>
          <a:prstGeom prst="rect">
            <a:avLst/>
          </a:prstGeom>
        </p:spPr>
        <p:txBody>
          <a:bodyPr wrap="square" lIns="0" tIns="0" rIns="0" bIns="0" rtlCol="0" anchor="t">
            <a:spAutoFit/>
          </a:bodyPr>
          <a:lstStyle/>
          <a:p>
            <a:pPr marL="685800" lvl="0" indent="-685800">
              <a:spcBef>
                <a:spcPct val="0"/>
              </a:spcBef>
              <a:buClr>
                <a:srgbClr val="53BF9D"/>
              </a:buClr>
              <a:buFont typeface="Arial" panose="020B0604020202020204" pitchFamily="34" charset="0"/>
              <a:buChar char="•"/>
            </a:pPr>
            <a:r>
              <a:rPr lang="en-US" sz="5400" spc="114" dirty="0">
                <a:effectLst/>
                <a:latin typeface="Barlow SemiCondensed" panose="020B0604020202020204" charset="0"/>
                <a:ea typeface="Calibri" panose="020F0502020204030204" pitchFamily="34" charset="0"/>
                <a:cs typeface="Times New Roman" panose="02020603050405020304" pitchFamily="18" charset="0"/>
              </a:rPr>
              <a:t>Sampling introduces error and uncertainty</a:t>
            </a:r>
          </a:p>
          <a:p>
            <a:pPr marL="685800" lvl="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Margin of error (MOE) = </a:t>
            </a: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a measure of how much uncertainty there is</a:t>
            </a:r>
          </a:p>
          <a:p>
            <a:pPr marL="685800" lvl="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The smaller the sample in relation to the total population (universe), then, generally, the larger the MOE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20616366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26">
            <a:extLst>
              <a:ext uri="{FF2B5EF4-FFF2-40B4-BE49-F238E27FC236}">
                <a16:creationId xmlns:a16="http://schemas.microsoft.com/office/drawing/2014/main" id="{D497924D-E6B8-432A-8671-6A99A3ECB736}"/>
              </a:ext>
            </a:extLst>
          </p:cNvPr>
          <p:cNvGrpSpPr/>
          <p:nvPr/>
        </p:nvGrpSpPr>
        <p:grpSpPr>
          <a:xfrm>
            <a:off x="403776" y="495300"/>
            <a:ext cx="17482714" cy="9263577"/>
            <a:chOff x="0" y="0"/>
            <a:chExt cx="983575" cy="1717261"/>
          </a:xfrm>
        </p:grpSpPr>
        <p:sp>
          <p:nvSpPr>
            <p:cNvPr id="55" name="Freeform 27">
              <a:extLst>
                <a:ext uri="{FF2B5EF4-FFF2-40B4-BE49-F238E27FC236}">
                  <a16:creationId xmlns:a16="http://schemas.microsoft.com/office/drawing/2014/main" id="{3FB2228A-0723-4669-8E09-70EF83BE2BB7}"/>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56" name="TextBox 28">
              <a:extLst>
                <a:ext uri="{FF2B5EF4-FFF2-40B4-BE49-F238E27FC236}">
                  <a16:creationId xmlns:a16="http://schemas.microsoft.com/office/drawing/2014/main" id="{930E467F-4B84-48A1-9360-B82BE74E0630}"/>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SURVEYING THE ROOM</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48312" y="1863866"/>
            <a:ext cx="16210988" cy="3323987"/>
          </a:xfrm>
          <a:prstGeom prst="rect">
            <a:avLst/>
          </a:prstGeom>
        </p:spPr>
        <p:txBody>
          <a:bodyPr wrap="square" lIns="0" tIns="0" rIns="0" bIns="0" rtlCol="0" anchor="t">
            <a:spAutoFit/>
          </a:bodyPr>
          <a:lstStyle/>
          <a:p>
            <a:pPr marL="685800" lvl="0" indent="-685800">
              <a:spcBef>
                <a:spcPct val="0"/>
              </a:spcBef>
              <a:buClr>
                <a:srgbClr val="53BF9D"/>
              </a:buClr>
              <a:buFont typeface="Arial" panose="020B0604020202020204" pitchFamily="34" charset="0"/>
              <a:buChar char="•"/>
            </a:pPr>
            <a:r>
              <a:rPr lang="en-US" sz="5400" spc="114" dirty="0">
                <a:effectLst/>
                <a:latin typeface="Barlow SemiCondensed" panose="020B0604020202020204" charset="0"/>
                <a:ea typeface="Calibri" panose="020F0502020204030204" pitchFamily="34" charset="0"/>
                <a:cs typeface="Times New Roman" panose="02020603050405020304" pitchFamily="18" charset="0"/>
              </a:rPr>
              <a:t>How many people are there in this session? </a:t>
            </a:r>
            <a:br>
              <a:rPr lang="en-US" sz="5400" spc="114" dirty="0">
                <a:effectLst/>
                <a:latin typeface="Barlow SemiCondensed" panose="020B0604020202020204" charset="0"/>
                <a:ea typeface="Calibri" panose="020F0502020204030204" pitchFamily="34" charset="0"/>
                <a:cs typeface="Times New Roman" panose="02020603050405020304" pitchFamily="18" charset="0"/>
              </a:rPr>
            </a:br>
            <a:r>
              <a:rPr lang="en-US" sz="5400" i="1" spc="114" dirty="0">
                <a:effectLst/>
                <a:latin typeface="Barlow SemiCondensed" panose="020B0604020202020204" charset="0"/>
                <a:ea typeface="Calibri" panose="020F0502020204030204" pitchFamily="34" charset="0"/>
                <a:cs typeface="Times New Roman" panose="02020603050405020304" pitchFamily="18" charset="0"/>
              </a:rPr>
              <a:t>(this is our universe)</a:t>
            </a:r>
            <a:endParaRPr lang="en-US" sz="5400" spc="114" dirty="0">
              <a:effectLst/>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If I take a sample of the room (let’s say 5) and ask: </a:t>
            </a:r>
            <a:br>
              <a:rPr lang="en-US" sz="5400" spc="114" dirty="0">
                <a:latin typeface="Barlow SemiCondensed" panose="020B0604020202020204" charset="0"/>
                <a:ea typeface="Calibri" panose="020F0502020204030204" pitchFamily="34" charset="0"/>
                <a:cs typeface="Times New Roman" panose="02020603050405020304" pitchFamily="18" charset="0"/>
              </a:rPr>
            </a:br>
            <a:r>
              <a:rPr lang="en-US" sz="5400" b="1" spc="114" dirty="0">
                <a:latin typeface="Barlow SemiCondensed" panose="020B0604020202020204" charset="0"/>
                <a:ea typeface="Calibri" panose="020F0502020204030204" pitchFamily="34" charset="0"/>
                <a:cs typeface="Times New Roman" panose="02020603050405020304" pitchFamily="18" charset="0"/>
              </a:rPr>
              <a:t>If you had to choose, do you prefer dogs or cats?</a:t>
            </a:r>
          </a:p>
        </p:txBody>
      </p:sp>
    </p:spTree>
    <p:extLst>
      <p:ext uri="{BB962C8B-B14F-4D97-AF65-F5344CB8AC3E}">
        <p14:creationId xmlns:p14="http://schemas.microsoft.com/office/powerpoint/2010/main" val="7619006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26">
            <a:extLst>
              <a:ext uri="{FF2B5EF4-FFF2-40B4-BE49-F238E27FC236}">
                <a16:creationId xmlns:a16="http://schemas.microsoft.com/office/drawing/2014/main" id="{D497924D-E6B8-432A-8671-6A99A3ECB736}"/>
              </a:ext>
            </a:extLst>
          </p:cNvPr>
          <p:cNvGrpSpPr/>
          <p:nvPr/>
        </p:nvGrpSpPr>
        <p:grpSpPr>
          <a:xfrm>
            <a:off x="403776" y="495300"/>
            <a:ext cx="17482714" cy="9263577"/>
            <a:chOff x="0" y="0"/>
            <a:chExt cx="983575" cy="1717261"/>
          </a:xfrm>
        </p:grpSpPr>
        <p:sp>
          <p:nvSpPr>
            <p:cNvPr id="55" name="Freeform 27">
              <a:extLst>
                <a:ext uri="{FF2B5EF4-FFF2-40B4-BE49-F238E27FC236}">
                  <a16:creationId xmlns:a16="http://schemas.microsoft.com/office/drawing/2014/main" id="{3FB2228A-0723-4669-8E09-70EF83BE2BB7}"/>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56" name="TextBox 28">
              <a:extLst>
                <a:ext uri="{FF2B5EF4-FFF2-40B4-BE49-F238E27FC236}">
                  <a16:creationId xmlns:a16="http://schemas.microsoft.com/office/drawing/2014/main" id="{930E467F-4B84-48A1-9360-B82BE74E0630}"/>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SURVEYING THE ROOM</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48312" y="1863866"/>
            <a:ext cx="16210988" cy="6647974"/>
          </a:xfrm>
          <a:prstGeom prst="rect">
            <a:avLst/>
          </a:prstGeom>
        </p:spPr>
        <p:txBody>
          <a:bodyPr wrap="square" lIns="0" tIns="0" rIns="0" bIns="0" rtlCol="0" anchor="t">
            <a:spAutoFit/>
          </a:bodyPr>
          <a:lstStyle/>
          <a:p>
            <a:pPr marL="685800" lvl="0" indent="-685800">
              <a:spcBef>
                <a:spcPct val="0"/>
              </a:spcBef>
              <a:buClr>
                <a:srgbClr val="53BF9D"/>
              </a:buClr>
              <a:buFont typeface="Arial" panose="020B0604020202020204" pitchFamily="34" charset="0"/>
              <a:buChar char="•"/>
            </a:pPr>
            <a:r>
              <a:rPr lang="en-US" sz="5400" spc="114" dirty="0">
                <a:effectLst/>
                <a:latin typeface="Barlow SemiCondensed" panose="020B0604020202020204" charset="0"/>
                <a:ea typeface="Calibri" panose="020F0502020204030204" pitchFamily="34" charset="0"/>
                <a:cs typeface="Times New Roman" panose="02020603050405020304" pitchFamily="18" charset="0"/>
              </a:rPr>
              <a:t>How many people are there in this session? </a:t>
            </a:r>
            <a:br>
              <a:rPr lang="en-US" sz="5400" spc="114" dirty="0">
                <a:effectLst/>
                <a:latin typeface="Barlow SemiCondensed" panose="020B0604020202020204" charset="0"/>
                <a:ea typeface="Calibri" panose="020F0502020204030204" pitchFamily="34" charset="0"/>
                <a:cs typeface="Times New Roman" panose="02020603050405020304" pitchFamily="18" charset="0"/>
              </a:rPr>
            </a:br>
            <a:r>
              <a:rPr lang="en-US" sz="5400" i="1" spc="114" dirty="0">
                <a:effectLst/>
                <a:latin typeface="Barlow SemiCondensed" panose="020B0604020202020204" charset="0"/>
                <a:ea typeface="Calibri" panose="020F0502020204030204" pitchFamily="34" charset="0"/>
                <a:cs typeface="Times New Roman" panose="02020603050405020304" pitchFamily="18" charset="0"/>
              </a:rPr>
              <a:t>(this is our universe)</a:t>
            </a:r>
            <a:endParaRPr lang="en-US" sz="5400" spc="114" dirty="0">
              <a:effectLst/>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If I take a sample of the room (let’s say 5) and ask: </a:t>
            </a:r>
            <a:br>
              <a:rPr lang="en-US" sz="5400" spc="114" dirty="0">
                <a:latin typeface="Barlow SemiCondensed" panose="020B0604020202020204" charset="0"/>
                <a:ea typeface="Calibri" panose="020F0502020204030204" pitchFamily="34" charset="0"/>
                <a:cs typeface="Times New Roman" panose="02020603050405020304" pitchFamily="18" charset="0"/>
              </a:rPr>
            </a:br>
            <a:r>
              <a:rPr lang="en-US" sz="5400" b="1" spc="114" dirty="0">
                <a:latin typeface="Barlow SemiCondensed" panose="020B0604020202020204" charset="0"/>
                <a:ea typeface="Calibri" panose="020F0502020204030204" pitchFamily="34" charset="0"/>
                <a:cs typeface="Times New Roman" panose="02020603050405020304" pitchFamily="18" charset="0"/>
              </a:rPr>
              <a:t>If you had to choose, do you prefer dogs or cats?</a:t>
            </a:r>
          </a:p>
          <a:p>
            <a:pPr lvl="0">
              <a:spcBef>
                <a:spcPct val="0"/>
              </a:spcBef>
              <a:buClr>
                <a:srgbClr val="53BF9D"/>
              </a:buClr>
            </a:pPr>
            <a:endParaRPr lang="en-US" sz="5400" b="1" spc="114" dirty="0">
              <a:latin typeface="Barlow SemiCondensed" panose="020B0604020202020204" charset="0"/>
              <a:ea typeface="Calibri" panose="020F0502020204030204" pitchFamily="34" charset="0"/>
              <a:cs typeface="Times New Roman" panose="02020603050405020304" pitchFamily="18" charset="0"/>
            </a:endParaRPr>
          </a:p>
          <a:p>
            <a:pPr>
              <a:spcBef>
                <a:spcPct val="0"/>
              </a:spcBef>
              <a:buClr>
                <a:srgbClr val="53BF9D"/>
              </a:buCl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Can I assume that everyone in the room has the same preference?</a:t>
            </a:r>
          </a:p>
          <a:p>
            <a:pPr lvl="0">
              <a:spcBef>
                <a:spcPct val="0"/>
              </a:spcBef>
              <a:buClr>
                <a:srgbClr val="53BF9D"/>
              </a:buClr>
            </a:pPr>
            <a:endParaRPr lang="en-US" sz="5400" b="1" spc="114" dirty="0">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540912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26">
            <a:extLst>
              <a:ext uri="{FF2B5EF4-FFF2-40B4-BE49-F238E27FC236}">
                <a16:creationId xmlns:a16="http://schemas.microsoft.com/office/drawing/2014/main" id="{D497924D-E6B8-432A-8671-6A99A3ECB736}"/>
              </a:ext>
            </a:extLst>
          </p:cNvPr>
          <p:cNvGrpSpPr/>
          <p:nvPr/>
        </p:nvGrpSpPr>
        <p:grpSpPr>
          <a:xfrm>
            <a:off x="403776" y="495300"/>
            <a:ext cx="17482714" cy="9263577"/>
            <a:chOff x="0" y="0"/>
            <a:chExt cx="983575" cy="1717261"/>
          </a:xfrm>
        </p:grpSpPr>
        <p:sp>
          <p:nvSpPr>
            <p:cNvPr id="55" name="Freeform 27">
              <a:extLst>
                <a:ext uri="{FF2B5EF4-FFF2-40B4-BE49-F238E27FC236}">
                  <a16:creationId xmlns:a16="http://schemas.microsoft.com/office/drawing/2014/main" id="{3FB2228A-0723-4669-8E09-70EF83BE2BB7}"/>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56" name="TextBox 28">
              <a:extLst>
                <a:ext uri="{FF2B5EF4-FFF2-40B4-BE49-F238E27FC236}">
                  <a16:creationId xmlns:a16="http://schemas.microsoft.com/office/drawing/2014/main" id="{930E467F-4B84-48A1-9360-B82BE74E0630}"/>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SURVEYING THE ROOM</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48312" y="1863866"/>
            <a:ext cx="16210988" cy="8863965"/>
          </a:xfrm>
          <a:prstGeom prst="rect">
            <a:avLst/>
          </a:prstGeom>
        </p:spPr>
        <p:txBody>
          <a:bodyPr wrap="square" lIns="0" tIns="0" rIns="0" bIns="0" rtlCol="0" anchor="t">
            <a:spAutoFit/>
          </a:bodyPr>
          <a:lstStyle/>
          <a:p>
            <a:pPr marL="685800" lvl="0" indent="-685800">
              <a:spcBef>
                <a:spcPct val="0"/>
              </a:spcBef>
              <a:buClr>
                <a:srgbClr val="53BF9D"/>
              </a:buClr>
              <a:buFont typeface="Arial" panose="020B0604020202020204" pitchFamily="34" charset="0"/>
              <a:buChar char="•"/>
            </a:pPr>
            <a:r>
              <a:rPr lang="en-US" sz="5400" spc="114" dirty="0">
                <a:effectLst/>
                <a:latin typeface="Barlow SemiCondensed" panose="020B0604020202020204" charset="0"/>
                <a:ea typeface="Calibri" panose="020F0502020204030204" pitchFamily="34" charset="0"/>
                <a:cs typeface="Times New Roman" panose="02020603050405020304" pitchFamily="18" charset="0"/>
              </a:rPr>
              <a:t>How many people are there in this session? </a:t>
            </a:r>
            <a:br>
              <a:rPr lang="en-US" sz="5400" spc="114" dirty="0">
                <a:effectLst/>
                <a:latin typeface="Barlow SemiCondensed" panose="020B0604020202020204" charset="0"/>
                <a:ea typeface="Calibri" panose="020F0502020204030204" pitchFamily="34" charset="0"/>
                <a:cs typeface="Times New Roman" panose="02020603050405020304" pitchFamily="18" charset="0"/>
              </a:rPr>
            </a:br>
            <a:r>
              <a:rPr lang="en-US" sz="5400" i="1" spc="114" dirty="0">
                <a:effectLst/>
                <a:latin typeface="Barlow SemiCondensed" panose="020B0604020202020204" charset="0"/>
                <a:ea typeface="Calibri" panose="020F0502020204030204" pitchFamily="34" charset="0"/>
                <a:cs typeface="Times New Roman" panose="02020603050405020304" pitchFamily="18" charset="0"/>
              </a:rPr>
              <a:t>(this is our universe)</a:t>
            </a:r>
            <a:endParaRPr lang="en-US" sz="5400" spc="114" dirty="0">
              <a:effectLst/>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If I take a sample of the room (let’s say 5) and ask: </a:t>
            </a:r>
            <a:br>
              <a:rPr lang="en-US" sz="5400" spc="114" dirty="0">
                <a:latin typeface="Barlow SemiCondensed" panose="020B0604020202020204" charset="0"/>
                <a:ea typeface="Calibri" panose="020F0502020204030204" pitchFamily="34" charset="0"/>
                <a:cs typeface="Times New Roman" panose="02020603050405020304" pitchFamily="18" charset="0"/>
              </a:rPr>
            </a:br>
            <a:r>
              <a:rPr lang="en-US" sz="5400" b="1" spc="114" dirty="0">
                <a:latin typeface="Barlow SemiCondensed" panose="020B0604020202020204" charset="0"/>
                <a:ea typeface="Calibri" panose="020F0502020204030204" pitchFamily="34" charset="0"/>
                <a:cs typeface="Times New Roman" panose="02020603050405020304" pitchFamily="18" charset="0"/>
              </a:rPr>
              <a:t>If you had to choose, do you prefer dogs or cats?</a:t>
            </a:r>
          </a:p>
          <a:p>
            <a:pPr lvl="0">
              <a:spcBef>
                <a:spcPct val="0"/>
              </a:spcBef>
              <a:buClr>
                <a:srgbClr val="53BF9D"/>
              </a:buClr>
            </a:pPr>
            <a:endParaRPr lang="en-US" sz="5400" b="1" spc="114" dirty="0">
              <a:latin typeface="Barlow SemiCondensed" panose="020B0604020202020204" charset="0"/>
              <a:ea typeface="Calibri" panose="020F0502020204030204" pitchFamily="34" charset="0"/>
              <a:cs typeface="Times New Roman" panose="02020603050405020304" pitchFamily="18" charset="0"/>
            </a:endParaRPr>
          </a:p>
          <a:p>
            <a:pPr>
              <a:spcBef>
                <a:spcPct val="0"/>
              </a:spcBef>
              <a:buClr>
                <a:srgbClr val="53BF9D"/>
              </a:buCl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Can I assume that everyone in the room has the same preference?</a:t>
            </a:r>
            <a:b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br>
            <a:r>
              <a:rPr lang="en-US" sz="4800" spc="114" dirty="0">
                <a:latin typeface="Barlow SemiCondensed" panose="020B0604020202020204" charset="0"/>
                <a:ea typeface="Calibri" panose="020F0502020204030204" pitchFamily="34" charset="0"/>
                <a:cs typeface="Times New Roman" panose="02020603050405020304" pitchFamily="18" charset="0"/>
              </a:rPr>
              <a:t>Not really, it’s a small</a:t>
            </a:r>
            <a:r>
              <a:rPr lang="en-US" sz="4800" b="1" spc="114" dirty="0">
                <a:latin typeface="Barlow SemiCondensed" panose="020B0604020202020204" charset="0"/>
                <a:ea typeface="Calibri" panose="020F0502020204030204" pitchFamily="34" charset="0"/>
                <a:cs typeface="Times New Roman" panose="02020603050405020304" pitchFamily="18" charset="0"/>
              </a:rPr>
              <a:t> sample </a:t>
            </a:r>
            <a:r>
              <a:rPr lang="en-US" sz="4800" spc="114" dirty="0">
                <a:latin typeface="Barlow SemiCondensed" panose="020B0604020202020204" charset="0"/>
                <a:ea typeface="Calibri" panose="020F0502020204030204" pitchFamily="34" charset="0"/>
                <a:cs typeface="Times New Roman" panose="02020603050405020304" pitchFamily="18" charset="0"/>
              </a:rPr>
              <a:t>of everyone. A sample of 5 people is much less than the universe (# of people in the session) so we are less confident in this value.</a:t>
            </a:r>
            <a:endPar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endParaRPr>
          </a:p>
          <a:p>
            <a:pPr lvl="0">
              <a:spcBef>
                <a:spcPct val="0"/>
              </a:spcBef>
              <a:buClr>
                <a:srgbClr val="53BF9D"/>
              </a:buClr>
            </a:pPr>
            <a:endParaRPr lang="en-US" sz="5400" b="1" spc="114" dirty="0">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94611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26">
            <a:extLst>
              <a:ext uri="{FF2B5EF4-FFF2-40B4-BE49-F238E27FC236}">
                <a16:creationId xmlns:a16="http://schemas.microsoft.com/office/drawing/2014/main" id="{D497924D-E6B8-432A-8671-6A99A3ECB736}"/>
              </a:ext>
            </a:extLst>
          </p:cNvPr>
          <p:cNvGrpSpPr/>
          <p:nvPr/>
        </p:nvGrpSpPr>
        <p:grpSpPr>
          <a:xfrm>
            <a:off x="403776" y="495300"/>
            <a:ext cx="17482714" cy="9263577"/>
            <a:chOff x="0" y="0"/>
            <a:chExt cx="983575" cy="1717261"/>
          </a:xfrm>
        </p:grpSpPr>
        <p:sp>
          <p:nvSpPr>
            <p:cNvPr id="55" name="Freeform 27">
              <a:extLst>
                <a:ext uri="{FF2B5EF4-FFF2-40B4-BE49-F238E27FC236}">
                  <a16:creationId xmlns:a16="http://schemas.microsoft.com/office/drawing/2014/main" id="{3FB2228A-0723-4669-8E09-70EF83BE2BB7}"/>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56" name="TextBox 28">
              <a:extLst>
                <a:ext uri="{FF2B5EF4-FFF2-40B4-BE49-F238E27FC236}">
                  <a16:creationId xmlns:a16="http://schemas.microsoft.com/office/drawing/2014/main" id="{930E467F-4B84-48A1-9360-B82BE74E0630}"/>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SURVEYING THE ROOM</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48312" y="1863866"/>
            <a:ext cx="16210988" cy="5816977"/>
          </a:xfrm>
          <a:prstGeom prst="rect">
            <a:avLst/>
          </a:prstGeom>
        </p:spPr>
        <p:txBody>
          <a:bodyPr wrap="square" lIns="0" tIns="0" rIns="0" bIns="0" rtlCol="0" anchor="t">
            <a:spAutoFit/>
          </a:bodyPr>
          <a:lstStyle/>
          <a:p>
            <a:pPr marL="685800" lvl="0" indent="-685800">
              <a:spcBef>
                <a:spcPct val="0"/>
              </a:spcBef>
              <a:buClr>
                <a:srgbClr val="53BF9D"/>
              </a:buClr>
              <a:buFont typeface="Arial" panose="020B0604020202020204" pitchFamily="34" charset="0"/>
              <a:buChar char="•"/>
            </a:pPr>
            <a:r>
              <a:rPr lang="en-US" sz="5400" spc="114" dirty="0">
                <a:effectLst/>
                <a:latin typeface="Barlow SemiCondensed" panose="020B0604020202020204" charset="0"/>
                <a:ea typeface="Calibri" panose="020F0502020204030204" pitchFamily="34" charset="0"/>
                <a:cs typeface="Times New Roman" panose="02020603050405020304" pitchFamily="18" charset="0"/>
              </a:rPr>
              <a:t>How many people are there in this session? </a:t>
            </a:r>
            <a:br>
              <a:rPr lang="en-US" sz="5400" spc="114" dirty="0">
                <a:effectLst/>
                <a:latin typeface="Barlow SemiCondensed" panose="020B0604020202020204" charset="0"/>
                <a:ea typeface="Calibri" panose="020F0502020204030204" pitchFamily="34" charset="0"/>
                <a:cs typeface="Times New Roman" panose="02020603050405020304" pitchFamily="18" charset="0"/>
              </a:rPr>
            </a:br>
            <a:r>
              <a:rPr lang="en-US" sz="5400" i="1" spc="114" dirty="0">
                <a:effectLst/>
                <a:latin typeface="Barlow SemiCondensed" panose="020B0604020202020204" charset="0"/>
                <a:ea typeface="Calibri" panose="020F0502020204030204" pitchFamily="34" charset="0"/>
                <a:cs typeface="Times New Roman" panose="02020603050405020304" pitchFamily="18" charset="0"/>
              </a:rPr>
              <a:t>(this is our universe)</a:t>
            </a:r>
            <a:endParaRPr lang="en-US" sz="5400" spc="114" dirty="0">
              <a:effectLst/>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If I take a sample of the room (let’s say 5) and ask: </a:t>
            </a:r>
            <a:br>
              <a:rPr lang="en-US" sz="5400" spc="114" dirty="0">
                <a:latin typeface="Barlow SemiCondensed" panose="020B0604020202020204" charset="0"/>
                <a:ea typeface="Calibri" panose="020F0502020204030204" pitchFamily="34" charset="0"/>
                <a:cs typeface="Times New Roman" panose="02020603050405020304" pitchFamily="18" charset="0"/>
              </a:rPr>
            </a:br>
            <a:r>
              <a:rPr lang="en-US" sz="5400" b="1" spc="114" dirty="0">
                <a:latin typeface="Barlow SemiCondensed" panose="020B0604020202020204" charset="0"/>
                <a:ea typeface="Calibri" panose="020F0502020204030204" pitchFamily="34" charset="0"/>
                <a:cs typeface="Times New Roman" panose="02020603050405020304" pitchFamily="18" charset="0"/>
              </a:rPr>
              <a:t>If you had to choose, do you prefer dogs or cats?</a:t>
            </a:r>
          </a:p>
          <a:p>
            <a:pPr lvl="0">
              <a:spcBef>
                <a:spcPct val="0"/>
              </a:spcBef>
              <a:buClr>
                <a:srgbClr val="53BF9D"/>
              </a:buClr>
            </a:pPr>
            <a:endParaRPr lang="en-US" sz="5400" b="1" spc="114" dirty="0">
              <a:latin typeface="Barlow SemiCondensed" panose="020B0604020202020204" charset="0"/>
              <a:ea typeface="Calibri" panose="020F0502020204030204" pitchFamily="34" charset="0"/>
              <a:cs typeface="Times New Roman" panose="02020603050405020304" pitchFamily="18" charset="0"/>
            </a:endParaRPr>
          </a:p>
          <a:p>
            <a:pPr>
              <a:spcBef>
                <a:spcPct val="0"/>
              </a:spcBef>
              <a:buClr>
                <a:srgbClr val="53BF9D"/>
              </a:buCl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What if instead I ask everyone *except* 5 people?</a:t>
            </a:r>
            <a:b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br>
            <a:endParaRPr lang="en-US" sz="5400" b="1" spc="114" dirty="0">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676448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26">
            <a:extLst>
              <a:ext uri="{FF2B5EF4-FFF2-40B4-BE49-F238E27FC236}">
                <a16:creationId xmlns:a16="http://schemas.microsoft.com/office/drawing/2014/main" id="{D497924D-E6B8-432A-8671-6A99A3ECB736}"/>
              </a:ext>
            </a:extLst>
          </p:cNvPr>
          <p:cNvGrpSpPr/>
          <p:nvPr/>
        </p:nvGrpSpPr>
        <p:grpSpPr>
          <a:xfrm>
            <a:off x="403776" y="495300"/>
            <a:ext cx="17482714" cy="9263577"/>
            <a:chOff x="0" y="0"/>
            <a:chExt cx="983575" cy="1717261"/>
          </a:xfrm>
        </p:grpSpPr>
        <p:sp>
          <p:nvSpPr>
            <p:cNvPr id="55" name="Freeform 27">
              <a:extLst>
                <a:ext uri="{FF2B5EF4-FFF2-40B4-BE49-F238E27FC236}">
                  <a16:creationId xmlns:a16="http://schemas.microsoft.com/office/drawing/2014/main" id="{3FB2228A-0723-4669-8E09-70EF83BE2BB7}"/>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56" name="TextBox 28">
              <a:extLst>
                <a:ext uri="{FF2B5EF4-FFF2-40B4-BE49-F238E27FC236}">
                  <a16:creationId xmlns:a16="http://schemas.microsoft.com/office/drawing/2014/main" id="{930E467F-4B84-48A1-9360-B82BE74E0630}"/>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SURVEYING THE ROOM</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48312" y="1863866"/>
            <a:ext cx="16210988" cy="8863965"/>
          </a:xfrm>
          <a:prstGeom prst="rect">
            <a:avLst/>
          </a:prstGeom>
        </p:spPr>
        <p:txBody>
          <a:bodyPr wrap="square" lIns="0" tIns="0" rIns="0" bIns="0" rtlCol="0" anchor="t">
            <a:spAutoFit/>
          </a:bodyPr>
          <a:lstStyle/>
          <a:p>
            <a:pPr marL="685800" lvl="0" indent="-685800">
              <a:spcBef>
                <a:spcPct val="0"/>
              </a:spcBef>
              <a:buClr>
                <a:srgbClr val="53BF9D"/>
              </a:buClr>
              <a:buFont typeface="Arial" panose="020B0604020202020204" pitchFamily="34" charset="0"/>
              <a:buChar char="•"/>
            </a:pPr>
            <a:r>
              <a:rPr lang="en-US" sz="5400" spc="114" dirty="0">
                <a:effectLst/>
                <a:latin typeface="Barlow SemiCondensed" panose="020B0604020202020204" charset="0"/>
                <a:ea typeface="Calibri" panose="020F0502020204030204" pitchFamily="34" charset="0"/>
                <a:cs typeface="Times New Roman" panose="02020603050405020304" pitchFamily="18" charset="0"/>
              </a:rPr>
              <a:t>How many people are there in this session? </a:t>
            </a:r>
            <a:br>
              <a:rPr lang="en-US" sz="5400" spc="114" dirty="0">
                <a:effectLst/>
                <a:latin typeface="Barlow SemiCondensed" panose="020B0604020202020204" charset="0"/>
                <a:ea typeface="Calibri" panose="020F0502020204030204" pitchFamily="34" charset="0"/>
                <a:cs typeface="Times New Roman" panose="02020603050405020304" pitchFamily="18" charset="0"/>
              </a:rPr>
            </a:br>
            <a:r>
              <a:rPr lang="en-US" sz="5400" i="1" spc="114" dirty="0">
                <a:effectLst/>
                <a:latin typeface="Barlow SemiCondensed" panose="020B0604020202020204" charset="0"/>
                <a:ea typeface="Calibri" panose="020F0502020204030204" pitchFamily="34" charset="0"/>
                <a:cs typeface="Times New Roman" panose="02020603050405020304" pitchFamily="18" charset="0"/>
              </a:rPr>
              <a:t>(this is our universe)</a:t>
            </a:r>
            <a:endParaRPr lang="en-US" sz="5400" spc="114" dirty="0">
              <a:effectLst/>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If I take a sample of the room (let’s say 5) and ask: </a:t>
            </a:r>
            <a:br>
              <a:rPr lang="en-US" sz="5400" spc="114" dirty="0">
                <a:latin typeface="Barlow SemiCondensed" panose="020B0604020202020204" charset="0"/>
                <a:ea typeface="Calibri" panose="020F0502020204030204" pitchFamily="34" charset="0"/>
                <a:cs typeface="Times New Roman" panose="02020603050405020304" pitchFamily="18" charset="0"/>
              </a:rPr>
            </a:br>
            <a:r>
              <a:rPr lang="en-US" sz="5400" b="1" spc="114" dirty="0">
                <a:latin typeface="Barlow SemiCondensed" panose="020B0604020202020204" charset="0"/>
                <a:ea typeface="Calibri" panose="020F0502020204030204" pitchFamily="34" charset="0"/>
                <a:cs typeface="Times New Roman" panose="02020603050405020304" pitchFamily="18" charset="0"/>
              </a:rPr>
              <a:t>If you had to choose, do you prefer dogs or cats?</a:t>
            </a:r>
          </a:p>
          <a:p>
            <a:pPr lvl="0">
              <a:spcBef>
                <a:spcPct val="0"/>
              </a:spcBef>
              <a:buClr>
                <a:srgbClr val="53BF9D"/>
              </a:buClr>
            </a:pPr>
            <a:endParaRPr lang="en-US" sz="5400" b="1" spc="114" dirty="0">
              <a:latin typeface="Barlow SemiCondensed" panose="020B0604020202020204" charset="0"/>
              <a:ea typeface="Calibri" panose="020F0502020204030204" pitchFamily="34" charset="0"/>
              <a:cs typeface="Times New Roman" panose="02020603050405020304" pitchFamily="18" charset="0"/>
            </a:endParaRPr>
          </a:p>
          <a:p>
            <a:pPr>
              <a:spcBef>
                <a:spcPct val="0"/>
              </a:spcBef>
              <a:buClr>
                <a:srgbClr val="53BF9D"/>
              </a:buCl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What if instead I ask everyone *except* 5 people?</a:t>
            </a:r>
            <a:b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br>
            <a:r>
              <a:rPr lang="en-US" sz="4800" spc="114" dirty="0">
                <a:latin typeface="Barlow SemiCondensed" panose="020B0604020202020204" charset="0"/>
                <a:ea typeface="Calibri" panose="020F0502020204030204" pitchFamily="34" charset="0"/>
                <a:cs typeface="Times New Roman" panose="02020603050405020304" pitchFamily="18" charset="0"/>
              </a:rPr>
              <a:t>Now the sample is much closer to the universe, so that means I can relatively ~confidently~ say this better represents the entire session😎. But remember, it’s still only </a:t>
            </a:r>
            <a:r>
              <a:rPr lang="en-US" sz="4800" b="1" spc="114" dirty="0">
                <a:latin typeface="Barlow SemiCondensed" panose="020B0604020202020204" charset="0"/>
                <a:ea typeface="Calibri" panose="020F0502020204030204" pitchFamily="34" charset="0"/>
                <a:cs typeface="Times New Roman" panose="02020603050405020304" pitchFamily="18" charset="0"/>
              </a:rPr>
              <a:t>a sample </a:t>
            </a:r>
            <a:r>
              <a:rPr lang="en-US" sz="4800" spc="114" dirty="0">
                <a:latin typeface="Barlow SemiCondensed" panose="020B0604020202020204" charset="0"/>
                <a:ea typeface="Calibri" panose="020F0502020204030204" pitchFamily="34" charset="0"/>
                <a:cs typeface="Times New Roman" panose="02020603050405020304" pitchFamily="18" charset="0"/>
              </a:rPr>
              <a:t>of everyone.</a:t>
            </a:r>
          </a:p>
          <a:p>
            <a:pPr>
              <a:spcBef>
                <a:spcPct val="0"/>
              </a:spcBef>
              <a:buClr>
                <a:srgbClr val="53BF9D"/>
              </a:buClr>
            </a:pPr>
            <a:b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br>
            <a:endParaRPr lang="en-US" sz="5400" b="1" spc="114" dirty="0">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02016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6072779" y="4279952"/>
            <a:ext cx="10459632" cy="4346"/>
          </a:xfrm>
          <a:prstGeom prst="line">
            <a:avLst/>
          </a:prstGeom>
          <a:ln w="38100" cap="flat">
            <a:solidFill>
              <a:srgbClr val="000000"/>
            </a:solidFill>
            <a:prstDash val="solid"/>
            <a:headEnd type="none" w="sm" len="sm"/>
            <a:tailEnd type="none" w="sm" len="sm"/>
          </a:ln>
        </p:spPr>
      </p:sp>
      <p:sp>
        <p:nvSpPr>
          <p:cNvPr id="3" name="TextBox 3"/>
          <p:cNvSpPr txBox="1"/>
          <p:nvPr/>
        </p:nvSpPr>
        <p:spPr>
          <a:xfrm>
            <a:off x="6203127" y="2793499"/>
            <a:ext cx="11456219"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HOW DOES THE UNIVERSE AFFECT THE %?</a:t>
            </a:r>
          </a:p>
        </p:txBody>
      </p:sp>
      <p:sp>
        <p:nvSpPr>
          <p:cNvPr id="40" name="TextBox 40"/>
          <p:cNvSpPr txBox="1"/>
          <p:nvPr/>
        </p:nvSpPr>
        <p:spPr>
          <a:xfrm>
            <a:off x="6203127" y="4582228"/>
            <a:ext cx="11016463" cy="4154984"/>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Let’s take a look at how different denominators can get confusing when working with community data</a:t>
            </a:r>
            <a:br>
              <a:rPr lang="en-US" sz="5400" spc="114" dirty="0">
                <a:solidFill>
                  <a:srgbClr val="000000"/>
                </a:solidFill>
                <a:latin typeface="Barlow SemiCondensed"/>
              </a:rPr>
            </a:br>
            <a:br>
              <a:rPr lang="en-US" sz="5400" spc="114" dirty="0">
                <a:solidFill>
                  <a:srgbClr val="000000"/>
                </a:solidFill>
                <a:latin typeface="Barlow SemiCondensed"/>
              </a:rPr>
            </a:br>
            <a:endParaRPr lang="en-US" sz="5400" spc="114" dirty="0">
              <a:solidFill>
                <a:schemeClr val="bg1">
                  <a:lumMod val="50000"/>
                </a:schemeClr>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0" name="Freeform 2">
            <a:extLst>
              <a:ext uri="{FF2B5EF4-FFF2-40B4-BE49-F238E27FC236}">
                <a16:creationId xmlns:a16="http://schemas.microsoft.com/office/drawing/2014/main" id="{BB753758-C24B-45F1-AC32-32891F4C1FEA}"/>
              </a:ext>
            </a:extLst>
          </p:cNvPr>
          <p:cNvSpPr>
            <a:spLocks noChangeAspect="1"/>
          </p:cNvSpPr>
          <p:nvPr/>
        </p:nvSpPr>
        <p:spPr>
          <a:xfrm>
            <a:off x="1110405" y="2953609"/>
            <a:ext cx="4639357" cy="4639357"/>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
        <p:nvSpPr>
          <p:cNvPr id="19" name="TextBox 3">
            <a:extLst>
              <a:ext uri="{FF2B5EF4-FFF2-40B4-BE49-F238E27FC236}">
                <a16:creationId xmlns:a16="http://schemas.microsoft.com/office/drawing/2014/main" id="{3A9E5BC6-9A53-4ABA-A95A-DA21FD5F8023}"/>
              </a:ext>
            </a:extLst>
          </p:cNvPr>
          <p:cNvSpPr txBox="1"/>
          <p:nvPr/>
        </p:nvSpPr>
        <p:spPr>
          <a:xfrm>
            <a:off x="852225" y="4329331"/>
            <a:ext cx="5258045" cy="2285241"/>
          </a:xfrm>
          <a:prstGeom prst="rect">
            <a:avLst/>
          </a:prstGeom>
        </p:spPr>
        <p:txBody>
          <a:bodyPr wrap="square" lIns="0" tIns="0" rIns="0" bIns="0" rtlCol="0" anchor="t">
            <a:spAutoFit/>
          </a:bodyPr>
          <a:lstStyle/>
          <a:p>
            <a:pPr algn="ctr">
              <a:lnSpc>
                <a:spcPct val="75000"/>
              </a:lnSpc>
            </a:pPr>
            <a:r>
              <a:rPr lang="en-US" sz="6600" spc="167" dirty="0">
                <a:solidFill>
                  <a:schemeClr val="bg1"/>
                </a:solidFill>
                <a:latin typeface="Barlow Bold"/>
              </a:rPr>
              <a:t>CRITICAL THINKING STOP</a:t>
            </a:r>
          </a:p>
        </p:txBody>
      </p:sp>
    </p:spTree>
    <p:extLst>
      <p:ext uri="{BB962C8B-B14F-4D97-AF65-F5344CB8AC3E}">
        <p14:creationId xmlns:p14="http://schemas.microsoft.com/office/powerpoint/2010/main" val="25085042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76796"/>
            <a:ext cx="15487650" cy="71814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CIN</a:t>
            </a:r>
            <a:r>
              <a:rPr lang="en-US" sz="6600" spc="167" dirty="0">
                <a:solidFill>
                  <a:srgbClr val="000000"/>
                </a:solidFill>
                <a:latin typeface="Barlow Bold"/>
              </a:rPr>
              <a:t>OW</a:t>
            </a:r>
            <a:r>
              <a:rPr lang="en-US" sz="7200" spc="167" dirty="0">
                <a:solidFill>
                  <a:srgbClr val="000000"/>
                </a:solidFill>
                <a:latin typeface="Barlow Bold"/>
              </a:rPr>
              <a:t> HELPS…</a:t>
            </a:r>
          </a:p>
        </p:txBody>
      </p:sp>
      <p:sp>
        <p:nvSpPr>
          <p:cNvPr id="40" name="TextBox 40"/>
          <p:cNvSpPr txBox="1"/>
          <p:nvPr/>
        </p:nvSpPr>
        <p:spPr>
          <a:xfrm>
            <a:off x="1526047" y="3301624"/>
            <a:ext cx="15257955" cy="4154984"/>
          </a:xfrm>
          <a:prstGeom prst="rect">
            <a:avLst/>
          </a:prstGeom>
        </p:spPr>
        <p:txBody>
          <a:bodyPr wrap="square" lIns="0" tIns="0" rIns="0" bIns="0" rtlCol="0" anchor="t">
            <a:spAutoFit/>
          </a:bodyPr>
          <a:lstStyle/>
          <a:p>
            <a:pPr marL="685800" lvl="0" indent="-685800">
              <a:spcBef>
                <a:spcPct val="0"/>
              </a:spcBef>
              <a:buClr>
                <a:srgbClr val="53BF9D"/>
              </a:buClr>
              <a:buFont typeface="Arial" panose="020B0604020202020204" pitchFamily="34" charset="0"/>
              <a:buChar char="•"/>
            </a:pPr>
            <a:r>
              <a:rPr lang="en-US" sz="5400" spc="114" dirty="0">
                <a:solidFill>
                  <a:srgbClr val="000000"/>
                </a:solidFill>
                <a:latin typeface="Barlow SemiCondensed"/>
              </a:rPr>
              <a:t>…gather timely and trustworthy data</a:t>
            </a:r>
          </a:p>
          <a:p>
            <a:pPr marL="685800" lvl="0" indent="-685800">
              <a:spcBef>
                <a:spcPct val="0"/>
              </a:spcBef>
              <a:buClr>
                <a:srgbClr val="53BF9D"/>
              </a:buClr>
              <a:buFont typeface="Arial" panose="020B0604020202020204" pitchFamily="34" charset="0"/>
              <a:buChar char="•"/>
            </a:pPr>
            <a:r>
              <a:rPr lang="en-US" sz="5400" spc="114" dirty="0">
                <a:solidFill>
                  <a:srgbClr val="000000"/>
                </a:solidFill>
                <a:latin typeface="Barlow SemiCondensed"/>
              </a:rPr>
              <a:t>…create charts, maps, reports, online tools, dashboards and more</a:t>
            </a:r>
          </a:p>
          <a:p>
            <a:pPr marL="685800" lvl="0" indent="-685800">
              <a:spcBef>
                <a:spcPct val="0"/>
              </a:spcBef>
              <a:buClr>
                <a:srgbClr val="53BF9D"/>
              </a:buClr>
              <a:buFont typeface="Arial" panose="020B0604020202020204" pitchFamily="34" charset="0"/>
              <a:buChar char="•"/>
            </a:pPr>
            <a:r>
              <a:rPr lang="en-US" sz="5400" spc="114" dirty="0">
                <a:solidFill>
                  <a:srgbClr val="000000"/>
                </a:solidFill>
                <a:latin typeface="Barlow SemiCondensed"/>
              </a:rPr>
              <a:t>…make data easy to understand through our work, trainings and on-the-spot guidance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Tree>
    <p:extLst>
      <p:ext uri="{BB962C8B-B14F-4D97-AF65-F5344CB8AC3E}">
        <p14:creationId xmlns:p14="http://schemas.microsoft.com/office/powerpoint/2010/main" val="27885361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sp>
        <p:nvSpPr>
          <p:cNvPr id="40" name="TextBox 40"/>
          <p:cNvSpPr txBox="1"/>
          <p:nvPr/>
        </p:nvSpPr>
        <p:spPr>
          <a:xfrm>
            <a:off x="1503997" y="2842769"/>
            <a:ext cx="15564802" cy="6647974"/>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There’s a big difference in whether we ask:</a:t>
            </a:r>
          </a:p>
          <a:p>
            <a:pPr lvl="0">
              <a:spcBef>
                <a:spcPct val="0"/>
              </a:spcBef>
              <a:buClr>
                <a:srgbClr val="F94C66"/>
              </a:buClr>
            </a:pPr>
            <a:endParaRPr lang="en-US" sz="5400" spc="114" dirty="0">
              <a:solidFill>
                <a:srgbClr val="000000"/>
              </a:solidFill>
              <a:latin typeface="Barlow SemiCondensed"/>
            </a:endParaRPr>
          </a:p>
          <a:p>
            <a:pPr lvl="0">
              <a:spcBef>
                <a:spcPct val="0"/>
              </a:spcBef>
              <a:buClr>
                <a:srgbClr val="F94C66"/>
              </a:buClr>
            </a:pPr>
            <a:r>
              <a:rPr lang="en-US" sz="5400" b="1" spc="114" dirty="0">
                <a:solidFill>
                  <a:srgbClr val="000000"/>
                </a:solidFill>
                <a:latin typeface="Barlow SemiCondensed"/>
              </a:rPr>
              <a:t>How many of the income below poverty folks are women?</a:t>
            </a:r>
            <a:endParaRPr lang="en-US" sz="5400" spc="114" dirty="0">
              <a:solidFill>
                <a:srgbClr val="000000"/>
              </a:solidFill>
              <a:latin typeface="Barlow SemiCondensed"/>
            </a:endParaRPr>
          </a:p>
          <a:p>
            <a:pPr lvl="0">
              <a:spcBef>
                <a:spcPct val="0"/>
              </a:spcBef>
              <a:buClr>
                <a:srgbClr val="F94C66"/>
              </a:buClr>
            </a:pPr>
            <a:endParaRPr lang="en-US" sz="5400" spc="114" dirty="0">
              <a:solidFill>
                <a:srgbClr val="000000"/>
              </a:solidFill>
              <a:latin typeface="Barlow SemiCondensed"/>
            </a:endParaRPr>
          </a:p>
          <a:p>
            <a:pPr lvl="0">
              <a:spcBef>
                <a:spcPct val="0"/>
              </a:spcBef>
              <a:buClr>
                <a:srgbClr val="F94C66"/>
              </a:buClr>
            </a:pPr>
            <a:r>
              <a:rPr lang="en-US" sz="5400" b="1" spc="114" dirty="0">
                <a:solidFill>
                  <a:srgbClr val="000000"/>
                </a:solidFill>
                <a:latin typeface="Barlow SemiCondensed"/>
              </a:rPr>
              <a:t>How many of the women are income below poverty?</a:t>
            </a:r>
            <a:br>
              <a:rPr lang="en-US" sz="5400" spc="114" dirty="0">
                <a:solidFill>
                  <a:srgbClr val="000000"/>
                </a:solidFill>
                <a:latin typeface="Barlow SemiCondensed"/>
              </a:rPr>
            </a:br>
            <a:br>
              <a:rPr lang="en-US" sz="5400" spc="114" dirty="0">
                <a:solidFill>
                  <a:srgbClr val="000000"/>
                </a:solidFill>
                <a:latin typeface="Barlow SemiCondensed"/>
              </a:rPr>
            </a:br>
            <a:endParaRPr lang="en-US" sz="5400" spc="114" dirty="0">
              <a:solidFill>
                <a:schemeClr val="bg1">
                  <a:lumMod val="50000"/>
                </a:schemeClr>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30871069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sp>
        <p:nvSpPr>
          <p:cNvPr id="40" name="TextBox 40"/>
          <p:cNvSpPr txBox="1"/>
          <p:nvPr/>
        </p:nvSpPr>
        <p:spPr>
          <a:xfrm>
            <a:off x="391905" y="3044569"/>
            <a:ext cx="8185144" cy="7663636"/>
          </a:xfrm>
          <a:prstGeom prst="rect">
            <a:avLst/>
          </a:prstGeom>
        </p:spPr>
        <p:txBody>
          <a:bodyPr wrap="square" lIns="0" tIns="0" rIns="0" bIns="0" rtlCol="0" anchor="t">
            <a:spAutoFit/>
          </a:bodyPr>
          <a:lstStyle/>
          <a:p>
            <a:pPr lvl="0" algn="r">
              <a:spcBef>
                <a:spcPct val="0"/>
              </a:spcBef>
              <a:buClr>
                <a:srgbClr val="F94C66"/>
              </a:buClr>
            </a:pPr>
            <a:r>
              <a:rPr lang="en-US" sz="4800" spc="114" dirty="0">
                <a:solidFill>
                  <a:srgbClr val="000000"/>
                </a:solidFill>
                <a:latin typeface="Barlow SemiCondensed"/>
              </a:rPr>
              <a:t>How many of the income below poverty folks are women?</a:t>
            </a:r>
          </a:p>
          <a:p>
            <a:pPr lvl="0" algn="r">
              <a:spcBef>
                <a:spcPct val="0"/>
              </a:spcBef>
              <a:buClr>
                <a:srgbClr val="F94C66"/>
              </a:buClr>
            </a:pPr>
            <a:endParaRPr lang="en-US" sz="4800" spc="114" dirty="0">
              <a:solidFill>
                <a:srgbClr val="000000"/>
              </a:solidFill>
              <a:latin typeface="Barlow SemiCondensed"/>
            </a:endParaRPr>
          </a:p>
          <a:p>
            <a:pPr lvl="0" algn="r">
              <a:spcBef>
                <a:spcPct val="0"/>
              </a:spcBef>
              <a:buClr>
                <a:srgbClr val="F94C66"/>
              </a:buClr>
            </a:pPr>
            <a:endParaRPr lang="en-US" sz="4800" spc="114" dirty="0">
              <a:solidFill>
                <a:srgbClr val="000000"/>
              </a:solidFill>
              <a:latin typeface="Barlow SemiCondensed"/>
            </a:endParaRPr>
          </a:p>
          <a:p>
            <a:pPr lvl="0" algn="r">
              <a:spcBef>
                <a:spcPct val="0"/>
              </a:spcBef>
              <a:buClr>
                <a:srgbClr val="F94C66"/>
              </a:buClr>
            </a:pPr>
            <a:r>
              <a:rPr lang="en-US" sz="4800" spc="114" dirty="0">
                <a:solidFill>
                  <a:srgbClr val="000000"/>
                </a:solidFill>
                <a:latin typeface="Barlow SemiCondensed"/>
              </a:rPr>
              <a:t>How many of the women are income below poverty?</a:t>
            </a:r>
          </a:p>
          <a:p>
            <a:pPr lvl="0" algn="r">
              <a:spcBef>
                <a:spcPct val="0"/>
              </a:spcBef>
              <a:buClr>
                <a:srgbClr val="F94C66"/>
              </a:buClr>
            </a:pPr>
            <a:endParaRPr lang="en-US" sz="4800" spc="114" dirty="0">
              <a:solidFill>
                <a:srgbClr val="000000"/>
              </a:solidFill>
              <a:latin typeface="Barlow SemiCondensed"/>
            </a:endParaRPr>
          </a:p>
          <a:p>
            <a:pPr lvl="0" algn="r">
              <a:spcBef>
                <a:spcPct val="0"/>
              </a:spcBef>
              <a:buClr>
                <a:srgbClr val="F94C66"/>
              </a:buClr>
            </a:pPr>
            <a:br>
              <a:rPr lang="en-US" sz="5400" spc="114" dirty="0">
                <a:solidFill>
                  <a:srgbClr val="000000"/>
                </a:solidFill>
                <a:latin typeface="Barlow SemiCondensed"/>
              </a:rPr>
            </a:br>
            <a:br>
              <a:rPr lang="en-US" sz="5400" spc="114" dirty="0">
                <a:solidFill>
                  <a:srgbClr val="000000"/>
                </a:solidFill>
                <a:latin typeface="Barlow SemiCondensed"/>
              </a:rPr>
            </a:br>
            <a:endParaRPr lang="en-US" sz="5400" spc="114" dirty="0">
              <a:solidFill>
                <a:schemeClr val="bg1">
                  <a:lumMod val="50000"/>
                </a:schemeClr>
              </a:solidFill>
              <a:latin typeface="Barlow SemiCondensed"/>
            </a:endParaRP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9" name="TextBox 18">
            <a:extLst>
              <a:ext uri="{FF2B5EF4-FFF2-40B4-BE49-F238E27FC236}">
                <a16:creationId xmlns:a16="http://schemas.microsoft.com/office/drawing/2014/main" id="{8B022C22-16BE-4E7A-A123-C8E71ACEEBC8}"/>
              </a:ext>
            </a:extLst>
          </p:cNvPr>
          <p:cNvSpPr txBox="1"/>
          <p:nvPr/>
        </p:nvSpPr>
        <p:spPr>
          <a:xfrm>
            <a:off x="12545480" y="9353778"/>
            <a:ext cx="5088466" cy="584775"/>
          </a:xfrm>
          <a:prstGeom prst="rect">
            <a:avLst/>
          </a:prstGeom>
          <a:noFill/>
        </p:spPr>
        <p:txBody>
          <a:bodyPr wrap="square">
            <a:spAutoFit/>
          </a:bodyPr>
          <a:lstStyle/>
          <a:p>
            <a:pPr lvl="0">
              <a:spcBef>
                <a:spcPct val="0"/>
              </a:spcBef>
              <a:buClr>
                <a:srgbClr val="F94C66"/>
              </a:buClr>
            </a:pPr>
            <a:r>
              <a:rPr lang="en-US" sz="3200" i="1" spc="114" dirty="0">
                <a:solidFill>
                  <a:schemeClr val="bg1">
                    <a:lumMod val="50000"/>
                  </a:schemeClr>
                </a:solidFill>
                <a:latin typeface="Barlow SemiCondensed"/>
              </a:rPr>
              <a:t>Bexar Data Dive (ACS 2022)</a:t>
            </a:r>
          </a:p>
        </p:txBody>
      </p:sp>
      <p:grpSp>
        <p:nvGrpSpPr>
          <p:cNvPr id="20" name="Group 4">
            <a:extLst>
              <a:ext uri="{FF2B5EF4-FFF2-40B4-BE49-F238E27FC236}">
                <a16:creationId xmlns:a16="http://schemas.microsoft.com/office/drawing/2014/main" id="{191E381C-7D47-4FBC-B16E-C4AA9A4EB919}"/>
              </a:ext>
            </a:extLst>
          </p:cNvPr>
          <p:cNvGrpSpPr/>
          <p:nvPr/>
        </p:nvGrpSpPr>
        <p:grpSpPr>
          <a:xfrm>
            <a:off x="8839202" y="3044569"/>
            <a:ext cx="8185144" cy="2263271"/>
            <a:chOff x="0" y="0"/>
            <a:chExt cx="812800" cy="812800"/>
          </a:xfrm>
        </p:grpSpPr>
        <p:sp>
          <p:nvSpPr>
            <p:cNvPr id="21" name="Freeform 5">
              <a:extLst>
                <a:ext uri="{FF2B5EF4-FFF2-40B4-BE49-F238E27FC236}">
                  <a16:creationId xmlns:a16="http://schemas.microsoft.com/office/drawing/2014/main" id="{31F30A9C-4D4F-4CC3-A065-124B5EC3E874}"/>
                </a:ext>
              </a:extLst>
            </p:cNvPr>
            <p:cNvSpPr/>
            <p:nvPr/>
          </p:nvSpPr>
          <p:spPr>
            <a:xfrm>
              <a:off x="0" y="0"/>
              <a:ext cx="812800" cy="812800"/>
            </a:xfrm>
            <a:custGeom>
              <a:avLst/>
              <a:gdLst/>
              <a:ahLst/>
              <a:cxnLst/>
              <a:rect l="l" t="t" r="r" b="b"/>
              <a:pathLst>
                <a:path w="812800" h="812800">
                  <a:moveTo>
                    <a:pt x="55707" y="0"/>
                  </a:moveTo>
                  <a:lnTo>
                    <a:pt x="757093" y="0"/>
                  </a:lnTo>
                  <a:cubicBezTo>
                    <a:pt x="787859" y="0"/>
                    <a:pt x="812800" y="24941"/>
                    <a:pt x="812800" y="55707"/>
                  </a:cubicBezTo>
                  <a:lnTo>
                    <a:pt x="812800" y="757093"/>
                  </a:lnTo>
                  <a:cubicBezTo>
                    <a:pt x="812800" y="787859"/>
                    <a:pt x="787859" y="812800"/>
                    <a:pt x="757093" y="812800"/>
                  </a:cubicBezTo>
                  <a:lnTo>
                    <a:pt x="55707" y="812800"/>
                  </a:lnTo>
                  <a:cubicBezTo>
                    <a:pt x="24941" y="812800"/>
                    <a:pt x="0" y="787859"/>
                    <a:pt x="0" y="757093"/>
                  </a:cubicBezTo>
                  <a:lnTo>
                    <a:pt x="0" y="55707"/>
                  </a:lnTo>
                  <a:cubicBezTo>
                    <a:pt x="0" y="24941"/>
                    <a:pt x="24941" y="0"/>
                    <a:pt x="55707" y="0"/>
                  </a:cubicBezTo>
                  <a:close/>
                </a:path>
              </a:pathLst>
            </a:custGeom>
            <a:solidFill>
              <a:srgbClr val="53BF9D"/>
            </a:solidFill>
          </p:spPr>
        </p:sp>
        <p:sp>
          <p:nvSpPr>
            <p:cNvPr id="22" name="TextBox 6">
              <a:extLst>
                <a:ext uri="{FF2B5EF4-FFF2-40B4-BE49-F238E27FC236}">
                  <a16:creationId xmlns:a16="http://schemas.microsoft.com/office/drawing/2014/main" id="{0FAD6CBB-419B-4F96-A9A0-046FFC289825}"/>
                </a:ext>
              </a:extLst>
            </p:cNvPr>
            <p:cNvSpPr txBox="1"/>
            <p:nvPr/>
          </p:nvSpPr>
          <p:spPr>
            <a:xfrm>
              <a:off x="0" y="-38100"/>
              <a:ext cx="812800" cy="850900"/>
            </a:xfrm>
            <a:prstGeom prst="rect">
              <a:avLst/>
            </a:prstGeom>
          </p:spPr>
          <p:txBody>
            <a:bodyPr lIns="50800" tIns="50800" rIns="50800" bIns="50800" rtlCol="0" anchor="ctr"/>
            <a:lstStyle/>
            <a:p>
              <a:pPr algn="ctr">
                <a:lnSpc>
                  <a:spcPts val="2823"/>
                </a:lnSpc>
              </a:pPr>
              <a:endParaRPr/>
            </a:p>
          </p:txBody>
        </p:sp>
      </p:grpSp>
      <p:grpSp>
        <p:nvGrpSpPr>
          <p:cNvPr id="37" name="Group 4">
            <a:extLst>
              <a:ext uri="{FF2B5EF4-FFF2-40B4-BE49-F238E27FC236}">
                <a16:creationId xmlns:a16="http://schemas.microsoft.com/office/drawing/2014/main" id="{DA98813F-369B-4704-9D21-8B32D5F8AAD9}"/>
              </a:ext>
            </a:extLst>
          </p:cNvPr>
          <p:cNvGrpSpPr/>
          <p:nvPr/>
        </p:nvGrpSpPr>
        <p:grpSpPr>
          <a:xfrm>
            <a:off x="8846563" y="6311187"/>
            <a:ext cx="8203183" cy="2263271"/>
            <a:chOff x="0" y="0"/>
            <a:chExt cx="812800" cy="812800"/>
          </a:xfrm>
        </p:grpSpPr>
        <p:sp>
          <p:nvSpPr>
            <p:cNvPr id="38" name="Freeform 5">
              <a:extLst>
                <a:ext uri="{FF2B5EF4-FFF2-40B4-BE49-F238E27FC236}">
                  <a16:creationId xmlns:a16="http://schemas.microsoft.com/office/drawing/2014/main" id="{7A43E7D7-E3C8-44B1-BA04-B7BCFF4D4F70}"/>
                </a:ext>
              </a:extLst>
            </p:cNvPr>
            <p:cNvSpPr/>
            <p:nvPr/>
          </p:nvSpPr>
          <p:spPr>
            <a:xfrm>
              <a:off x="0" y="0"/>
              <a:ext cx="812800" cy="812800"/>
            </a:xfrm>
            <a:custGeom>
              <a:avLst/>
              <a:gdLst/>
              <a:ahLst/>
              <a:cxnLst/>
              <a:rect l="l" t="t" r="r" b="b"/>
              <a:pathLst>
                <a:path w="812800" h="812800">
                  <a:moveTo>
                    <a:pt x="55707" y="0"/>
                  </a:moveTo>
                  <a:lnTo>
                    <a:pt x="757093" y="0"/>
                  </a:lnTo>
                  <a:cubicBezTo>
                    <a:pt x="787859" y="0"/>
                    <a:pt x="812800" y="24941"/>
                    <a:pt x="812800" y="55707"/>
                  </a:cubicBezTo>
                  <a:lnTo>
                    <a:pt x="812800" y="757093"/>
                  </a:lnTo>
                  <a:cubicBezTo>
                    <a:pt x="812800" y="787859"/>
                    <a:pt x="787859" y="812800"/>
                    <a:pt x="757093" y="812800"/>
                  </a:cubicBezTo>
                  <a:lnTo>
                    <a:pt x="55707" y="812800"/>
                  </a:lnTo>
                  <a:cubicBezTo>
                    <a:pt x="24941" y="812800"/>
                    <a:pt x="0" y="787859"/>
                    <a:pt x="0" y="757093"/>
                  </a:cubicBezTo>
                  <a:lnTo>
                    <a:pt x="0" y="55707"/>
                  </a:lnTo>
                  <a:cubicBezTo>
                    <a:pt x="0" y="24941"/>
                    <a:pt x="24941" y="0"/>
                    <a:pt x="55707" y="0"/>
                  </a:cubicBezTo>
                  <a:close/>
                </a:path>
              </a:pathLst>
            </a:custGeom>
            <a:solidFill>
              <a:srgbClr val="53BF9D"/>
            </a:solidFill>
          </p:spPr>
        </p:sp>
        <p:sp>
          <p:nvSpPr>
            <p:cNvPr id="39" name="TextBox 6">
              <a:extLst>
                <a:ext uri="{FF2B5EF4-FFF2-40B4-BE49-F238E27FC236}">
                  <a16:creationId xmlns:a16="http://schemas.microsoft.com/office/drawing/2014/main" id="{65984A2C-2991-4F03-BBF2-A112AB431D66}"/>
                </a:ext>
              </a:extLst>
            </p:cNvPr>
            <p:cNvSpPr txBox="1"/>
            <p:nvPr/>
          </p:nvSpPr>
          <p:spPr>
            <a:xfrm>
              <a:off x="0" y="-38100"/>
              <a:ext cx="812800" cy="850900"/>
            </a:xfrm>
            <a:prstGeom prst="rect">
              <a:avLst/>
            </a:prstGeom>
          </p:spPr>
          <p:txBody>
            <a:bodyPr lIns="50800" tIns="50800" rIns="50800" bIns="50800" rtlCol="0" anchor="ctr"/>
            <a:lstStyle/>
            <a:p>
              <a:pPr algn="ctr">
                <a:lnSpc>
                  <a:spcPts val="2823"/>
                </a:lnSpc>
              </a:pPr>
              <a:endParaRPr/>
            </a:p>
          </p:txBody>
        </p:sp>
      </p:grpSp>
      <p:sp>
        <p:nvSpPr>
          <p:cNvPr id="54" name="TextBox 39">
            <a:extLst>
              <a:ext uri="{FF2B5EF4-FFF2-40B4-BE49-F238E27FC236}">
                <a16:creationId xmlns:a16="http://schemas.microsoft.com/office/drawing/2014/main" id="{65E21D7C-7338-4267-A0DE-B2AE12BFF1D1}"/>
              </a:ext>
            </a:extLst>
          </p:cNvPr>
          <p:cNvSpPr txBox="1"/>
          <p:nvPr/>
        </p:nvSpPr>
        <p:spPr>
          <a:xfrm>
            <a:off x="9046332" y="3687495"/>
            <a:ext cx="7478360" cy="371897"/>
          </a:xfrm>
          <a:prstGeom prst="rect">
            <a:avLst/>
          </a:prstGeom>
        </p:spPr>
        <p:txBody>
          <a:bodyPr wrap="square" lIns="0" tIns="0" rIns="0" bIns="0" rtlCol="0" anchor="t">
            <a:spAutoFit/>
          </a:bodyPr>
          <a:lstStyle/>
          <a:p>
            <a:pPr marL="0" lvl="1" indent="0" algn="ctr">
              <a:lnSpc>
                <a:spcPts val="2798"/>
              </a:lnSpc>
              <a:spcBef>
                <a:spcPct val="0"/>
              </a:spcBef>
            </a:pPr>
            <a:r>
              <a:rPr lang="en-US" sz="4000" spc="63" dirty="0">
                <a:solidFill>
                  <a:srgbClr val="FFFFFF"/>
                </a:solidFill>
                <a:latin typeface="Barlow Semi-Bold"/>
              </a:rPr>
              <a:t># WOMEN</a:t>
            </a:r>
          </a:p>
        </p:txBody>
      </p:sp>
      <p:sp>
        <p:nvSpPr>
          <p:cNvPr id="56" name="TextBox 39">
            <a:extLst>
              <a:ext uri="{FF2B5EF4-FFF2-40B4-BE49-F238E27FC236}">
                <a16:creationId xmlns:a16="http://schemas.microsoft.com/office/drawing/2014/main" id="{AA7BCA76-7FBB-475A-9435-59113167C725}"/>
              </a:ext>
            </a:extLst>
          </p:cNvPr>
          <p:cNvSpPr txBox="1"/>
          <p:nvPr/>
        </p:nvSpPr>
        <p:spPr>
          <a:xfrm>
            <a:off x="8980892" y="4477464"/>
            <a:ext cx="7880346" cy="461665"/>
          </a:xfrm>
          <a:prstGeom prst="rect">
            <a:avLst/>
          </a:prstGeom>
        </p:spPr>
        <p:txBody>
          <a:bodyPr wrap="square" lIns="0" tIns="0" rIns="0" bIns="0" rtlCol="0" anchor="t">
            <a:spAutoFit/>
          </a:bodyPr>
          <a:lstStyle/>
          <a:p>
            <a:pPr marL="0" lvl="1" indent="0" algn="ctr">
              <a:lnSpc>
                <a:spcPct val="75000"/>
              </a:lnSpc>
              <a:spcBef>
                <a:spcPct val="0"/>
              </a:spcBef>
            </a:pPr>
            <a:r>
              <a:rPr lang="en-US" sz="4000" spc="63" dirty="0">
                <a:solidFill>
                  <a:srgbClr val="FFFFFF"/>
                </a:solidFill>
                <a:latin typeface="Barlow Semi-Bold"/>
              </a:rPr>
              <a:t>TOTAL INCOME BELOW POVERTY</a:t>
            </a:r>
          </a:p>
        </p:txBody>
      </p:sp>
      <p:sp>
        <p:nvSpPr>
          <p:cNvPr id="57" name="AutoShape 2">
            <a:extLst>
              <a:ext uri="{FF2B5EF4-FFF2-40B4-BE49-F238E27FC236}">
                <a16:creationId xmlns:a16="http://schemas.microsoft.com/office/drawing/2014/main" id="{9D0BA264-D264-4231-9523-C51BC1B632FB}"/>
              </a:ext>
            </a:extLst>
          </p:cNvPr>
          <p:cNvSpPr/>
          <p:nvPr/>
        </p:nvSpPr>
        <p:spPr>
          <a:xfrm>
            <a:off x="9086075" y="7429500"/>
            <a:ext cx="7756113" cy="5986"/>
          </a:xfrm>
          <a:prstGeom prst="line">
            <a:avLst/>
          </a:prstGeom>
          <a:ln w="38100" cap="flat">
            <a:solidFill>
              <a:srgbClr val="000000"/>
            </a:solidFill>
            <a:prstDash val="solid"/>
            <a:headEnd type="none" w="sm" len="sm"/>
            <a:tailEnd type="none" w="sm" len="sm"/>
          </a:ln>
        </p:spPr>
      </p:sp>
      <p:sp>
        <p:nvSpPr>
          <p:cNvPr id="58" name="AutoShape 2">
            <a:extLst>
              <a:ext uri="{FF2B5EF4-FFF2-40B4-BE49-F238E27FC236}">
                <a16:creationId xmlns:a16="http://schemas.microsoft.com/office/drawing/2014/main" id="{A43221FF-43B5-498C-9350-D1F7EA78107C}"/>
              </a:ext>
            </a:extLst>
          </p:cNvPr>
          <p:cNvSpPr/>
          <p:nvPr/>
        </p:nvSpPr>
        <p:spPr>
          <a:xfrm>
            <a:off x="9105125" y="4173211"/>
            <a:ext cx="7756113" cy="5986"/>
          </a:xfrm>
          <a:prstGeom prst="line">
            <a:avLst/>
          </a:prstGeom>
          <a:ln w="38100" cap="flat">
            <a:solidFill>
              <a:srgbClr val="000000"/>
            </a:solidFill>
            <a:prstDash val="solid"/>
            <a:headEnd type="none" w="sm" len="sm"/>
            <a:tailEnd type="none" w="sm" len="sm"/>
          </a:ln>
        </p:spPr>
      </p:sp>
      <p:sp>
        <p:nvSpPr>
          <p:cNvPr id="25" name="TextBox 39">
            <a:extLst>
              <a:ext uri="{FF2B5EF4-FFF2-40B4-BE49-F238E27FC236}">
                <a16:creationId xmlns:a16="http://schemas.microsoft.com/office/drawing/2014/main" id="{055E241E-B901-44D3-9F1A-89918BC6B614}"/>
              </a:ext>
            </a:extLst>
          </p:cNvPr>
          <p:cNvSpPr txBox="1"/>
          <p:nvPr/>
        </p:nvSpPr>
        <p:spPr>
          <a:xfrm>
            <a:off x="9064249" y="6909827"/>
            <a:ext cx="7485720" cy="371897"/>
          </a:xfrm>
          <a:prstGeom prst="rect">
            <a:avLst/>
          </a:prstGeom>
        </p:spPr>
        <p:txBody>
          <a:bodyPr wrap="square" lIns="0" tIns="0" rIns="0" bIns="0" rtlCol="0" anchor="t">
            <a:spAutoFit/>
          </a:bodyPr>
          <a:lstStyle/>
          <a:p>
            <a:pPr marL="0" lvl="1" indent="0" algn="ctr">
              <a:lnSpc>
                <a:spcPts val="2798"/>
              </a:lnSpc>
              <a:spcBef>
                <a:spcPct val="0"/>
              </a:spcBef>
            </a:pPr>
            <a:r>
              <a:rPr lang="en-US" sz="4000" spc="63" dirty="0">
                <a:solidFill>
                  <a:srgbClr val="FFFFFF"/>
                </a:solidFill>
                <a:latin typeface="Barlow Semi-Bold"/>
              </a:rPr>
              <a:t># INCOME BELOW POVERTY</a:t>
            </a:r>
          </a:p>
        </p:txBody>
      </p:sp>
      <p:sp>
        <p:nvSpPr>
          <p:cNvPr id="36" name="TextBox 39">
            <a:extLst>
              <a:ext uri="{FF2B5EF4-FFF2-40B4-BE49-F238E27FC236}">
                <a16:creationId xmlns:a16="http://schemas.microsoft.com/office/drawing/2014/main" id="{BD9B1D86-4D1F-48CD-B4EF-CAEAC3B86DA4}"/>
              </a:ext>
            </a:extLst>
          </p:cNvPr>
          <p:cNvSpPr txBox="1"/>
          <p:nvPr/>
        </p:nvSpPr>
        <p:spPr>
          <a:xfrm>
            <a:off x="9064249" y="7699797"/>
            <a:ext cx="7485720" cy="461665"/>
          </a:xfrm>
          <a:prstGeom prst="rect">
            <a:avLst/>
          </a:prstGeom>
        </p:spPr>
        <p:txBody>
          <a:bodyPr wrap="square" lIns="0" tIns="0" rIns="0" bIns="0" rtlCol="0" anchor="t">
            <a:spAutoFit/>
          </a:bodyPr>
          <a:lstStyle/>
          <a:p>
            <a:pPr marL="0" lvl="1" indent="0" algn="ctr">
              <a:lnSpc>
                <a:spcPct val="75000"/>
              </a:lnSpc>
              <a:spcBef>
                <a:spcPct val="0"/>
              </a:spcBef>
            </a:pPr>
            <a:r>
              <a:rPr lang="en-US" sz="4000" spc="63" dirty="0">
                <a:solidFill>
                  <a:srgbClr val="FFFFFF"/>
                </a:solidFill>
                <a:latin typeface="Barlow Semi-Bold"/>
              </a:rPr>
              <a:t>TOTAL WOMEN</a:t>
            </a:r>
          </a:p>
        </p:txBody>
      </p:sp>
    </p:spTree>
    <p:extLst>
      <p:ext uri="{BB962C8B-B14F-4D97-AF65-F5344CB8AC3E}">
        <p14:creationId xmlns:p14="http://schemas.microsoft.com/office/powerpoint/2010/main" val="15718778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9" name="TextBox 18">
            <a:extLst>
              <a:ext uri="{FF2B5EF4-FFF2-40B4-BE49-F238E27FC236}">
                <a16:creationId xmlns:a16="http://schemas.microsoft.com/office/drawing/2014/main" id="{8B022C22-16BE-4E7A-A123-C8E71ACEEBC8}"/>
              </a:ext>
            </a:extLst>
          </p:cNvPr>
          <p:cNvSpPr txBox="1"/>
          <p:nvPr/>
        </p:nvSpPr>
        <p:spPr>
          <a:xfrm>
            <a:off x="12545480" y="9353778"/>
            <a:ext cx="5088466" cy="584775"/>
          </a:xfrm>
          <a:prstGeom prst="rect">
            <a:avLst/>
          </a:prstGeom>
          <a:noFill/>
        </p:spPr>
        <p:txBody>
          <a:bodyPr wrap="square">
            <a:spAutoFit/>
          </a:bodyPr>
          <a:lstStyle/>
          <a:p>
            <a:pPr lvl="0">
              <a:spcBef>
                <a:spcPct val="0"/>
              </a:spcBef>
              <a:buClr>
                <a:srgbClr val="F94C66"/>
              </a:buClr>
            </a:pPr>
            <a:r>
              <a:rPr lang="en-US" sz="3200" i="1" spc="114" dirty="0">
                <a:solidFill>
                  <a:schemeClr val="bg1">
                    <a:lumMod val="50000"/>
                  </a:schemeClr>
                </a:solidFill>
                <a:latin typeface="Barlow SemiCondensed"/>
              </a:rPr>
              <a:t>Bexar Data Dive (ACS 2022)</a:t>
            </a:r>
          </a:p>
        </p:txBody>
      </p:sp>
      <p:sp>
        <p:nvSpPr>
          <p:cNvPr id="25" name="TextBox 40">
            <a:extLst>
              <a:ext uri="{FF2B5EF4-FFF2-40B4-BE49-F238E27FC236}">
                <a16:creationId xmlns:a16="http://schemas.microsoft.com/office/drawing/2014/main" id="{1FDA5601-9422-48A9-8B6B-6831921256D9}"/>
              </a:ext>
            </a:extLst>
          </p:cNvPr>
          <p:cNvSpPr txBox="1"/>
          <p:nvPr/>
        </p:nvSpPr>
        <p:spPr>
          <a:xfrm>
            <a:off x="1503996" y="2842769"/>
            <a:ext cx="16155349" cy="830997"/>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How many of the income below poverty folks are women?</a:t>
            </a:r>
            <a:endParaRPr lang="en-US" sz="5400" spc="114" dirty="0">
              <a:solidFill>
                <a:schemeClr val="bg1">
                  <a:lumMod val="50000"/>
                </a:schemeClr>
              </a:solidFill>
              <a:latin typeface="Barlow SemiCondensed"/>
            </a:endParaRPr>
          </a:p>
        </p:txBody>
      </p:sp>
      <p:sp>
        <p:nvSpPr>
          <p:cNvPr id="27" name="TextBox 26">
            <a:extLst>
              <a:ext uri="{FF2B5EF4-FFF2-40B4-BE49-F238E27FC236}">
                <a16:creationId xmlns:a16="http://schemas.microsoft.com/office/drawing/2014/main" id="{C6B03E7D-05CE-470B-BC18-2740514E34BB}"/>
              </a:ext>
            </a:extLst>
          </p:cNvPr>
          <p:cNvSpPr txBox="1"/>
          <p:nvPr/>
        </p:nvSpPr>
        <p:spPr>
          <a:xfrm>
            <a:off x="10701867" y="8063180"/>
            <a:ext cx="6591300" cy="1323439"/>
          </a:xfrm>
          <a:prstGeom prst="rect">
            <a:avLst/>
          </a:prstGeom>
          <a:noFill/>
        </p:spPr>
        <p:txBody>
          <a:bodyPr wrap="square">
            <a:spAutoFit/>
          </a:bodyPr>
          <a:lstStyle/>
          <a:p>
            <a:pPr algn="r"/>
            <a:r>
              <a:rPr lang="en-US" sz="4000" b="1" spc="114" dirty="0">
                <a:solidFill>
                  <a:srgbClr val="FFC54D"/>
                </a:solidFill>
                <a:latin typeface="Barlow SemiCondensed" panose="020B0604020202020204" charset="0"/>
                <a:cs typeface="Times New Roman" panose="02020603050405020304" pitchFamily="18" charset="0"/>
              </a:rPr>
              <a:t>*The numbers in this example represent Bexar County</a:t>
            </a:r>
            <a:endParaRPr lang="en-US" sz="4000" dirty="0">
              <a:solidFill>
                <a:srgbClr val="FFC54D"/>
              </a:solidFill>
            </a:endParaRPr>
          </a:p>
        </p:txBody>
      </p:sp>
      <p:pic>
        <p:nvPicPr>
          <p:cNvPr id="6" name="Picture 5">
            <a:extLst>
              <a:ext uri="{FF2B5EF4-FFF2-40B4-BE49-F238E27FC236}">
                <a16:creationId xmlns:a16="http://schemas.microsoft.com/office/drawing/2014/main" id="{5C54D557-F4B9-4FB0-973F-490D252C6683}"/>
              </a:ext>
            </a:extLst>
          </p:cNvPr>
          <p:cNvPicPr>
            <a:picLocks noChangeAspect="1"/>
          </p:cNvPicPr>
          <p:nvPr/>
        </p:nvPicPr>
        <p:blipFill>
          <a:blip r:embed="rId5"/>
          <a:stretch>
            <a:fillRect/>
          </a:stretch>
        </p:blipFill>
        <p:spPr>
          <a:xfrm>
            <a:off x="1514325" y="3871125"/>
            <a:ext cx="6918594" cy="57788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368856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AA6D4C63-9F2C-486A-BD44-22B6FC53E949}"/>
              </a:ext>
            </a:extLst>
          </p:cNvPr>
          <p:cNvPicPr>
            <a:picLocks noChangeAspect="1"/>
          </p:cNvPicPr>
          <p:nvPr/>
        </p:nvPicPr>
        <p:blipFill>
          <a:blip r:embed="rId3"/>
          <a:stretch>
            <a:fillRect/>
          </a:stretch>
        </p:blipFill>
        <p:spPr>
          <a:xfrm>
            <a:off x="1514325" y="3871125"/>
            <a:ext cx="6918594" cy="5778826"/>
          </a:xfrm>
          <a:prstGeom prst="rect">
            <a:avLst/>
          </a:prstGeom>
          <a:ln>
            <a:noFill/>
          </a:ln>
          <a:effectLst>
            <a:outerShdw blurRad="292100" dist="139700" dir="2700000" algn="tl" rotWithShape="0">
              <a:srgbClr val="333333">
                <a:alpha val="65000"/>
              </a:srgbClr>
            </a:outerShdw>
          </a:effectLst>
        </p:spPr>
      </p:pic>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9" name="TextBox 18">
            <a:extLst>
              <a:ext uri="{FF2B5EF4-FFF2-40B4-BE49-F238E27FC236}">
                <a16:creationId xmlns:a16="http://schemas.microsoft.com/office/drawing/2014/main" id="{8B022C22-16BE-4E7A-A123-C8E71ACEEBC8}"/>
              </a:ext>
            </a:extLst>
          </p:cNvPr>
          <p:cNvSpPr txBox="1"/>
          <p:nvPr/>
        </p:nvSpPr>
        <p:spPr>
          <a:xfrm>
            <a:off x="12545480" y="9353778"/>
            <a:ext cx="5088466" cy="584775"/>
          </a:xfrm>
          <a:prstGeom prst="rect">
            <a:avLst/>
          </a:prstGeom>
          <a:noFill/>
        </p:spPr>
        <p:txBody>
          <a:bodyPr wrap="square">
            <a:spAutoFit/>
          </a:bodyPr>
          <a:lstStyle/>
          <a:p>
            <a:pPr lvl="0">
              <a:spcBef>
                <a:spcPct val="0"/>
              </a:spcBef>
              <a:buClr>
                <a:srgbClr val="F94C66"/>
              </a:buClr>
            </a:pPr>
            <a:r>
              <a:rPr lang="en-US" sz="3200" i="1" spc="114" dirty="0">
                <a:solidFill>
                  <a:schemeClr val="bg1">
                    <a:lumMod val="50000"/>
                  </a:schemeClr>
                </a:solidFill>
                <a:latin typeface="Barlow SemiCondensed"/>
              </a:rPr>
              <a:t>Bexar Data Dive (ACS 2022)</a:t>
            </a:r>
          </a:p>
        </p:txBody>
      </p:sp>
      <p:sp>
        <p:nvSpPr>
          <p:cNvPr id="22" name="Rectangle: Rounded Corners 21">
            <a:extLst>
              <a:ext uri="{FF2B5EF4-FFF2-40B4-BE49-F238E27FC236}">
                <a16:creationId xmlns:a16="http://schemas.microsoft.com/office/drawing/2014/main" id="{38BD8743-9E73-412B-9DC8-B2F9D68CB18F}"/>
              </a:ext>
            </a:extLst>
          </p:cNvPr>
          <p:cNvSpPr/>
          <p:nvPr/>
        </p:nvSpPr>
        <p:spPr>
          <a:xfrm>
            <a:off x="1746306" y="4173056"/>
            <a:ext cx="5797494" cy="1351444"/>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Line arrow: Straight with solid fill">
            <a:extLst>
              <a:ext uri="{FF2B5EF4-FFF2-40B4-BE49-F238E27FC236}">
                <a16:creationId xmlns:a16="http://schemas.microsoft.com/office/drawing/2014/main" id="{149548AA-B42D-4019-83BA-177567D35DD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04773" y="3453283"/>
            <a:ext cx="2457105" cy="2457105"/>
          </a:xfrm>
          <a:prstGeom prst="rect">
            <a:avLst/>
          </a:prstGeom>
        </p:spPr>
      </p:pic>
      <p:sp>
        <p:nvSpPr>
          <p:cNvPr id="24" name="TextBox 23">
            <a:extLst>
              <a:ext uri="{FF2B5EF4-FFF2-40B4-BE49-F238E27FC236}">
                <a16:creationId xmlns:a16="http://schemas.microsoft.com/office/drawing/2014/main" id="{079F8FF3-FA0E-4771-8F81-6B845186A61B}"/>
              </a:ext>
            </a:extLst>
          </p:cNvPr>
          <p:cNvSpPr txBox="1"/>
          <p:nvPr/>
        </p:nvSpPr>
        <p:spPr>
          <a:xfrm>
            <a:off x="10161878" y="4220170"/>
            <a:ext cx="6983122" cy="923330"/>
          </a:xfrm>
          <a:prstGeom prst="rect">
            <a:avLst/>
          </a:prstGeom>
          <a:noFill/>
        </p:spPr>
        <p:txBody>
          <a:bodyPr wrap="square">
            <a:spAutoFit/>
          </a:bodyPr>
          <a:lstStyle/>
          <a:p>
            <a:r>
              <a:rPr lang="en-US" sz="5400" b="1" spc="114" dirty="0">
                <a:solidFill>
                  <a:srgbClr val="53BF9D"/>
                </a:solidFill>
                <a:latin typeface="Barlow SemiCondensed" panose="020B0604020202020204" charset="0"/>
                <a:cs typeface="Times New Roman" panose="02020603050405020304" pitchFamily="18" charset="0"/>
              </a:rPr>
              <a:t>INDICATOR &amp; METADATA</a:t>
            </a:r>
            <a:endParaRPr lang="en-US" sz="5400" dirty="0"/>
          </a:p>
        </p:txBody>
      </p:sp>
      <p:sp>
        <p:nvSpPr>
          <p:cNvPr id="25" name="TextBox 40">
            <a:extLst>
              <a:ext uri="{FF2B5EF4-FFF2-40B4-BE49-F238E27FC236}">
                <a16:creationId xmlns:a16="http://schemas.microsoft.com/office/drawing/2014/main" id="{586FD82E-FD2A-4577-84C5-8644752AE5E1}"/>
              </a:ext>
            </a:extLst>
          </p:cNvPr>
          <p:cNvSpPr txBox="1"/>
          <p:nvPr/>
        </p:nvSpPr>
        <p:spPr>
          <a:xfrm>
            <a:off x="1503996" y="2842769"/>
            <a:ext cx="16155349" cy="830997"/>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How many of the income below poverty folks are women?</a:t>
            </a:r>
            <a:endParaRPr lang="en-US" sz="5400" spc="114" dirty="0">
              <a:solidFill>
                <a:schemeClr val="bg1">
                  <a:lumMod val="50000"/>
                </a:schemeClr>
              </a:solidFill>
              <a:latin typeface="Barlow SemiCondensed"/>
            </a:endParaRPr>
          </a:p>
        </p:txBody>
      </p:sp>
    </p:spTree>
    <p:extLst>
      <p:ext uri="{BB962C8B-B14F-4D97-AF65-F5344CB8AC3E}">
        <p14:creationId xmlns:p14="http://schemas.microsoft.com/office/powerpoint/2010/main" val="26619969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9" name="TextBox 18">
            <a:extLst>
              <a:ext uri="{FF2B5EF4-FFF2-40B4-BE49-F238E27FC236}">
                <a16:creationId xmlns:a16="http://schemas.microsoft.com/office/drawing/2014/main" id="{8B022C22-16BE-4E7A-A123-C8E71ACEEBC8}"/>
              </a:ext>
            </a:extLst>
          </p:cNvPr>
          <p:cNvSpPr txBox="1"/>
          <p:nvPr/>
        </p:nvSpPr>
        <p:spPr>
          <a:xfrm>
            <a:off x="12545480" y="9353778"/>
            <a:ext cx="5088466" cy="584775"/>
          </a:xfrm>
          <a:prstGeom prst="rect">
            <a:avLst/>
          </a:prstGeom>
          <a:noFill/>
        </p:spPr>
        <p:txBody>
          <a:bodyPr wrap="square">
            <a:spAutoFit/>
          </a:bodyPr>
          <a:lstStyle/>
          <a:p>
            <a:pPr lvl="0">
              <a:spcBef>
                <a:spcPct val="0"/>
              </a:spcBef>
              <a:buClr>
                <a:srgbClr val="F94C66"/>
              </a:buClr>
            </a:pPr>
            <a:r>
              <a:rPr lang="en-US" sz="3200" i="1" spc="114" dirty="0">
                <a:solidFill>
                  <a:schemeClr val="bg1">
                    <a:lumMod val="50000"/>
                  </a:schemeClr>
                </a:solidFill>
                <a:latin typeface="Barlow SemiCondensed"/>
              </a:rPr>
              <a:t>Bexar Data Dive (ACS 2022)</a:t>
            </a:r>
          </a:p>
        </p:txBody>
      </p:sp>
      <p:sp>
        <p:nvSpPr>
          <p:cNvPr id="25" name="TextBox 24">
            <a:extLst>
              <a:ext uri="{FF2B5EF4-FFF2-40B4-BE49-F238E27FC236}">
                <a16:creationId xmlns:a16="http://schemas.microsoft.com/office/drawing/2014/main" id="{57B3E113-19CD-4D10-8D66-722DCD376B5C}"/>
              </a:ext>
            </a:extLst>
          </p:cNvPr>
          <p:cNvSpPr txBox="1"/>
          <p:nvPr/>
        </p:nvSpPr>
        <p:spPr>
          <a:xfrm>
            <a:off x="9599496" y="5768018"/>
            <a:ext cx="6859704" cy="1754326"/>
          </a:xfrm>
          <a:prstGeom prst="rect">
            <a:avLst/>
          </a:prstGeom>
          <a:noFill/>
        </p:spPr>
        <p:txBody>
          <a:bodyPr wrap="square">
            <a:spAutoFit/>
          </a:bodyPr>
          <a:lstStyle/>
          <a:p>
            <a:r>
              <a:rPr lang="en-US" sz="5400" b="1"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INDICATOR</a:t>
            </a:r>
            <a:r>
              <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a:t>
            </a:r>
          </a:p>
          <a:p>
            <a:r>
              <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indicates something</a:t>
            </a:r>
            <a:endParaRPr lang="en-US" sz="5400" dirty="0"/>
          </a:p>
        </p:txBody>
      </p:sp>
      <p:grpSp>
        <p:nvGrpSpPr>
          <p:cNvPr id="26" name="Group 3">
            <a:extLst>
              <a:ext uri="{FF2B5EF4-FFF2-40B4-BE49-F238E27FC236}">
                <a16:creationId xmlns:a16="http://schemas.microsoft.com/office/drawing/2014/main" id="{A53E1019-B0C1-4CBA-BCA2-A734C83410F3}"/>
              </a:ext>
            </a:extLst>
          </p:cNvPr>
          <p:cNvGrpSpPr/>
          <p:nvPr/>
        </p:nvGrpSpPr>
        <p:grpSpPr>
          <a:xfrm rot="-5400000">
            <a:off x="11785586" y="2397638"/>
            <a:ext cx="1117765" cy="5318194"/>
            <a:chOff x="0" y="0"/>
            <a:chExt cx="635000" cy="1535372"/>
          </a:xfrm>
        </p:grpSpPr>
        <p:sp>
          <p:nvSpPr>
            <p:cNvPr id="27" name="Freeform 4">
              <a:extLst>
                <a:ext uri="{FF2B5EF4-FFF2-40B4-BE49-F238E27FC236}">
                  <a16:creationId xmlns:a16="http://schemas.microsoft.com/office/drawing/2014/main" id="{4391D961-A61C-4DF5-8260-737C307048A5}"/>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FFFFFF"/>
            </a:solidFill>
            <a:ln w="47625" cap="sq">
              <a:solidFill>
                <a:srgbClr val="53BF9D"/>
              </a:solidFill>
              <a:prstDash val="solid"/>
              <a:miter/>
            </a:ln>
          </p:spPr>
        </p:sp>
        <p:sp>
          <p:nvSpPr>
            <p:cNvPr id="28" name="TextBox 5">
              <a:extLst>
                <a:ext uri="{FF2B5EF4-FFF2-40B4-BE49-F238E27FC236}">
                  <a16:creationId xmlns:a16="http://schemas.microsoft.com/office/drawing/2014/main" id="{11B94B59-7DC5-4B2B-8D66-9340B62CB611}"/>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29" name="Group 6">
            <a:extLst>
              <a:ext uri="{FF2B5EF4-FFF2-40B4-BE49-F238E27FC236}">
                <a16:creationId xmlns:a16="http://schemas.microsoft.com/office/drawing/2014/main" id="{957CC89B-CE82-4B58-B514-8CF91AEC070A}"/>
              </a:ext>
            </a:extLst>
          </p:cNvPr>
          <p:cNvGrpSpPr/>
          <p:nvPr/>
        </p:nvGrpSpPr>
        <p:grpSpPr>
          <a:xfrm rot="-5400000">
            <a:off x="11604610" y="2245238"/>
            <a:ext cx="1117765" cy="5318193"/>
            <a:chOff x="0" y="0"/>
            <a:chExt cx="635000" cy="1535372"/>
          </a:xfrm>
        </p:grpSpPr>
        <p:sp>
          <p:nvSpPr>
            <p:cNvPr id="30" name="Freeform 7">
              <a:extLst>
                <a:ext uri="{FF2B5EF4-FFF2-40B4-BE49-F238E27FC236}">
                  <a16:creationId xmlns:a16="http://schemas.microsoft.com/office/drawing/2014/main" id="{BDA994AE-D623-41E4-B923-C91714D64A98}"/>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53BF9D"/>
            </a:solidFill>
          </p:spPr>
        </p:sp>
        <p:sp>
          <p:nvSpPr>
            <p:cNvPr id="31" name="TextBox 8">
              <a:extLst>
                <a:ext uri="{FF2B5EF4-FFF2-40B4-BE49-F238E27FC236}">
                  <a16:creationId xmlns:a16="http://schemas.microsoft.com/office/drawing/2014/main" id="{D0BAA8D2-0FBD-4BA0-A33B-00D59073DF52}"/>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32" name="Group 9">
            <a:extLst>
              <a:ext uri="{FF2B5EF4-FFF2-40B4-BE49-F238E27FC236}">
                <a16:creationId xmlns:a16="http://schemas.microsoft.com/office/drawing/2014/main" id="{F643ECE6-2F48-4462-94E6-A205C2BCC97A}"/>
              </a:ext>
            </a:extLst>
          </p:cNvPr>
          <p:cNvGrpSpPr>
            <a:grpSpLocks noChangeAspect="1"/>
          </p:cNvGrpSpPr>
          <p:nvPr/>
        </p:nvGrpSpPr>
        <p:grpSpPr>
          <a:xfrm>
            <a:off x="9057552" y="4512448"/>
            <a:ext cx="829864" cy="790369"/>
            <a:chOff x="0" y="0"/>
            <a:chExt cx="495300" cy="495300"/>
          </a:xfrm>
        </p:grpSpPr>
        <p:sp>
          <p:nvSpPr>
            <p:cNvPr id="33" name="Freeform 10">
              <a:extLst>
                <a:ext uri="{FF2B5EF4-FFF2-40B4-BE49-F238E27FC236}">
                  <a16:creationId xmlns:a16="http://schemas.microsoft.com/office/drawing/2014/main" id="{C370ABB2-D321-42A8-8364-5F7C6ABAF181}"/>
                </a:ext>
              </a:extLst>
            </p:cNvPr>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53BF9D"/>
            </a:solidFill>
          </p:spPr>
        </p:sp>
        <p:sp>
          <p:nvSpPr>
            <p:cNvPr id="34" name="Freeform 11">
              <a:extLst>
                <a:ext uri="{FF2B5EF4-FFF2-40B4-BE49-F238E27FC236}">
                  <a16:creationId xmlns:a16="http://schemas.microsoft.com/office/drawing/2014/main" id="{35F833B2-3F96-4FCA-BB73-DE09F94092F6}"/>
                </a:ext>
              </a:extLst>
            </p:cNvPr>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sp>
      </p:grpSp>
      <p:sp>
        <p:nvSpPr>
          <p:cNvPr id="35" name="TextBox 12">
            <a:extLst>
              <a:ext uri="{FF2B5EF4-FFF2-40B4-BE49-F238E27FC236}">
                <a16:creationId xmlns:a16="http://schemas.microsoft.com/office/drawing/2014/main" id="{ACA77C86-F65D-44B8-B8C0-75644194E02B}"/>
              </a:ext>
            </a:extLst>
          </p:cNvPr>
          <p:cNvSpPr txBox="1"/>
          <p:nvPr/>
        </p:nvSpPr>
        <p:spPr>
          <a:xfrm>
            <a:off x="9991334" y="4735424"/>
            <a:ext cx="4384814" cy="1276632"/>
          </a:xfrm>
          <a:prstGeom prst="rect">
            <a:avLst/>
          </a:prstGeom>
        </p:spPr>
        <p:txBody>
          <a:bodyPr wrap="square" lIns="0" tIns="0" rIns="0" bIns="0" rtlCol="0" anchor="t">
            <a:spAutoFit/>
          </a:bodyPr>
          <a:lstStyle/>
          <a:p>
            <a:pPr marL="0" lvl="1" indent="0">
              <a:lnSpc>
                <a:spcPts val="3254"/>
              </a:lnSpc>
              <a:spcBef>
                <a:spcPct val="0"/>
              </a:spcBef>
            </a:pPr>
            <a:r>
              <a:rPr lang="en-US" sz="4400" spc="74" dirty="0">
                <a:solidFill>
                  <a:srgbClr val="FFFFFF"/>
                </a:solidFill>
                <a:latin typeface="Barlow Semi-Bold"/>
              </a:rPr>
              <a:t>MINI DEFINITION:</a:t>
            </a:r>
          </a:p>
          <a:p>
            <a:pPr marL="0" lvl="1" indent="0">
              <a:lnSpc>
                <a:spcPts val="3254"/>
              </a:lnSpc>
              <a:spcBef>
                <a:spcPct val="0"/>
              </a:spcBef>
            </a:pPr>
            <a:br>
              <a:rPr lang="en-US" sz="4400" spc="74" dirty="0">
                <a:solidFill>
                  <a:srgbClr val="FFFFFF"/>
                </a:solidFill>
                <a:latin typeface="Barlow Semi-Bold"/>
              </a:rPr>
            </a:br>
            <a:endParaRPr lang="en-US" sz="4400" spc="74" dirty="0">
              <a:solidFill>
                <a:srgbClr val="FFFFFF"/>
              </a:solidFill>
              <a:latin typeface="Barlow Semi-Bold"/>
            </a:endParaRPr>
          </a:p>
        </p:txBody>
      </p:sp>
      <p:pic>
        <p:nvPicPr>
          <p:cNvPr id="36" name="Graphic 35" descr="Checkmark with solid fill">
            <a:extLst>
              <a:ext uri="{FF2B5EF4-FFF2-40B4-BE49-F238E27FC236}">
                <a16:creationId xmlns:a16="http://schemas.microsoft.com/office/drawing/2014/main" id="{4BFE5109-5ABC-4984-AA29-93E6759C655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6870" y="4459849"/>
            <a:ext cx="747493" cy="747493"/>
          </a:xfrm>
          <a:prstGeom prst="rect">
            <a:avLst/>
          </a:prstGeom>
        </p:spPr>
      </p:pic>
      <p:pic>
        <p:nvPicPr>
          <p:cNvPr id="39" name="Picture 38">
            <a:extLst>
              <a:ext uri="{FF2B5EF4-FFF2-40B4-BE49-F238E27FC236}">
                <a16:creationId xmlns:a16="http://schemas.microsoft.com/office/drawing/2014/main" id="{9273E4BF-970D-41CC-B7ED-662BA1F1CFED}"/>
              </a:ext>
            </a:extLst>
          </p:cNvPr>
          <p:cNvPicPr>
            <a:picLocks noChangeAspect="1"/>
          </p:cNvPicPr>
          <p:nvPr/>
        </p:nvPicPr>
        <p:blipFill>
          <a:blip r:embed="rId7"/>
          <a:stretch>
            <a:fillRect/>
          </a:stretch>
        </p:blipFill>
        <p:spPr>
          <a:xfrm>
            <a:off x="1514325" y="3871125"/>
            <a:ext cx="6918594" cy="5778826"/>
          </a:xfrm>
          <a:prstGeom prst="rect">
            <a:avLst/>
          </a:prstGeom>
          <a:ln>
            <a:noFill/>
          </a:ln>
          <a:effectLst>
            <a:outerShdw blurRad="292100" dist="139700" dir="2700000" algn="tl" rotWithShape="0">
              <a:srgbClr val="333333">
                <a:alpha val="65000"/>
              </a:srgbClr>
            </a:outerShdw>
          </a:effectLst>
        </p:spPr>
      </p:pic>
      <p:sp>
        <p:nvSpPr>
          <p:cNvPr id="40" name="TextBox 40">
            <a:extLst>
              <a:ext uri="{FF2B5EF4-FFF2-40B4-BE49-F238E27FC236}">
                <a16:creationId xmlns:a16="http://schemas.microsoft.com/office/drawing/2014/main" id="{6CB97D6E-DA36-4598-ACFC-2A159D9C67DB}"/>
              </a:ext>
            </a:extLst>
          </p:cNvPr>
          <p:cNvSpPr txBox="1"/>
          <p:nvPr/>
        </p:nvSpPr>
        <p:spPr>
          <a:xfrm>
            <a:off x="1503996" y="2842769"/>
            <a:ext cx="16155349" cy="830997"/>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How many of the income below poverty folks are women?</a:t>
            </a:r>
            <a:endParaRPr lang="en-US" sz="5400" spc="114" dirty="0">
              <a:solidFill>
                <a:schemeClr val="bg1">
                  <a:lumMod val="50000"/>
                </a:schemeClr>
              </a:solidFill>
              <a:latin typeface="Barlow SemiCondensed"/>
            </a:endParaRPr>
          </a:p>
        </p:txBody>
      </p:sp>
    </p:spTree>
    <p:extLst>
      <p:ext uri="{BB962C8B-B14F-4D97-AF65-F5344CB8AC3E}">
        <p14:creationId xmlns:p14="http://schemas.microsoft.com/office/powerpoint/2010/main" val="28665298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AC5BD26D-2189-4BE4-8C9D-D7F0B9A22C54}"/>
              </a:ext>
            </a:extLst>
          </p:cNvPr>
          <p:cNvPicPr>
            <a:picLocks noChangeAspect="1"/>
          </p:cNvPicPr>
          <p:nvPr/>
        </p:nvPicPr>
        <p:blipFill>
          <a:blip r:embed="rId3"/>
          <a:stretch>
            <a:fillRect/>
          </a:stretch>
        </p:blipFill>
        <p:spPr>
          <a:xfrm>
            <a:off x="1514325" y="3871125"/>
            <a:ext cx="6918594" cy="5778826"/>
          </a:xfrm>
          <a:prstGeom prst="rect">
            <a:avLst/>
          </a:prstGeom>
          <a:ln>
            <a:noFill/>
          </a:ln>
          <a:effectLst>
            <a:outerShdw blurRad="292100" dist="139700" dir="2700000" algn="tl" rotWithShape="0">
              <a:srgbClr val="333333">
                <a:alpha val="65000"/>
              </a:srgbClr>
            </a:outerShdw>
          </a:effectLst>
        </p:spPr>
      </p:pic>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9" name="TextBox 18">
            <a:extLst>
              <a:ext uri="{FF2B5EF4-FFF2-40B4-BE49-F238E27FC236}">
                <a16:creationId xmlns:a16="http://schemas.microsoft.com/office/drawing/2014/main" id="{8B022C22-16BE-4E7A-A123-C8E71ACEEBC8}"/>
              </a:ext>
            </a:extLst>
          </p:cNvPr>
          <p:cNvSpPr txBox="1"/>
          <p:nvPr/>
        </p:nvSpPr>
        <p:spPr>
          <a:xfrm>
            <a:off x="12545480" y="9353778"/>
            <a:ext cx="5088466" cy="584775"/>
          </a:xfrm>
          <a:prstGeom prst="rect">
            <a:avLst/>
          </a:prstGeom>
          <a:noFill/>
        </p:spPr>
        <p:txBody>
          <a:bodyPr wrap="square">
            <a:spAutoFit/>
          </a:bodyPr>
          <a:lstStyle/>
          <a:p>
            <a:pPr lvl="0">
              <a:spcBef>
                <a:spcPct val="0"/>
              </a:spcBef>
              <a:buClr>
                <a:srgbClr val="F94C66"/>
              </a:buClr>
            </a:pPr>
            <a:r>
              <a:rPr lang="en-US" sz="3200" i="1" spc="114" dirty="0">
                <a:solidFill>
                  <a:schemeClr val="bg1">
                    <a:lumMod val="50000"/>
                  </a:schemeClr>
                </a:solidFill>
                <a:latin typeface="Barlow SemiCondensed"/>
              </a:rPr>
              <a:t>Bexar Data Dive (ACS 2022)</a:t>
            </a:r>
          </a:p>
        </p:txBody>
      </p:sp>
      <p:sp>
        <p:nvSpPr>
          <p:cNvPr id="22" name="Rectangle: Rounded Corners 21">
            <a:extLst>
              <a:ext uri="{FF2B5EF4-FFF2-40B4-BE49-F238E27FC236}">
                <a16:creationId xmlns:a16="http://schemas.microsoft.com/office/drawing/2014/main" id="{38BD8743-9E73-412B-9DC8-B2F9D68CB18F}"/>
              </a:ext>
            </a:extLst>
          </p:cNvPr>
          <p:cNvSpPr/>
          <p:nvPr/>
        </p:nvSpPr>
        <p:spPr>
          <a:xfrm>
            <a:off x="1746306" y="4991100"/>
            <a:ext cx="5645094" cy="496544"/>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Line arrow: Straight with solid fill">
            <a:extLst>
              <a:ext uri="{FF2B5EF4-FFF2-40B4-BE49-F238E27FC236}">
                <a16:creationId xmlns:a16="http://schemas.microsoft.com/office/drawing/2014/main" id="{149548AA-B42D-4019-83BA-177567D35DD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74570" y="4057995"/>
            <a:ext cx="2457105" cy="2457105"/>
          </a:xfrm>
          <a:prstGeom prst="rect">
            <a:avLst/>
          </a:prstGeom>
        </p:spPr>
      </p:pic>
      <p:sp>
        <p:nvSpPr>
          <p:cNvPr id="24" name="TextBox 23">
            <a:extLst>
              <a:ext uri="{FF2B5EF4-FFF2-40B4-BE49-F238E27FC236}">
                <a16:creationId xmlns:a16="http://schemas.microsoft.com/office/drawing/2014/main" id="{079F8FF3-FA0E-4771-8F81-6B845186A61B}"/>
              </a:ext>
            </a:extLst>
          </p:cNvPr>
          <p:cNvSpPr txBox="1"/>
          <p:nvPr/>
        </p:nvSpPr>
        <p:spPr>
          <a:xfrm>
            <a:off x="10231675" y="4831984"/>
            <a:ext cx="8056325" cy="923330"/>
          </a:xfrm>
          <a:prstGeom prst="rect">
            <a:avLst/>
          </a:prstGeom>
          <a:noFill/>
        </p:spPr>
        <p:txBody>
          <a:bodyPr wrap="square">
            <a:spAutoFit/>
          </a:bodyPr>
          <a:lstStyle/>
          <a:p>
            <a:r>
              <a:rPr lang="en-US" sz="5400" b="1" spc="114" dirty="0">
                <a:solidFill>
                  <a:srgbClr val="53BF9D"/>
                </a:solidFill>
                <a:latin typeface="Barlow SemiCondensed" panose="020B0604020202020204" charset="0"/>
                <a:cs typeface="Times New Roman" panose="02020603050405020304" pitchFamily="18" charset="0"/>
              </a:rPr>
              <a:t>HOW TO READ OUR CHARTS</a:t>
            </a:r>
            <a:endParaRPr lang="en-US" sz="5400" dirty="0"/>
          </a:p>
        </p:txBody>
      </p:sp>
      <p:sp>
        <p:nvSpPr>
          <p:cNvPr id="28" name="TextBox 40">
            <a:extLst>
              <a:ext uri="{FF2B5EF4-FFF2-40B4-BE49-F238E27FC236}">
                <a16:creationId xmlns:a16="http://schemas.microsoft.com/office/drawing/2014/main" id="{B775BFFB-480B-4D9E-B1DE-B7F98572F341}"/>
              </a:ext>
            </a:extLst>
          </p:cNvPr>
          <p:cNvSpPr txBox="1"/>
          <p:nvPr/>
        </p:nvSpPr>
        <p:spPr>
          <a:xfrm>
            <a:off x="1503996" y="2842769"/>
            <a:ext cx="16155349" cy="830997"/>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How many of the income below poverty folks are women?</a:t>
            </a:r>
            <a:endParaRPr lang="en-US" sz="5400" spc="114" dirty="0">
              <a:solidFill>
                <a:schemeClr val="bg1">
                  <a:lumMod val="50000"/>
                </a:schemeClr>
              </a:solidFill>
              <a:latin typeface="Barlow SemiCondensed"/>
            </a:endParaRPr>
          </a:p>
        </p:txBody>
      </p:sp>
    </p:spTree>
    <p:extLst>
      <p:ext uri="{BB962C8B-B14F-4D97-AF65-F5344CB8AC3E}">
        <p14:creationId xmlns:p14="http://schemas.microsoft.com/office/powerpoint/2010/main" val="215500457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AC5BD26D-2189-4BE4-8C9D-D7F0B9A22C54}"/>
              </a:ext>
            </a:extLst>
          </p:cNvPr>
          <p:cNvPicPr>
            <a:picLocks noChangeAspect="1"/>
          </p:cNvPicPr>
          <p:nvPr/>
        </p:nvPicPr>
        <p:blipFill>
          <a:blip r:embed="rId3"/>
          <a:stretch>
            <a:fillRect/>
          </a:stretch>
        </p:blipFill>
        <p:spPr>
          <a:xfrm>
            <a:off x="1514325" y="3871125"/>
            <a:ext cx="6918594" cy="5778826"/>
          </a:xfrm>
          <a:prstGeom prst="rect">
            <a:avLst/>
          </a:prstGeom>
          <a:ln>
            <a:noFill/>
          </a:ln>
          <a:effectLst>
            <a:outerShdw blurRad="292100" dist="139700" dir="2700000" algn="tl" rotWithShape="0">
              <a:srgbClr val="333333">
                <a:alpha val="65000"/>
              </a:srgbClr>
            </a:outerShdw>
          </a:effectLst>
        </p:spPr>
      </p:pic>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9" name="TextBox 18">
            <a:extLst>
              <a:ext uri="{FF2B5EF4-FFF2-40B4-BE49-F238E27FC236}">
                <a16:creationId xmlns:a16="http://schemas.microsoft.com/office/drawing/2014/main" id="{8B022C22-16BE-4E7A-A123-C8E71ACEEBC8}"/>
              </a:ext>
            </a:extLst>
          </p:cNvPr>
          <p:cNvSpPr txBox="1"/>
          <p:nvPr/>
        </p:nvSpPr>
        <p:spPr>
          <a:xfrm>
            <a:off x="12545480" y="9353778"/>
            <a:ext cx="5088466" cy="584775"/>
          </a:xfrm>
          <a:prstGeom prst="rect">
            <a:avLst/>
          </a:prstGeom>
          <a:noFill/>
        </p:spPr>
        <p:txBody>
          <a:bodyPr wrap="square">
            <a:spAutoFit/>
          </a:bodyPr>
          <a:lstStyle/>
          <a:p>
            <a:pPr lvl="0">
              <a:spcBef>
                <a:spcPct val="0"/>
              </a:spcBef>
              <a:buClr>
                <a:srgbClr val="F94C66"/>
              </a:buClr>
            </a:pPr>
            <a:r>
              <a:rPr lang="en-US" sz="3200" i="1" spc="114" dirty="0">
                <a:solidFill>
                  <a:schemeClr val="bg1">
                    <a:lumMod val="50000"/>
                  </a:schemeClr>
                </a:solidFill>
                <a:latin typeface="Barlow SemiCondensed"/>
              </a:rPr>
              <a:t>Bexar Data Dive (ACS 2022)</a:t>
            </a:r>
          </a:p>
        </p:txBody>
      </p:sp>
      <p:sp>
        <p:nvSpPr>
          <p:cNvPr id="22" name="Rectangle: Rounded Corners 21">
            <a:extLst>
              <a:ext uri="{FF2B5EF4-FFF2-40B4-BE49-F238E27FC236}">
                <a16:creationId xmlns:a16="http://schemas.microsoft.com/office/drawing/2014/main" id="{38BD8743-9E73-412B-9DC8-B2F9D68CB18F}"/>
              </a:ext>
            </a:extLst>
          </p:cNvPr>
          <p:cNvSpPr/>
          <p:nvPr/>
        </p:nvSpPr>
        <p:spPr>
          <a:xfrm>
            <a:off x="1746306" y="4914900"/>
            <a:ext cx="5645094" cy="572744"/>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Line arrow: Straight with solid fill">
            <a:extLst>
              <a:ext uri="{FF2B5EF4-FFF2-40B4-BE49-F238E27FC236}">
                <a16:creationId xmlns:a16="http://schemas.microsoft.com/office/drawing/2014/main" id="{149548AA-B42D-4019-83BA-177567D35DD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74570" y="3981795"/>
            <a:ext cx="2457105" cy="2457105"/>
          </a:xfrm>
          <a:prstGeom prst="rect">
            <a:avLst/>
          </a:prstGeom>
        </p:spPr>
      </p:pic>
      <p:sp>
        <p:nvSpPr>
          <p:cNvPr id="27" name="TextBox 26">
            <a:extLst>
              <a:ext uri="{FF2B5EF4-FFF2-40B4-BE49-F238E27FC236}">
                <a16:creationId xmlns:a16="http://schemas.microsoft.com/office/drawing/2014/main" id="{A6471B9F-5658-446E-980D-E87F84809CC6}"/>
              </a:ext>
            </a:extLst>
          </p:cNvPr>
          <p:cNvSpPr txBox="1"/>
          <p:nvPr/>
        </p:nvSpPr>
        <p:spPr>
          <a:xfrm>
            <a:off x="10336473" y="4106940"/>
            <a:ext cx="5943600" cy="1754326"/>
          </a:xfrm>
          <a:prstGeom prst="rect">
            <a:avLst/>
          </a:prstGeom>
          <a:noFill/>
        </p:spPr>
        <p:txBody>
          <a:bodyPr wrap="square">
            <a:spAutoFit/>
          </a:bodyPr>
          <a:lstStyle/>
          <a:p>
            <a:r>
              <a:rPr lang="en-US" sz="5400" spc="114" dirty="0">
                <a:latin typeface="Barlow SemiCondensed" panose="020B0604020202020204" charset="0"/>
                <a:cs typeface="Times New Roman" panose="02020603050405020304" pitchFamily="18" charset="0"/>
              </a:rPr>
              <a:t>This tells us that each bar is showing:</a:t>
            </a:r>
          </a:p>
        </p:txBody>
      </p:sp>
      <p:grpSp>
        <p:nvGrpSpPr>
          <p:cNvPr id="28" name="Group 4">
            <a:extLst>
              <a:ext uri="{FF2B5EF4-FFF2-40B4-BE49-F238E27FC236}">
                <a16:creationId xmlns:a16="http://schemas.microsoft.com/office/drawing/2014/main" id="{362884C7-938B-499B-B53D-A38B50CE8B78}"/>
              </a:ext>
            </a:extLst>
          </p:cNvPr>
          <p:cNvGrpSpPr/>
          <p:nvPr/>
        </p:nvGrpSpPr>
        <p:grpSpPr>
          <a:xfrm>
            <a:off x="10461769" y="6010559"/>
            <a:ext cx="6177728" cy="2263271"/>
            <a:chOff x="0" y="0"/>
            <a:chExt cx="812800" cy="812800"/>
          </a:xfrm>
        </p:grpSpPr>
        <p:sp>
          <p:nvSpPr>
            <p:cNvPr id="29" name="Freeform 5">
              <a:extLst>
                <a:ext uri="{FF2B5EF4-FFF2-40B4-BE49-F238E27FC236}">
                  <a16:creationId xmlns:a16="http://schemas.microsoft.com/office/drawing/2014/main" id="{40BBBE57-C65D-4F0A-BC22-A4D4748D365F}"/>
                </a:ext>
              </a:extLst>
            </p:cNvPr>
            <p:cNvSpPr/>
            <p:nvPr/>
          </p:nvSpPr>
          <p:spPr>
            <a:xfrm>
              <a:off x="0" y="0"/>
              <a:ext cx="812800" cy="812800"/>
            </a:xfrm>
            <a:custGeom>
              <a:avLst/>
              <a:gdLst/>
              <a:ahLst/>
              <a:cxnLst/>
              <a:rect l="l" t="t" r="r" b="b"/>
              <a:pathLst>
                <a:path w="812800" h="812800">
                  <a:moveTo>
                    <a:pt x="55707" y="0"/>
                  </a:moveTo>
                  <a:lnTo>
                    <a:pt x="757093" y="0"/>
                  </a:lnTo>
                  <a:cubicBezTo>
                    <a:pt x="787859" y="0"/>
                    <a:pt x="812800" y="24941"/>
                    <a:pt x="812800" y="55707"/>
                  </a:cubicBezTo>
                  <a:lnTo>
                    <a:pt x="812800" y="757093"/>
                  </a:lnTo>
                  <a:cubicBezTo>
                    <a:pt x="812800" y="787859"/>
                    <a:pt x="787859" y="812800"/>
                    <a:pt x="757093" y="812800"/>
                  </a:cubicBezTo>
                  <a:lnTo>
                    <a:pt x="55707" y="812800"/>
                  </a:lnTo>
                  <a:cubicBezTo>
                    <a:pt x="24941" y="812800"/>
                    <a:pt x="0" y="787859"/>
                    <a:pt x="0" y="757093"/>
                  </a:cubicBezTo>
                  <a:lnTo>
                    <a:pt x="0" y="55707"/>
                  </a:lnTo>
                  <a:cubicBezTo>
                    <a:pt x="0" y="24941"/>
                    <a:pt x="24941" y="0"/>
                    <a:pt x="55707" y="0"/>
                  </a:cubicBezTo>
                  <a:close/>
                </a:path>
              </a:pathLst>
            </a:custGeom>
            <a:solidFill>
              <a:srgbClr val="53BF9D"/>
            </a:solidFill>
          </p:spPr>
        </p:sp>
        <p:sp>
          <p:nvSpPr>
            <p:cNvPr id="30" name="TextBox 6">
              <a:extLst>
                <a:ext uri="{FF2B5EF4-FFF2-40B4-BE49-F238E27FC236}">
                  <a16:creationId xmlns:a16="http://schemas.microsoft.com/office/drawing/2014/main" id="{86C9D153-828F-4911-B6B3-E0F95A261731}"/>
                </a:ext>
              </a:extLst>
            </p:cNvPr>
            <p:cNvSpPr txBox="1"/>
            <p:nvPr/>
          </p:nvSpPr>
          <p:spPr>
            <a:xfrm>
              <a:off x="0" y="-38100"/>
              <a:ext cx="812800" cy="850900"/>
            </a:xfrm>
            <a:prstGeom prst="rect">
              <a:avLst/>
            </a:prstGeom>
          </p:spPr>
          <p:txBody>
            <a:bodyPr lIns="50800" tIns="50800" rIns="50800" bIns="50800" rtlCol="0" anchor="ctr"/>
            <a:lstStyle/>
            <a:p>
              <a:pPr algn="ctr">
                <a:lnSpc>
                  <a:spcPts val="2823"/>
                </a:lnSpc>
              </a:pPr>
              <a:endParaRPr/>
            </a:p>
          </p:txBody>
        </p:sp>
      </p:grpSp>
      <p:sp>
        <p:nvSpPr>
          <p:cNvPr id="31" name="TextBox 39">
            <a:extLst>
              <a:ext uri="{FF2B5EF4-FFF2-40B4-BE49-F238E27FC236}">
                <a16:creationId xmlns:a16="http://schemas.microsoft.com/office/drawing/2014/main" id="{ABE3FA93-9CCA-4761-9030-3F09C72B341E}"/>
              </a:ext>
            </a:extLst>
          </p:cNvPr>
          <p:cNvSpPr txBox="1"/>
          <p:nvPr/>
        </p:nvSpPr>
        <p:spPr>
          <a:xfrm>
            <a:off x="10824646" y="6598829"/>
            <a:ext cx="4429725" cy="371897"/>
          </a:xfrm>
          <a:prstGeom prst="rect">
            <a:avLst/>
          </a:prstGeom>
        </p:spPr>
        <p:txBody>
          <a:bodyPr wrap="square" lIns="0" tIns="0" rIns="0" bIns="0" rtlCol="0" anchor="t">
            <a:spAutoFit/>
          </a:bodyPr>
          <a:lstStyle/>
          <a:p>
            <a:pPr marL="0" lvl="1" indent="0">
              <a:lnSpc>
                <a:spcPts val="2798"/>
              </a:lnSpc>
              <a:spcBef>
                <a:spcPct val="0"/>
              </a:spcBef>
            </a:pPr>
            <a:r>
              <a:rPr lang="en-US" sz="4000" spc="63" dirty="0">
                <a:solidFill>
                  <a:srgbClr val="FFFFFF"/>
                </a:solidFill>
                <a:latin typeface="Barlow Semi-Bold"/>
              </a:rPr>
              <a:t># WOMEN</a:t>
            </a:r>
          </a:p>
        </p:txBody>
      </p:sp>
      <p:sp>
        <p:nvSpPr>
          <p:cNvPr id="32" name="AutoShape 2">
            <a:extLst>
              <a:ext uri="{FF2B5EF4-FFF2-40B4-BE49-F238E27FC236}">
                <a16:creationId xmlns:a16="http://schemas.microsoft.com/office/drawing/2014/main" id="{FEA68E05-376C-4A5D-8082-66C7516CA98A}"/>
              </a:ext>
            </a:extLst>
          </p:cNvPr>
          <p:cNvSpPr/>
          <p:nvPr/>
        </p:nvSpPr>
        <p:spPr>
          <a:xfrm>
            <a:off x="10708642" y="7118085"/>
            <a:ext cx="5702255" cy="24109"/>
          </a:xfrm>
          <a:prstGeom prst="line">
            <a:avLst/>
          </a:prstGeom>
          <a:ln w="38100" cap="flat">
            <a:solidFill>
              <a:srgbClr val="000000"/>
            </a:solidFill>
            <a:prstDash val="solid"/>
            <a:headEnd type="none" w="sm" len="sm"/>
            <a:tailEnd type="none" w="sm" len="sm"/>
          </a:ln>
        </p:spPr>
      </p:sp>
      <p:sp>
        <p:nvSpPr>
          <p:cNvPr id="33" name="TextBox 39">
            <a:extLst>
              <a:ext uri="{FF2B5EF4-FFF2-40B4-BE49-F238E27FC236}">
                <a16:creationId xmlns:a16="http://schemas.microsoft.com/office/drawing/2014/main" id="{49AF8383-7BF8-493A-B813-6E51BA7251E9}"/>
              </a:ext>
            </a:extLst>
          </p:cNvPr>
          <p:cNvSpPr txBox="1"/>
          <p:nvPr/>
        </p:nvSpPr>
        <p:spPr>
          <a:xfrm>
            <a:off x="10824646" y="7388799"/>
            <a:ext cx="5814851" cy="461665"/>
          </a:xfrm>
          <a:prstGeom prst="rect">
            <a:avLst/>
          </a:prstGeom>
        </p:spPr>
        <p:txBody>
          <a:bodyPr wrap="square" lIns="0" tIns="0" rIns="0" bIns="0" rtlCol="0" anchor="t">
            <a:spAutoFit/>
          </a:bodyPr>
          <a:lstStyle/>
          <a:p>
            <a:pPr marL="0" lvl="1" indent="0">
              <a:lnSpc>
                <a:spcPct val="75000"/>
              </a:lnSpc>
              <a:spcBef>
                <a:spcPct val="0"/>
              </a:spcBef>
            </a:pPr>
            <a:r>
              <a:rPr lang="en-US" sz="4000" spc="63" dirty="0">
                <a:solidFill>
                  <a:srgbClr val="FFFFFF"/>
                </a:solidFill>
                <a:latin typeface="Barlow Semi-Bold"/>
              </a:rPr>
              <a:t>THAT INCOME LEVEL</a:t>
            </a:r>
          </a:p>
        </p:txBody>
      </p:sp>
      <p:sp>
        <p:nvSpPr>
          <p:cNvPr id="34" name="TextBox 40">
            <a:extLst>
              <a:ext uri="{FF2B5EF4-FFF2-40B4-BE49-F238E27FC236}">
                <a16:creationId xmlns:a16="http://schemas.microsoft.com/office/drawing/2014/main" id="{2682BB6C-C743-499A-9B2C-7580DF4E5D7D}"/>
              </a:ext>
            </a:extLst>
          </p:cNvPr>
          <p:cNvSpPr txBox="1"/>
          <p:nvPr/>
        </p:nvSpPr>
        <p:spPr>
          <a:xfrm>
            <a:off x="1503996" y="2842769"/>
            <a:ext cx="16155349" cy="830997"/>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How many of the income below poverty folks are women?</a:t>
            </a:r>
            <a:endParaRPr lang="en-US" sz="5400" spc="114" dirty="0">
              <a:solidFill>
                <a:schemeClr val="bg1">
                  <a:lumMod val="50000"/>
                </a:schemeClr>
              </a:solidFill>
              <a:latin typeface="Barlow SemiCondensed"/>
            </a:endParaRPr>
          </a:p>
        </p:txBody>
      </p:sp>
    </p:spTree>
    <p:extLst>
      <p:ext uri="{BB962C8B-B14F-4D97-AF65-F5344CB8AC3E}">
        <p14:creationId xmlns:p14="http://schemas.microsoft.com/office/powerpoint/2010/main" val="144856917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DB190320-EEB7-41D9-AAED-8ADEF2149C19}"/>
              </a:ext>
            </a:extLst>
          </p:cNvPr>
          <p:cNvPicPr>
            <a:picLocks noChangeAspect="1"/>
          </p:cNvPicPr>
          <p:nvPr/>
        </p:nvPicPr>
        <p:blipFill>
          <a:blip r:embed="rId3"/>
          <a:stretch>
            <a:fillRect/>
          </a:stretch>
        </p:blipFill>
        <p:spPr>
          <a:xfrm>
            <a:off x="1514325" y="3871125"/>
            <a:ext cx="6918594" cy="5778826"/>
          </a:xfrm>
          <a:prstGeom prst="rect">
            <a:avLst/>
          </a:prstGeom>
          <a:ln>
            <a:noFill/>
          </a:ln>
          <a:effectLst>
            <a:outerShdw blurRad="292100" dist="139700" dir="2700000" algn="tl" rotWithShape="0">
              <a:srgbClr val="333333">
                <a:alpha val="65000"/>
              </a:srgbClr>
            </a:outerShdw>
          </a:effectLst>
        </p:spPr>
      </p:pic>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22" name="Rectangle: Rounded Corners 21">
            <a:extLst>
              <a:ext uri="{FF2B5EF4-FFF2-40B4-BE49-F238E27FC236}">
                <a16:creationId xmlns:a16="http://schemas.microsoft.com/office/drawing/2014/main" id="{38BD8743-9E73-412B-9DC8-B2F9D68CB18F}"/>
              </a:ext>
            </a:extLst>
          </p:cNvPr>
          <p:cNvSpPr/>
          <p:nvPr/>
        </p:nvSpPr>
        <p:spPr>
          <a:xfrm>
            <a:off x="2575331" y="5740252"/>
            <a:ext cx="2149069" cy="3594248"/>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0EEA04A2-1D57-44F6-B013-8794A294C858}"/>
              </a:ext>
            </a:extLst>
          </p:cNvPr>
          <p:cNvSpPr/>
          <p:nvPr/>
        </p:nvSpPr>
        <p:spPr>
          <a:xfrm>
            <a:off x="4876799" y="5740252"/>
            <a:ext cx="3228825" cy="3594248"/>
          </a:xfrm>
          <a:prstGeom prst="roundRect">
            <a:avLst/>
          </a:prstGeom>
          <a:solidFill>
            <a:srgbClr val="EFEF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Line arrow: Straight with solid fill">
            <a:extLst>
              <a:ext uri="{FF2B5EF4-FFF2-40B4-BE49-F238E27FC236}">
                <a16:creationId xmlns:a16="http://schemas.microsoft.com/office/drawing/2014/main" id="{4623F239-6B1C-4D3D-95B9-99B78D31284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873624" y="5861985"/>
            <a:ext cx="2457105" cy="2457105"/>
          </a:xfrm>
          <a:prstGeom prst="rect">
            <a:avLst/>
          </a:prstGeom>
        </p:spPr>
      </p:pic>
      <p:pic>
        <p:nvPicPr>
          <p:cNvPr id="24" name="Graphic 23" descr="Line arrow: Straight with solid fill">
            <a:extLst>
              <a:ext uri="{FF2B5EF4-FFF2-40B4-BE49-F238E27FC236}">
                <a16:creationId xmlns:a16="http://schemas.microsoft.com/office/drawing/2014/main" id="{D324E6AD-956B-4357-AD67-E8BB57AFA00E}"/>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28758"/>
          <a:stretch/>
        </p:blipFill>
        <p:spPr>
          <a:xfrm>
            <a:off x="7169387" y="5861985"/>
            <a:ext cx="1750505" cy="2457105"/>
          </a:xfrm>
          <a:prstGeom prst="rect">
            <a:avLst/>
          </a:prstGeom>
        </p:spPr>
      </p:pic>
      <p:grpSp>
        <p:nvGrpSpPr>
          <p:cNvPr id="25" name="Group 4">
            <a:extLst>
              <a:ext uri="{FF2B5EF4-FFF2-40B4-BE49-F238E27FC236}">
                <a16:creationId xmlns:a16="http://schemas.microsoft.com/office/drawing/2014/main" id="{3DC05926-EECE-4F2A-AF88-67CEDC81FDE7}"/>
              </a:ext>
            </a:extLst>
          </p:cNvPr>
          <p:cNvGrpSpPr/>
          <p:nvPr/>
        </p:nvGrpSpPr>
        <p:grpSpPr>
          <a:xfrm>
            <a:off x="8945292" y="6020480"/>
            <a:ext cx="9041348" cy="2173733"/>
            <a:chOff x="0" y="0"/>
            <a:chExt cx="812800" cy="812800"/>
          </a:xfrm>
        </p:grpSpPr>
        <p:sp>
          <p:nvSpPr>
            <p:cNvPr id="26" name="Freeform 5">
              <a:extLst>
                <a:ext uri="{FF2B5EF4-FFF2-40B4-BE49-F238E27FC236}">
                  <a16:creationId xmlns:a16="http://schemas.microsoft.com/office/drawing/2014/main" id="{40CC2D4C-BB61-4894-88C6-E5098010EB38}"/>
                </a:ext>
              </a:extLst>
            </p:cNvPr>
            <p:cNvSpPr/>
            <p:nvPr/>
          </p:nvSpPr>
          <p:spPr>
            <a:xfrm>
              <a:off x="0" y="0"/>
              <a:ext cx="812800" cy="812800"/>
            </a:xfrm>
            <a:custGeom>
              <a:avLst/>
              <a:gdLst/>
              <a:ahLst/>
              <a:cxnLst/>
              <a:rect l="l" t="t" r="r" b="b"/>
              <a:pathLst>
                <a:path w="812800" h="812800">
                  <a:moveTo>
                    <a:pt x="55707" y="0"/>
                  </a:moveTo>
                  <a:lnTo>
                    <a:pt x="757093" y="0"/>
                  </a:lnTo>
                  <a:cubicBezTo>
                    <a:pt x="787859" y="0"/>
                    <a:pt x="812800" y="24941"/>
                    <a:pt x="812800" y="55707"/>
                  </a:cubicBezTo>
                  <a:lnTo>
                    <a:pt x="812800" y="757093"/>
                  </a:lnTo>
                  <a:cubicBezTo>
                    <a:pt x="812800" y="787859"/>
                    <a:pt x="787859" y="812800"/>
                    <a:pt x="757093" y="812800"/>
                  </a:cubicBezTo>
                  <a:lnTo>
                    <a:pt x="55707" y="812800"/>
                  </a:lnTo>
                  <a:cubicBezTo>
                    <a:pt x="24941" y="812800"/>
                    <a:pt x="0" y="787859"/>
                    <a:pt x="0" y="757093"/>
                  </a:cubicBezTo>
                  <a:lnTo>
                    <a:pt x="0" y="55707"/>
                  </a:lnTo>
                  <a:cubicBezTo>
                    <a:pt x="0" y="24941"/>
                    <a:pt x="24941" y="0"/>
                    <a:pt x="55707" y="0"/>
                  </a:cubicBezTo>
                  <a:close/>
                </a:path>
              </a:pathLst>
            </a:custGeom>
            <a:solidFill>
              <a:srgbClr val="53BF9D"/>
            </a:solidFill>
          </p:spPr>
        </p:sp>
        <p:sp>
          <p:nvSpPr>
            <p:cNvPr id="27" name="TextBox 6">
              <a:extLst>
                <a:ext uri="{FF2B5EF4-FFF2-40B4-BE49-F238E27FC236}">
                  <a16:creationId xmlns:a16="http://schemas.microsoft.com/office/drawing/2014/main" id="{33F81F1A-0405-4BB7-9A80-1A829C4C2E6D}"/>
                </a:ext>
              </a:extLst>
            </p:cNvPr>
            <p:cNvSpPr txBox="1"/>
            <p:nvPr/>
          </p:nvSpPr>
          <p:spPr>
            <a:xfrm>
              <a:off x="0" y="-38100"/>
              <a:ext cx="812800" cy="850900"/>
            </a:xfrm>
            <a:prstGeom prst="rect">
              <a:avLst/>
            </a:prstGeom>
          </p:spPr>
          <p:txBody>
            <a:bodyPr lIns="50800" tIns="50800" rIns="50800" bIns="50800" rtlCol="0" anchor="ctr"/>
            <a:lstStyle/>
            <a:p>
              <a:pPr algn="ctr">
                <a:lnSpc>
                  <a:spcPts val="2823"/>
                </a:lnSpc>
              </a:pPr>
              <a:endParaRPr/>
            </a:p>
          </p:txBody>
        </p:sp>
      </p:grpSp>
      <p:sp>
        <p:nvSpPr>
          <p:cNvPr id="28" name="TextBox 39">
            <a:extLst>
              <a:ext uri="{FF2B5EF4-FFF2-40B4-BE49-F238E27FC236}">
                <a16:creationId xmlns:a16="http://schemas.microsoft.com/office/drawing/2014/main" id="{06D6C126-9F9D-4681-B887-BFF5DB10C45B}"/>
              </a:ext>
            </a:extLst>
          </p:cNvPr>
          <p:cNvSpPr txBox="1"/>
          <p:nvPr/>
        </p:nvSpPr>
        <p:spPr>
          <a:xfrm>
            <a:off x="13149620" y="6456478"/>
            <a:ext cx="4497026" cy="1384995"/>
          </a:xfrm>
          <a:prstGeom prst="rect">
            <a:avLst/>
          </a:prstGeom>
        </p:spPr>
        <p:txBody>
          <a:bodyPr wrap="square" lIns="0" tIns="0" rIns="0" bIns="0" rtlCol="0" anchor="t">
            <a:spAutoFit/>
          </a:bodyPr>
          <a:lstStyle/>
          <a:p>
            <a:pPr marL="0" lvl="1" indent="0">
              <a:lnSpc>
                <a:spcPct val="75000"/>
              </a:lnSpc>
              <a:spcBef>
                <a:spcPct val="0"/>
              </a:spcBef>
            </a:pPr>
            <a:r>
              <a:rPr lang="en-US" sz="4000" spc="63" dirty="0">
                <a:solidFill>
                  <a:srgbClr val="FFFFFF"/>
                </a:solidFill>
                <a:latin typeface="Barlow Semi-Bold"/>
              </a:rPr>
              <a:t>OF FOLKS </a:t>
            </a:r>
            <a:br>
              <a:rPr lang="en-US" sz="4000" spc="63" dirty="0">
                <a:solidFill>
                  <a:srgbClr val="FFFFFF"/>
                </a:solidFill>
                <a:latin typeface="Barlow Semi-Bold"/>
              </a:rPr>
            </a:br>
            <a:r>
              <a:rPr lang="en-US" sz="4000" spc="63" dirty="0">
                <a:solidFill>
                  <a:srgbClr val="FFFFFF"/>
                </a:solidFill>
                <a:latin typeface="Barlow Semi-Bold"/>
              </a:rPr>
              <a:t>BELOW POVERTY ARE WOMEN</a:t>
            </a:r>
          </a:p>
        </p:txBody>
      </p:sp>
      <p:sp>
        <p:nvSpPr>
          <p:cNvPr id="31" name="TextBox 30">
            <a:extLst>
              <a:ext uri="{FF2B5EF4-FFF2-40B4-BE49-F238E27FC236}">
                <a16:creationId xmlns:a16="http://schemas.microsoft.com/office/drawing/2014/main" id="{EA798772-0A80-4245-96E5-4E785EEF1235}"/>
              </a:ext>
            </a:extLst>
          </p:cNvPr>
          <p:cNvSpPr txBox="1"/>
          <p:nvPr/>
        </p:nvSpPr>
        <p:spPr>
          <a:xfrm>
            <a:off x="9181587" y="6305707"/>
            <a:ext cx="3850865" cy="1569660"/>
          </a:xfrm>
          <a:prstGeom prst="rect">
            <a:avLst/>
          </a:prstGeom>
          <a:noFill/>
        </p:spPr>
        <p:txBody>
          <a:bodyPr wrap="square">
            <a:spAutoFit/>
          </a:bodyPr>
          <a:lstStyle/>
          <a:p>
            <a:pPr algn="ctr"/>
            <a:r>
              <a:rPr lang="en-US" sz="9600" spc="167" dirty="0">
                <a:solidFill>
                  <a:srgbClr val="000000"/>
                </a:solidFill>
                <a:latin typeface="Barlow Bold"/>
              </a:rPr>
              <a:t>54.2%</a:t>
            </a:r>
            <a:endParaRPr lang="en-US" sz="9600" dirty="0"/>
          </a:p>
        </p:txBody>
      </p:sp>
      <p:sp>
        <p:nvSpPr>
          <p:cNvPr id="29" name="TextBox 28">
            <a:extLst>
              <a:ext uri="{FF2B5EF4-FFF2-40B4-BE49-F238E27FC236}">
                <a16:creationId xmlns:a16="http://schemas.microsoft.com/office/drawing/2014/main" id="{F9AFFC14-E26B-4EF0-8279-D6B06EB8FC8F}"/>
              </a:ext>
            </a:extLst>
          </p:cNvPr>
          <p:cNvSpPr txBox="1"/>
          <p:nvPr/>
        </p:nvSpPr>
        <p:spPr>
          <a:xfrm>
            <a:off x="12545480" y="9353778"/>
            <a:ext cx="5088466" cy="584775"/>
          </a:xfrm>
          <a:prstGeom prst="rect">
            <a:avLst/>
          </a:prstGeom>
          <a:noFill/>
        </p:spPr>
        <p:txBody>
          <a:bodyPr wrap="square">
            <a:spAutoFit/>
          </a:bodyPr>
          <a:lstStyle/>
          <a:p>
            <a:pPr lvl="0">
              <a:spcBef>
                <a:spcPct val="0"/>
              </a:spcBef>
              <a:buClr>
                <a:srgbClr val="F94C66"/>
              </a:buClr>
            </a:pPr>
            <a:r>
              <a:rPr lang="en-US" sz="3200" i="1" spc="114" dirty="0">
                <a:solidFill>
                  <a:schemeClr val="bg1">
                    <a:lumMod val="50000"/>
                  </a:schemeClr>
                </a:solidFill>
                <a:latin typeface="Barlow SemiCondensed"/>
              </a:rPr>
              <a:t>Bexar Data Dive (ACS 2022)</a:t>
            </a:r>
          </a:p>
        </p:txBody>
      </p:sp>
      <p:sp>
        <p:nvSpPr>
          <p:cNvPr id="33" name="TextBox 40">
            <a:extLst>
              <a:ext uri="{FF2B5EF4-FFF2-40B4-BE49-F238E27FC236}">
                <a16:creationId xmlns:a16="http://schemas.microsoft.com/office/drawing/2014/main" id="{70660855-C0F5-4F53-9882-F41DE919182B}"/>
              </a:ext>
            </a:extLst>
          </p:cNvPr>
          <p:cNvSpPr txBox="1"/>
          <p:nvPr/>
        </p:nvSpPr>
        <p:spPr>
          <a:xfrm>
            <a:off x="1503996" y="2842769"/>
            <a:ext cx="16155349" cy="830997"/>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How many of the income below poverty folks are women?</a:t>
            </a:r>
            <a:endParaRPr lang="en-US" sz="5400" spc="114" dirty="0">
              <a:solidFill>
                <a:schemeClr val="bg1">
                  <a:lumMod val="50000"/>
                </a:schemeClr>
              </a:solidFill>
              <a:latin typeface="Barlow SemiCondensed"/>
            </a:endParaRPr>
          </a:p>
        </p:txBody>
      </p:sp>
    </p:spTree>
    <p:extLst>
      <p:ext uri="{BB962C8B-B14F-4D97-AF65-F5344CB8AC3E}">
        <p14:creationId xmlns:p14="http://schemas.microsoft.com/office/powerpoint/2010/main" val="34551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2" name="TextBox 40">
            <a:extLst>
              <a:ext uri="{FF2B5EF4-FFF2-40B4-BE49-F238E27FC236}">
                <a16:creationId xmlns:a16="http://schemas.microsoft.com/office/drawing/2014/main" id="{5D9A660D-CDB9-4B76-88E1-B892BEE9B09D}"/>
              </a:ext>
            </a:extLst>
          </p:cNvPr>
          <p:cNvSpPr txBox="1"/>
          <p:nvPr/>
        </p:nvSpPr>
        <p:spPr>
          <a:xfrm>
            <a:off x="1503997" y="2842769"/>
            <a:ext cx="15564802" cy="2492990"/>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How many of the women are income below poverty?</a:t>
            </a:r>
            <a:br>
              <a:rPr lang="en-US" sz="5400" spc="114" dirty="0">
                <a:solidFill>
                  <a:srgbClr val="000000"/>
                </a:solidFill>
                <a:latin typeface="Barlow SemiCondensed"/>
              </a:rPr>
            </a:br>
            <a:br>
              <a:rPr lang="en-US" sz="5400" spc="114" dirty="0">
                <a:solidFill>
                  <a:srgbClr val="000000"/>
                </a:solidFill>
                <a:latin typeface="Barlow SemiCondensed"/>
              </a:rPr>
            </a:br>
            <a:endParaRPr lang="en-US" sz="5400" spc="114" dirty="0">
              <a:solidFill>
                <a:schemeClr val="bg1">
                  <a:lumMod val="50000"/>
                </a:schemeClr>
              </a:solidFill>
              <a:latin typeface="Barlow SemiCondensed"/>
            </a:endParaRPr>
          </a:p>
        </p:txBody>
      </p:sp>
      <p:sp>
        <p:nvSpPr>
          <p:cNvPr id="23" name="TextBox 22">
            <a:extLst>
              <a:ext uri="{FF2B5EF4-FFF2-40B4-BE49-F238E27FC236}">
                <a16:creationId xmlns:a16="http://schemas.microsoft.com/office/drawing/2014/main" id="{DD42C3F1-A6E7-4EA8-BEF8-2D260E9F9A95}"/>
              </a:ext>
            </a:extLst>
          </p:cNvPr>
          <p:cNvSpPr txBox="1"/>
          <p:nvPr/>
        </p:nvSpPr>
        <p:spPr>
          <a:xfrm>
            <a:off x="10701867" y="8063180"/>
            <a:ext cx="6591300" cy="1323439"/>
          </a:xfrm>
          <a:prstGeom prst="rect">
            <a:avLst/>
          </a:prstGeom>
          <a:noFill/>
        </p:spPr>
        <p:txBody>
          <a:bodyPr wrap="square">
            <a:spAutoFit/>
          </a:bodyPr>
          <a:lstStyle/>
          <a:p>
            <a:pPr algn="r"/>
            <a:r>
              <a:rPr lang="en-US" sz="4000" b="1" spc="114" dirty="0">
                <a:solidFill>
                  <a:srgbClr val="FFC54D"/>
                </a:solidFill>
                <a:latin typeface="Barlow SemiCondensed" panose="020B0604020202020204" charset="0"/>
                <a:cs typeface="Times New Roman" panose="02020603050405020304" pitchFamily="18" charset="0"/>
              </a:rPr>
              <a:t>*The numbers in this example represent Bexar County</a:t>
            </a:r>
            <a:endParaRPr lang="en-US" sz="4000" dirty="0">
              <a:solidFill>
                <a:srgbClr val="FFC54D"/>
              </a:solidFill>
            </a:endParaRPr>
          </a:p>
        </p:txBody>
      </p:sp>
      <p:sp>
        <p:nvSpPr>
          <p:cNvPr id="21" name="TextBox 20">
            <a:extLst>
              <a:ext uri="{FF2B5EF4-FFF2-40B4-BE49-F238E27FC236}">
                <a16:creationId xmlns:a16="http://schemas.microsoft.com/office/drawing/2014/main" id="{862C1519-18B7-4FF9-8D1E-D0701667BE75}"/>
              </a:ext>
            </a:extLst>
          </p:cNvPr>
          <p:cNvSpPr txBox="1"/>
          <p:nvPr/>
        </p:nvSpPr>
        <p:spPr>
          <a:xfrm>
            <a:off x="12545480" y="9353778"/>
            <a:ext cx="5088466" cy="584775"/>
          </a:xfrm>
          <a:prstGeom prst="rect">
            <a:avLst/>
          </a:prstGeom>
          <a:noFill/>
        </p:spPr>
        <p:txBody>
          <a:bodyPr wrap="square">
            <a:spAutoFit/>
          </a:bodyPr>
          <a:lstStyle/>
          <a:p>
            <a:pPr lvl="0">
              <a:spcBef>
                <a:spcPct val="0"/>
              </a:spcBef>
              <a:buClr>
                <a:srgbClr val="F94C66"/>
              </a:buClr>
            </a:pPr>
            <a:r>
              <a:rPr lang="en-US" sz="3200" i="1" spc="114" dirty="0">
                <a:solidFill>
                  <a:schemeClr val="bg1">
                    <a:lumMod val="50000"/>
                  </a:schemeClr>
                </a:solidFill>
                <a:latin typeface="Barlow SemiCondensed"/>
              </a:rPr>
              <a:t>Bexar Data Dive (ACS 2022)</a:t>
            </a:r>
          </a:p>
        </p:txBody>
      </p:sp>
      <p:pic>
        <p:nvPicPr>
          <p:cNvPr id="5" name="Picture 4">
            <a:extLst>
              <a:ext uri="{FF2B5EF4-FFF2-40B4-BE49-F238E27FC236}">
                <a16:creationId xmlns:a16="http://schemas.microsoft.com/office/drawing/2014/main" id="{74FA85AC-CF86-48C3-A506-E08264B53618}"/>
              </a:ext>
            </a:extLst>
          </p:cNvPr>
          <p:cNvPicPr>
            <a:picLocks noChangeAspect="1"/>
          </p:cNvPicPr>
          <p:nvPr/>
        </p:nvPicPr>
        <p:blipFill>
          <a:blip r:embed="rId5"/>
          <a:stretch>
            <a:fillRect/>
          </a:stretch>
        </p:blipFill>
        <p:spPr>
          <a:xfrm>
            <a:off x="1503997" y="4026809"/>
            <a:ext cx="6954203" cy="555191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581084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FDAE6DB6-79A0-46E6-990B-1BE5CFAA5689}"/>
              </a:ext>
            </a:extLst>
          </p:cNvPr>
          <p:cNvPicPr>
            <a:picLocks noChangeAspect="1"/>
          </p:cNvPicPr>
          <p:nvPr/>
        </p:nvPicPr>
        <p:blipFill>
          <a:blip r:embed="rId3"/>
          <a:stretch>
            <a:fillRect/>
          </a:stretch>
        </p:blipFill>
        <p:spPr>
          <a:xfrm>
            <a:off x="1503997" y="4026809"/>
            <a:ext cx="6954203" cy="5551915"/>
          </a:xfrm>
          <a:prstGeom prst="rect">
            <a:avLst/>
          </a:prstGeom>
          <a:ln>
            <a:noFill/>
          </a:ln>
          <a:effectLst>
            <a:outerShdw blurRad="292100" dist="139700" dir="2700000" algn="tl" rotWithShape="0">
              <a:srgbClr val="333333">
                <a:alpha val="65000"/>
              </a:srgbClr>
            </a:outerShdw>
          </a:effectLst>
        </p:spPr>
      </p:pic>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20" name="Rectangle: Rounded Corners 19">
            <a:extLst>
              <a:ext uri="{FF2B5EF4-FFF2-40B4-BE49-F238E27FC236}">
                <a16:creationId xmlns:a16="http://schemas.microsoft.com/office/drawing/2014/main" id="{6716A883-BA20-4A6C-95E3-7F16C01ECBE8}"/>
              </a:ext>
            </a:extLst>
          </p:cNvPr>
          <p:cNvSpPr/>
          <p:nvPr/>
        </p:nvSpPr>
        <p:spPr>
          <a:xfrm>
            <a:off x="1746306" y="4249256"/>
            <a:ext cx="5568894" cy="1351444"/>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Line arrow: Straight with solid fill">
            <a:extLst>
              <a:ext uri="{FF2B5EF4-FFF2-40B4-BE49-F238E27FC236}">
                <a16:creationId xmlns:a16="http://schemas.microsoft.com/office/drawing/2014/main" id="{5FC45EFB-A9A5-497E-9473-004BC245CC1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6173" y="3453283"/>
            <a:ext cx="2457105" cy="2457105"/>
          </a:xfrm>
          <a:prstGeom prst="rect">
            <a:avLst/>
          </a:prstGeom>
        </p:spPr>
      </p:pic>
      <p:sp>
        <p:nvSpPr>
          <p:cNvPr id="22" name="TextBox 21">
            <a:extLst>
              <a:ext uri="{FF2B5EF4-FFF2-40B4-BE49-F238E27FC236}">
                <a16:creationId xmlns:a16="http://schemas.microsoft.com/office/drawing/2014/main" id="{51388D3B-06FF-4848-97DF-CD390A47714D}"/>
              </a:ext>
            </a:extLst>
          </p:cNvPr>
          <p:cNvSpPr txBox="1"/>
          <p:nvPr/>
        </p:nvSpPr>
        <p:spPr>
          <a:xfrm>
            <a:off x="9933278" y="4220170"/>
            <a:ext cx="6983122" cy="923330"/>
          </a:xfrm>
          <a:prstGeom prst="rect">
            <a:avLst/>
          </a:prstGeom>
          <a:noFill/>
        </p:spPr>
        <p:txBody>
          <a:bodyPr wrap="square">
            <a:spAutoFit/>
          </a:bodyPr>
          <a:lstStyle/>
          <a:p>
            <a:r>
              <a:rPr lang="en-US" sz="5400" b="1" spc="114" dirty="0">
                <a:solidFill>
                  <a:srgbClr val="53BF9D"/>
                </a:solidFill>
                <a:latin typeface="Barlow SemiCondensed" panose="020B0604020202020204" charset="0"/>
                <a:cs typeface="Times New Roman" panose="02020603050405020304" pitchFamily="18" charset="0"/>
              </a:rPr>
              <a:t>INDICATOR &amp; METADATA</a:t>
            </a:r>
            <a:endParaRPr lang="en-US" sz="5400" dirty="0"/>
          </a:p>
        </p:txBody>
      </p:sp>
      <p:sp>
        <p:nvSpPr>
          <p:cNvPr id="23" name="TextBox 40">
            <a:extLst>
              <a:ext uri="{FF2B5EF4-FFF2-40B4-BE49-F238E27FC236}">
                <a16:creationId xmlns:a16="http://schemas.microsoft.com/office/drawing/2014/main" id="{FE8DD397-A6C9-47A6-A54E-5BCFE6E0CED3}"/>
              </a:ext>
            </a:extLst>
          </p:cNvPr>
          <p:cNvSpPr txBox="1"/>
          <p:nvPr/>
        </p:nvSpPr>
        <p:spPr>
          <a:xfrm>
            <a:off x="1503997" y="2842769"/>
            <a:ext cx="15564802" cy="830997"/>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How many of the women are income below poverty?</a:t>
            </a:r>
            <a:endParaRPr lang="en-US" sz="5400" spc="114" dirty="0">
              <a:solidFill>
                <a:schemeClr val="bg1">
                  <a:lumMod val="50000"/>
                </a:schemeClr>
              </a:solidFill>
              <a:latin typeface="Barlow SemiCondensed"/>
            </a:endParaRPr>
          </a:p>
        </p:txBody>
      </p:sp>
      <p:sp>
        <p:nvSpPr>
          <p:cNvPr id="24" name="TextBox 23">
            <a:extLst>
              <a:ext uri="{FF2B5EF4-FFF2-40B4-BE49-F238E27FC236}">
                <a16:creationId xmlns:a16="http://schemas.microsoft.com/office/drawing/2014/main" id="{E154F740-6EC3-4337-8C65-E6099C3D0479}"/>
              </a:ext>
            </a:extLst>
          </p:cNvPr>
          <p:cNvSpPr txBox="1"/>
          <p:nvPr/>
        </p:nvSpPr>
        <p:spPr>
          <a:xfrm>
            <a:off x="12545480" y="9353778"/>
            <a:ext cx="5088466" cy="584775"/>
          </a:xfrm>
          <a:prstGeom prst="rect">
            <a:avLst/>
          </a:prstGeom>
          <a:noFill/>
        </p:spPr>
        <p:txBody>
          <a:bodyPr wrap="square">
            <a:spAutoFit/>
          </a:bodyPr>
          <a:lstStyle/>
          <a:p>
            <a:pPr lvl="0">
              <a:spcBef>
                <a:spcPct val="0"/>
              </a:spcBef>
              <a:buClr>
                <a:srgbClr val="F94C66"/>
              </a:buClr>
            </a:pPr>
            <a:r>
              <a:rPr lang="en-US" sz="3200" i="1" spc="114" dirty="0">
                <a:solidFill>
                  <a:schemeClr val="bg1">
                    <a:lumMod val="50000"/>
                  </a:schemeClr>
                </a:solidFill>
                <a:latin typeface="Barlow SemiCondensed"/>
              </a:rPr>
              <a:t>Bexar Data Dive (ACS 2022)</a:t>
            </a:r>
          </a:p>
        </p:txBody>
      </p:sp>
    </p:spTree>
    <p:extLst>
      <p:ext uri="{BB962C8B-B14F-4D97-AF65-F5344CB8AC3E}">
        <p14:creationId xmlns:p14="http://schemas.microsoft.com/office/powerpoint/2010/main" val="590200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263680"/>
            <a:ext cx="15487650" cy="1441420"/>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DATA HELPS</a:t>
            </a:r>
            <a:br>
              <a:rPr lang="en-US" sz="7200" spc="167" dirty="0">
                <a:solidFill>
                  <a:srgbClr val="000000"/>
                </a:solidFill>
                <a:latin typeface="Barlow Bold"/>
              </a:rPr>
            </a:br>
            <a:r>
              <a:rPr lang="en-US" sz="7200" spc="167" dirty="0">
                <a:solidFill>
                  <a:srgbClr val="000000"/>
                </a:solidFill>
                <a:latin typeface="Barlow Bold"/>
              </a:rPr>
              <a:t>IMPROVE COMMUNITIES:</a:t>
            </a:r>
          </a:p>
        </p:txBody>
      </p:sp>
      <p:sp>
        <p:nvSpPr>
          <p:cNvPr id="40" name="TextBox 40"/>
          <p:cNvSpPr txBox="1"/>
          <p:nvPr/>
        </p:nvSpPr>
        <p:spPr>
          <a:xfrm>
            <a:off x="1526047" y="3301624"/>
            <a:ext cx="15257955" cy="4985980"/>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000000"/>
                </a:solidFill>
                <a:latin typeface="Barlow SemiCondensed"/>
              </a:rPr>
              <a:t>Get a clearer picture of community conditions to make the best decisions for the most positive impact</a:t>
            </a:r>
            <a:br>
              <a:rPr lang="en-US" sz="5400" spc="114" dirty="0">
                <a:solidFill>
                  <a:srgbClr val="000000"/>
                </a:solidFill>
                <a:latin typeface="Barlow SemiCondensed"/>
              </a:rPr>
            </a:br>
            <a:endParaRPr lang="en-US" sz="5400" spc="114" dirty="0">
              <a:solidFill>
                <a:srgbClr val="000000"/>
              </a:solidFill>
              <a:latin typeface="Barlow SemiCondensed"/>
            </a:endParaRPr>
          </a:p>
          <a:p>
            <a:pPr marL="685800" lvl="0" indent="-685800">
              <a:spcBef>
                <a:spcPct val="0"/>
              </a:spcBef>
              <a:buClr>
                <a:srgbClr val="53BF9D"/>
              </a:buClr>
              <a:buFont typeface="Wingdings" panose="05000000000000000000" pitchFamily="2" charset="2"/>
              <a:buChar char="ü"/>
            </a:pPr>
            <a:r>
              <a:rPr lang="en-US" sz="5400" spc="114" dirty="0">
                <a:solidFill>
                  <a:srgbClr val="000000"/>
                </a:solidFill>
                <a:latin typeface="Barlow SemiCondensed"/>
              </a:rPr>
              <a:t>Find issues and bright spots</a:t>
            </a:r>
          </a:p>
          <a:p>
            <a:pPr marL="685800" indent="-685800">
              <a:spcBef>
                <a:spcPct val="0"/>
              </a:spcBef>
              <a:buClr>
                <a:srgbClr val="53BF9D"/>
              </a:buClr>
              <a:buFont typeface="Wingdings" panose="05000000000000000000" pitchFamily="2" charset="2"/>
              <a:buChar char="ü"/>
            </a:pPr>
            <a:r>
              <a:rPr lang="en-US" sz="5400" spc="114" dirty="0">
                <a:solidFill>
                  <a:srgbClr val="000000"/>
                </a:solidFill>
                <a:latin typeface="Barlow SemiCondensed"/>
              </a:rPr>
              <a:t>Figure out where resources ($$) should go</a:t>
            </a:r>
          </a:p>
          <a:p>
            <a:pPr marL="685800" lvl="0" indent="-685800">
              <a:spcBef>
                <a:spcPct val="0"/>
              </a:spcBef>
              <a:buClr>
                <a:srgbClr val="53BF9D"/>
              </a:buClr>
              <a:buFont typeface="Wingdings" panose="05000000000000000000" pitchFamily="2" charset="2"/>
              <a:buChar char="ü"/>
            </a:pPr>
            <a:r>
              <a:rPr lang="en-US" sz="5400" spc="114" dirty="0">
                <a:solidFill>
                  <a:srgbClr val="000000"/>
                </a:solidFill>
                <a:latin typeface="Barlow SemiCondensed"/>
              </a:rPr>
              <a:t>Measure how well a program/policy is going</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Tree>
    <p:extLst>
      <p:ext uri="{BB962C8B-B14F-4D97-AF65-F5344CB8AC3E}">
        <p14:creationId xmlns:p14="http://schemas.microsoft.com/office/powerpoint/2010/main" val="35962998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BF06C14F-295F-4F52-B4F5-379A6C5D1459}"/>
              </a:ext>
            </a:extLst>
          </p:cNvPr>
          <p:cNvPicPr>
            <a:picLocks noChangeAspect="1"/>
          </p:cNvPicPr>
          <p:nvPr/>
        </p:nvPicPr>
        <p:blipFill>
          <a:blip r:embed="rId3"/>
          <a:stretch>
            <a:fillRect/>
          </a:stretch>
        </p:blipFill>
        <p:spPr>
          <a:xfrm>
            <a:off x="1503997" y="4026809"/>
            <a:ext cx="6954203" cy="5551915"/>
          </a:xfrm>
          <a:prstGeom prst="rect">
            <a:avLst/>
          </a:prstGeom>
          <a:ln>
            <a:noFill/>
          </a:ln>
          <a:effectLst>
            <a:outerShdw blurRad="292100" dist="139700" dir="2700000" algn="tl" rotWithShape="0">
              <a:srgbClr val="333333">
                <a:alpha val="65000"/>
              </a:srgbClr>
            </a:outerShdw>
          </a:effectLst>
        </p:spPr>
      </p:pic>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23" name="Rectangle: Rounded Corners 22">
            <a:extLst>
              <a:ext uri="{FF2B5EF4-FFF2-40B4-BE49-F238E27FC236}">
                <a16:creationId xmlns:a16="http://schemas.microsoft.com/office/drawing/2014/main" id="{F48AA2F2-225C-4174-B432-4FFE817806C0}"/>
              </a:ext>
            </a:extLst>
          </p:cNvPr>
          <p:cNvSpPr/>
          <p:nvPr/>
        </p:nvSpPr>
        <p:spPr>
          <a:xfrm>
            <a:off x="1746307" y="5071148"/>
            <a:ext cx="5374209" cy="574630"/>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Line arrow: Straight with solid fill">
            <a:extLst>
              <a:ext uri="{FF2B5EF4-FFF2-40B4-BE49-F238E27FC236}">
                <a16:creationId xmlns:a16="http://schemas.microsoft.com/office/drawing/2014/main" id="{55736328-DF9D-4A7F-90BE-2BE70EE5864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241170" y="4076700"/>
            <a:ext cx="2457105" cy="2457105"/>
          </a:xfrm>
          <a:prstGeom prst="rect">
            <a:avLst/>
          </a:prstGeom>
        </p:spPr>
      </p:pic>
      <p:sp>
        <p:nvSpPr>
          <p:cNvPr id="25" name="TextBox 24">
            <a:extLst>
              <a:ext uri="{FF2B5EF4-FFF2-40B4-BE49-F238E27FC236}">
                <a16:creationId xmlns:a16="http://schemas.microsoft.com/office/drawing/2014/main" id="{51C2A168-B5BC-4E32-9352-23AB97E011EE}"/>
              </a:ext>
            </a:extLst>
          </p:cNvPr>
          <p:cNvSpPr txBox="1"/>
          <p:nvPr/>
        </p:nvSpPr>
        <p:spPr>
          <a:xfrm>
            <a:off x="9698275" y="4850689"/>
            <a:ext cx="8056325" cy="923330"/>
          </a:xfrm>
          <a:prstGeom prst="rect">
            <a:avLst/>
          </a:prstGeom>
          <a:noFill/>
        </p:spPr>
        <p:txBody>
          <a:bodyPr wrap="square">
            <a:spAutoFit/>
          </a:bodyPr>
          <a:lstStyle/>
          <a:p>
            <a:r>
              <a:rPr lang="en-US" sz="5400" b="1" spc="114" dirty="0">
                <a:solidFill>
                  <a:srgbClr val="53BF9D"/>
                </a:solidFill>
                <a:latin typeface="Barlow SemiCondensed" panose="020B0604020202020204" charset="0"/>
                <a:cs typeface="Times New Roman" panose="02020603050405020304" pitchFamily="18" charset="0"/>
              </a:rPr>
              <a:t>HOW TO READ OUR CHARTS</a:t>
            </a:r>
            <a:endParaRPr lang="en-US" sz="5400" dirty="0"/>
          </a:p>
        </p:txBody>
      </p:sp>
      <p:sp>
        <p:nvSpPr>
          <p:cNvPr id="26" name="TextBox 40">
            <a:extLst>
              <a:ext uri="{FF2B5EF4-FFF2-40B4-BE49-F238E27FC236}">
                <a16:creationId xmlns:a16="http://schemas.microsoft.com/office/drawing/2014/main" id="{554EB80D-F302-42B5-910F-CB5572EC9B4F}"/>
              </a:ext>
            </a:extLst>
          </p:cNvPr>
          <p:cNvSpPr txBox="1"/>
          <p:nvPr/>
        </p:nvSpPr>
        <p:spPr>
          <a:xfrm>
            <a:off x="1503997" y="2842769"/>
            <a:ext cx="15564802" cy="830997"/>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How many of the women are income below poverty?</a:t>
            </a:r>
            <a:endParaRPr lang="en-US" sz="5400" spc="114" dirty="0">
              <a:solidFill>
                <a:schemeClr val="bg1">
                  <a:lumMod val="50000"/>
                </a:schemeClr>
              </a:solidFill>
              <a:latin typeface="Barlow SemiCondensed"/>
            </a:endParaRPr>
          </a:p>
        </p:txBody>
      </p:sp>
      <p:sp>
        <p:nvSpPr>
          <p:cNvPr id="27" name="TextBox 26">
            <a:extLst>
              <a:ext uri="{FF2B5EF4-FFF2-40B4-BE49-F238E27FC236}">
                <a16:creationId xmlns:a16="http://schemas.microsoft.com/office/drawing/2014/main" id="{AFEFEA64-23B9-4ECB-9A09-F9BCFDA6A3A0}"/>
              </a:ext>
            </a:extLst>
          </p:cNvPr>
          <p:cNvSpPr txBox="1"/>
          <p:nvPr/>
        </p:nvSpPr>
        <p:spPr>
          <a:xfrm>
            <a:off x="12545480" y="9353778"/>
            <a:ext cx="5088466" cy="584775"/>
          </a:xfrm>
          <a:prstGeom prst="rect">
            <a:avLst/>
          </a:prstGeom>
          <a:noFill/>
        </p:spPr>
        <p:txBody>
          <a:bodyPr wrap="square">
            <a:spAutoFit/>
          </a:bodyPr>
          <a:lstStyle/>
          <a:p>
            <a:pPr lvl="0">
              <a:spcBef>
                <a:spcPct val="0"/>
              </a:spcBef>
              <a:buClr>
                <a:srgbClr val="F94C66"/>
              </a:buClr>
            </a:pPr>
            <a:r>
              <a:rPr lang="en-US" sz="3200" i="1" spc="114" dirty="0">
                <a:solidFill>
                  <a:schemeClr val="bg1">
                    <a:lumMod val="50000"/>
                  </a:schemeClr>
                </a:solidFill>
                <a:latin typeface="Barlow SemiCondensed"/>
              </a:rPr>
              <a:t>Bexar Data Dive (ACS 2022)</a:t>
            </a:r>
          </a:p>
        </p:txBody>
      </p:sp>
    </p:spTree>
    <p:extLst>
      <p:ext uri="{BB962C8B-B14F-4D97-AF65-F5344CB8AC3E}">
        <p14:creationId xmlns:p14="http://schemas.microsoft.com/office/powerpoint/2010/main" val="29627566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BF06C14F-295F-4F52-B4F5-379A6C5D1459}"/>
              </a:ext>
            </a:extLst>
          </p:cNvPr>
          <p:cNvPicPr>
            <a:picLocks noChangeAspect="1"/>
          </p:cNvPicPr>
          <p:nvPr/>
        </p:nvPicPr>
        <p:blipFill>
          <a:blip r:embed="rId3"/>
          <a:stretch>
            <a:fillRect/>
          </a:stretch>
        </p:blipFill>
        <p:spPr>
          <a:xfrm>
            <a:off x="1503997" y="4026809"/>
            <a:ext cx="6954203" cy="5551915"/>
          </a:xfrm>
          <a:prstGeom prst="rect">
            <a:avLst/>
          </a:prstGeom>
          <a:ln>
            <a:noFill/>
          </a:ln>
          <a:effectLst>
            <a:outerShdw blurRad="292100" dist="139700" dir="2700000" algn="tl" rotWithShape="0">
              <a:srgbClr val="333333">
                <a:alpha val="65000"/>
              </a:srgbClr>
            </a:outerShdw>
          </a:effectLst>
        </p:spPr>
      </p:pic>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23" name="Rectangle: Rounded Corners 22">
            <a:extLst>
              <a:ext uri="{FF2B5EF4-FFF2-40B4-BE49-F238E27FC236}">
                <a16:creationId xmlns:a16="http://schemas.microsoft.com/office/drawing/2014/main" id="{F48AA2F2-225C-4174-B432-4FFE817806C0}"/>
              </a:ext>
            </a:extLst>
          </p:cNvPr>
          <p:cNvSpPr/>
          <p:nvPr/>
        </p:nvSpPr>
        <p:spPr>
          <a:xfrm>
            <a:off x="1746307" y="5071148"/>
            <a:ext cx="5374209" cy="574630"/>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Line arrow: Straight with solid fill">
            <a:extLst>
              <a:ext uri="{FF2B5EF4-FFF2-40B4-BE49-F238E27FC236}">
                <a16:creationId xmlns:a16="http://schemas.microsoft.com/office/drawing/2014/main" id="{55736328-DF9D-4A7F-90BE-2BE70EE5864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241170" y="4076700"/>
            <a:ext cx="2457105" cy="2457105"/>
          </a:xfrm>
          <a:prstGeom prst="rect">
            <a:avLst/>
          </a:prstGeom>
        </p:spPr>
      </p:pic>
      <p:sp>
        <p:nvSpPr>
          <p:cNvPr id="26" name="TextBox 40">
            <a:extLst>
              <a:ext uri="{FF2B5EF4-FFF2-40B4-BE49-F238E27FC236}">
                <a16:creationId xmlns:a16="http://schemas.microsoft.com/office/drawing/2014/main" id="{554EB80D-F302-42B5-910F-CB5572EC9B4F}"/>
              </a:ext>
            </a:extLst>
          </p:cNvPr>
          <p:cNvSpPr txBox="1"/>
          <p:nvPr/>
        </p:nvSpPr>
        <p:spPr>
          <a:xfrm>
            <a:off x="1503997" y="2842769"/>
            <a:ext cx="15564802" cy="830997"/>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How many of the women are income below poverty?</a:t>
            </a:r>
            <a:endParaRPr lang="en-US" sz="5400" spc="114" dirty="0">
              <a:solidFill>
                <a:schemeClr val="bg1">
                  <a:lumMod val="50000"/>
                </a:schemeClr>
              </a:solidFill>
              <a:latin typeface="Barlow SemiCondensed"/>
            </a:endParaRPr>
          </a:p>
        </p:txBody>
      </p:sp>
      <p:sp>
        <p:nvSpPr>
          <p:cNvPr id="27" name="TextBox 26">
            <a:extLst>
              <a:ext uri="{FF2B5EF4-FFF2-40B4-BE49-F238E27FC236}">
                <a16:creationId xmlns:a16="http://schemas.microsoft.com/office/drawing/2014/main" id="{AFEFEA64-23B9-4ECB-9A09-F9BCFDA6A3A0}"/>
              </a:ext>
            </a:extLst>
          </p:cNvPr>
          <p:cNvSpPr txBox="1"/>
          <p:nvPr/>
        </p:nvSpPr>
        <p:spPr>
          <a:xfrm>
            <a:off x="12545480" y="9353778"/>
            <a:ext cx="5088466" cy="584775"/>
          </a:xfrm>
          <a:prstGeom prst="rect">
            <a:avLst/>
          </a:prstGeom>
          <a:noFill/>
        </p:spPr>
        <p:txBody>
          <a:bodyPr wrap="square">
            <a:spAutoFit/>
          </a:bodyPr>
          <a:lstStyle/>
          <a:p>
            <a:pPr lvl="0">
              <a:spcBef>
                <a:spcPct val="0"/>
              </a:spcBef>
              <a:buClr>
                <a:srgbClr val="F94C66"/>
              </a:buClr>
            </a:pPr>
            <a:r>
              <a:rPr lang="en-US" sz="3200" i="1" spc="114" dirty="0">
                <a:solidFill>
                  <a:schemeClr val="bg1">
                    <a:lumMod val="50000"/>
                  </a:schemeClr>
                </a:solidFill>
                <a:latin typeface="Barlow SemiCondensed"/>
              </a:rPr>
              <a:t>Bexar Data Dive (ACS 2022)</a:t>
            </a:r>
          </a:p>
        </p:txBody>
      </p:sp>
      <p:sp>
        <p:nvSpPr>
          <p:cNvPr id="29" name="TextBox 28">
            <a:extLst>
              <a:ext uri="{FF2B5EF4-FFF2-40B4-BE49-F238E27FC236}">
                <a16:creationId xmlns:a16="http://schemas.microsoft.com/office/drawing/2014/main" id="{7A45BD5D-4CD9-42F9-9B10-38987AC7507F}"/>
              </a:ext>
            </a:extLst>
          </p:cNvPr>
          <p:cNvSpPr txBox="1"/>
          <p:nvPr/>
        </p:nvSpPr>
        <p:spPr>
          <a:xfrm>
            <a:off x="9775176" y="4309514"/>
            <a:ext cx="5943600" cy="1754326"/>
          </a:xfrm>
          <a:prstGeom prst="rect">
            <a:avLst/>
          </a:prstGeom>
          <a:noFill/>
        </p:spPr>
        <p:txBody>
          <a:bodyPr wrap="square">
            <a:spAutoFit/>
          </a:bodyPr>
          <a:lstStyle/>
          <a:p>
            <a:r>
              <a:rPr lang="en-US" sz="5400" spc="114" dirty="0">
                <a:latin typeface="Barlow SemiCondensed" panose="020B0604020202020204" charset="0"/>
                <a:cs typeface="Times New Roman" panose="02020603050405020304" pitchFamily="18" charset="0"/>
              </a:rPr>
              <a:t>This tells us that each bar is showing:</a:t>
            </a:r>
          </a:p>
        </p:txBody>
      </p:sp>
      <p:grpSp>
        <p:nvGrpSpPr>
          <p:cNvPr id="30" name="Group 4">
            <a:extLst>
              <a:ext uri="{FF2B5EF4-FFF2-40B4-BE49-F238E27FC236}">
                <a16:creationId xmlns:a16="http://schemas.microsoft.com/office/drawing/2014/main" id="{A9AD7DEC-58C9-426B-8866-C03D14087767}"/>
              </a:ext>
            </a:extLst>
          </p:cNvPr>
          <p:cNvGrpSpPr/>
          <p:nvPr/>
        </p:nvGrpSpPr>
        <p:grpSpPr>
          <a:xfrm>
            <a:off x="9900472" y="6213133"/>
            <a:ext cx="6177728" cy="2263271"/>
            <a:chOff x="0" y="0"/>
            <a:chExt cx="812800" cy="812800"/>
          </a:xfrm>
        </p:grpSpPr>
        <p:sp>
          <p:nvSpPr>
            <p:cNvPr id="31" name="Freeform 5">
              <a:extLst>
                <a:ext uri="{FF2B5EF4-FFF2-40B4-BE49-F238E27FC236}">
                  <a16:creationId xmlns:a16="http://schemas.microsoft.com/office/drawing/2014/main" id="{264DDE7F-8C02-435D-91E0-CE846787D70A}"/>
                </a:ext>
              </a:extLst>
            </p:cNvPr>
            <p:cNvSpPr/>
            <p:nvPr/>
          </p:nvSpPr>
          <p:spPr>
            <a:xfrm>
              <a:off x="0" y="0"/>
              <a:ext cx="812800" cy="812800"/>
            </a:xfrm>
            <a:custGeom>
              <a:avLst/>
              <a:gdLst/>
              <a:ahLst/>
              <a:cxnLst/>
              <a:rect l="l" t="t" r="r" b="b"/>
              <a:pathLst>
                <a:path w="812800" h="812800">
                  <a:moveTo>
                    <a:pt x="55707" y="0"/>
                  </a:moveTo>
                  <a:lnTo>
                    <a:pt x="757093" y="0"/>
                  </a:lnTo>
                  <a:cubicBezTo>
                    <a:pt x="787859" y="0"/>
                    <a:pt x="812800" y="24941"/>
                    <a:pt x="812800" y="55707"/>
                  </a:cubicBezTo>
                  <a:lnTo>
                    <a:pt x="812800" y="757093"/>
                  </a:lnTo>
                  <a:cubicBezTo>
                    <a:pt x="812800" y="787859"/>
                    <a:pt x="787859" y="812800"/>
                    <a:pt x="757093" y="812800"/>
                  </a:cubicBezTo>
                  <a:lnTo>
                    <a:pt x="55707" y="812800"/>
                  </a:lnTo>
                  <a:cubicBezTo>
                    <a:pt x="24941" y="812800"/>
                    <a:pt x="0" y="787859"/>
                    <a:pt x="0" y="757093"/>
                  </a:cubicBezTo>
                  <a:lnTo>
                    <a:pt x="0" y="55707"/>
                  </a:lnTo>
                  <a:cubicBezTo>
                    <a:pt x="0" y="24941"/>
                    <a:pt x="24941" y="0"/>
                    <a:pt x="55707" y="0"/>
                  </a:cubicBezTo>
                  <a:close/>
                </a:path>
              </a:pathLst>
            </a:custGeom>
            <a:solidFill>
              <a:srgbClr val="53BF9D"/>
            </a:solidFill>
          </p:spPr>
        </p:sp>
        <p:sp>
          <p:nvSpPr>
            <p:cNvPr id="32" name="TextBox 6">
              <a:extLst>
                <a:ext uri="{FF2B5EF4-FFF2-40B4-BE49-F238E27FC236}">
                  <a16:creationId xmlns:a16="http://schemas.microsoft.com/office/drawing/2014/main" id="{73136D0E-F14C-4821-BF04-2A49E24CD85A}"/>
                </a:ext>
              </a:extLst>
            </p:cNvPr>
            <p:cNvSpPr txBox="1"/>
            <p:nvPr/>
          </p:nvSpPr>
          <p:spPr>
            <a:xfrm>
              <a:off x="0" y="-38100"/>
              <a:ext cx="812800" cy="850900"/>
            </a:xfrm>
            <a:prstGeom prst="rect">
              <a:avLst/>
            </a:prstGeom>
          </p:spPr>
          <p:txBody>
            <a:bodyPr lIns="50800" tIns="50800" rIns="50800" bIns="50800" rtlCol="0" anchor="ctr"/>
            <a:lstStyle/>
            <a:p>
              <a:pPr algn="ctr">
                <a:lnSpc>
                  <a:spcPts val="2823"/>
                </a:lnSpc>
              </a:pPr>
              <a:endParaRPr/>
            </a:p>
          </p:txBody>
        </p:sp>
      </p:grpSp>
      <p:sp>
        <p:nvSpPr>
          <p:cNvPr id="33" name="TextBox 39">
            <a:extLst>
              <a:ext uri="{FF2B5EF4-FFF2-40B4-BE49-F238E27FC236}">
                <a16:creationId xmlns:a16="http://schemas.microsoft.com/office/drawing/2014/main" id="{E18362C5-52BE-4274-A57F-EE09438F7A57}"/>
              </a:ext>
            </a:extLst>
          </p:cNvPr>
          <p:cNvSpPr txBox="1"/>
          <p:nvPr/>
        </p:nvSpPr>
        <p:spPr>
          <a:xfrm>
            <a:off x="10263349" y="6801403"/>
            <a:ext cx="4976651" cy="371897"/>
          </a:xfrm>
          <a:prstGeom prst="rect">
            <a:avLst/>
          </a:prstGeom>
        </p:spPr>
        <p:txBody>
          <a:bodyPr wrap="square" lIns="0" tIns="0" rIns="0" bIns="0" rtlCol="0" anchor="t">
            <a:spAutoFit/>
          </a:bodyPr>
          <a:lstStyle/>
          <a:p>
            <a:pPr marL="0" lvl="1" indent="0">
              <a:lnSpc>
                <a:spcPts val="2798"/>
              </a:lnSpc>
              <a:spcBef>
                <a:spcPct val="0"/>
              </a:spcBef>
            </a:pPr>
            <a:r>
              <a:rPr lang="en-US" sz="4000" spc="63" dirty="0">
                <a:solidFill>
                  <a:srgbClr val="FFFFFF"/>
                </a:solidFill>
                <a:latin typeface="Barlow Semi-Bold"/>
              </a:rPr>
              <a:t># BELOW POVERTY</a:t>
            </a:r>
          </a:p>
        </p:txBody>
      </p:sp>
      <p:sp>
        <p:nvSpPr>
          <p:cNvPr id="34" name="AutoShape 2">
            <a:extLst>
              <a:ext uri="{FF2B5EF4-FFF2-40B4-BE49-F238E27FC236}">
                <a16:creationId xmlns:a16="http://schemas.microsoft.com/office/drawing/2014/main" id="{CB162030-51E7-459B-BAF5-75859E1A6FB5}"/>
              </a:ext>
            </a:extLst>
          </p:cNvPr>
          <p:cNvSpPr/>
          <p:nvPr/>
        </p:nvSpPr>
        <p:spPr>
          <a:xfrm>
            <a:off x="10147345" y="7320659"/>
            <a:ext cx="5702255" cy="24109"/>
          </a:xfrm>
          <a:prstGeom prst="line">
            <a:avLst/>
          </a:prstGeom>
          <a:ln w="38100" cap="flat">
            <a:solidFill>
              <a:srgbClr val="000000"/>
            </a:solidFill>
            <a:prstDash val="solid"/>
            <a:headEnd type="none" w="sm" len="sm"/>
            <a:tailEnd type="none" w="sm" len="sm"/>
          </a:ln>
        </p:spPr>
      </p:sp>
      <p:sp>
        <p:nvSpPr>
          <p:cNvPr id="35" name="TextBox 39">
            <a:extLst>
              <a:ext uri="{FF2B5EF4-FFF2-40B4-BE49-F238E27FC236}">
                <a16:creationId xmlns:a16="http://schemas.microsoft.com/office/drawing/2014/main" id="{1B454B36-4B5E-40D1-9CBA-B6CA0282BD01}"/>
              </a:ext>
            </a:extLst>
          </p:cNvPr>
          <p:cNvSpPr txBox="1"/>
          <p:nvPr/>
        </p:nvSpPr>
        <p:spPr>
          <a:xfrm>
            <a:off x="10263349" y="7591373"/>
            <a:ext cx="5814851" cy="461665"/>
          </a:xfrm>
          <a:prstGeom prst="rect">
            <a:avLst/>
          </a:prstGeom>
        </p:spPr>
        <p:txBody>
          <a:bodyPr wrap="square" lIns="0" tIns="0" rIns="0" bIns="0" rtlCol="0" anchor="t">
            <a:spAutoFit/>
          </a:bodyPr>
          <a:lstStyle/>
          <a:p>
            <a:pPr marL="0" lvl="1" indent="0">
              <a:lnSpc>
                <a:spcPct val="75000"/>
              </a:lnSpc>
              <a:spcBef>
                <a:spcPct val="0"/>
              </a:spcBef>
            </a:pPr>
            <a:r>
              <a:rPr lang="en-US" sz="4000" spc="63" dirty="0">
                <a:solidFill>
                  <a:srgbClr val="FFFFFF"/>
                </a:solidFill>
                <a:latin typeface="Barlow Semi-Bold"/>
              </a:rPr>
              <a:t>THAT SEX</a:t>
            </a:r>
          </a:p>
        </p:txBody>
      </p:sp>
    </p:spTree>
    <p:extLst>
      <p:ext uri="{BB962C8B-B14F-4D97-AF65-F5344CB8AC3E}">
        <p14:creationId xmlns:p14="http://schemas.microsoft.com/office/powerpoint/2010/main" val="20331751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40D010F9-2AE5-4B96-9725-A06FFAE14611}"/>
              </a:ext>
            </a:extLst>
          </p:cNvPr>
          <p:cNvPicPr>
            <a:picLocks noChangeAspect="1"/>
          </p:cNvPicPr>
          <p:nvPr/>
        </p:nvPicPr>
        <p:blipFill>
          <a:blip r:embed="rId3"/>
          <a:stretch>
            <a:fillRect/>
          </a:stretch>
        </p:blipFill>
        <p:spPr>
          <a:xfrm>
            <a:off x="1503997" y="4026809"/>
            <a:ext cx="6954203" cy="5551915"/>
          </a:xfrm>
          <a:prstGeom prst="rect">
            <a:avLst/>
          </a:prstGeom>
          <a:ln>
            <a:noFill/>
          </a:ln>
          <a:effectLst>
            <a:outerShdw blurRad="292100" dist="139700" dir="2700000" algn="tl" rotWithShape="0">
              <a:srgbClr val="333333">
                <a:alpha val="65000"/>
              </a:srgbClr>
            </a:outerShdw>
          </a:effectLst>
        </p:spPr>
      </p:pic>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33" name="Rectangle: Rounded Corners 32">
            <a:extLst>
              <a:ext uri="{FF2B5EF4-FFF2-40B4-BE49-F238E27FC236}">
                <a16:creationId xmlns:a16="http://schemas.microsoft.com/office/drawing/2014/main" id="{B09070D4-3E69-49E8-B90E-09FD9D713817}"/>
              </a:ext>
            </a:extLst>
          </p:cNvPr>
          <p:cNvSpPr/>
          <p:nvPr/>
        </p:nvSpPr>
        <p:spPr>
          <a:xfrm>
            <a:off x="3505200" y="5985052"/>
            <a:ext cx="1828800" cy="3425648"/>
          </a:xfrm>
          <a:prstGeom prst="roundRect">
            <a:avLst/>
          </a:prstGeom>
          <a:noFill/>
          <a:ln w="76200">
            <a:solidFill>
              <a:srgbClr val="FFC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D7BEC186-6EFE-4C98-A845-D5062474FE64}"/>
              </a:ext>
            </a:extLst>
          </p:cNvPr>
          <p:cNvSpPr/>
          <p:nvPr/>
        </p:nvSpPr>
        <p:spPr>
          <a:xfrm>
            <a:off x="5410199" y="5740252"/>
            <a:ext cx="2695425" cy="3594248"/>
          </a:xfrm>
          <a:prstGeom prst="roundRect">
            <a:avLst/>
          </a:prstGeom>
          <a:solidFill>
            <a:srgbClr val="EFEF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Line arrow: Straight with solid fill">
            <a:extLst>
              <a:ext uri="{FF2B5EF4-FFF2-40B4-BE49-F238E27FC236}">
                <a16:creationId xmlns:a16="http://schemas.microsoft.com/office/drawing/2014/main" id="{D3B58B80-F1AD-442E-B727-0D3ACAF5C6D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62600" y="5861985"/>
            <a:ext cx="2457105" cy="2457105"/>
          </a:xfrm>
          <a:prstGeom prst="rect">
            <a:avLst/>
          </a:prstGeom>
        </p:spPr>
      </p:pic>
      <p:pic>
        <p:nvPicPr>
          <p:cNvPr id="24" name="Graphic 23" descr="Line arrow: Straight with solid fill">
            <a:extLst>
              <a:ext uri="{FF2B5EF4-FFF2-40B4-BE49-F238E27FC236}">
                <a16:creationId xmlns:a16="http://schemas.microsoft.com/office/drawing/2014/main" id="{9585ED2F-CF55-4054-9928-2CE6DB3C7743}"/>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28758"/>
          <a:stretch/>
        </p:blipFill>
        <p:spPr>
          <a:xfrm>
            <a:off x="7858363" y="5861985"/>
            <a:ext cx="1750505" cy="2457105"/>
          </a:xfrm>
          <a:prstGeom prst="rect">
            <a:avLst/>
          </a:prstGeom>
        </p:spPr>
      </p:pic>
      <p:grpSp>
        <p:nvGrpSpPr>
          <p:cNvPr id="25" name="Group 4">
            <a:extLst>
              <a:ext uri="{FF2B5EF4-FFF2-40B4-BE49-F238E27FC236}">
                <a16:creationId xmlns:a16="http://schemas.microsoft.com/office/drawing/2014/main" id="{44E0DC95-FE09-4701-ABD1-B56400B0A001}"/>
              </a:ext>
            </a:extLst>
          </p:cNvPr>
          <p:cNvGrpSpPr/>
          <p:nvPr/>
        </p:nvGrpSpPr>
        <p:grpSpPr>
          <a:xfrm>
            <a:off x="9634268" y="6020480"/>
            <a:ext cx="7716968" cy="2173733"/>
            <a:chOff x="0" y="0"/>
            <a:chExt cx="812800" cy="812800"/>
          </a:xfrm>
        </p:grpSpPr>
        <p:sp>
          <p:nvSpPr>
            <p:cNvPr id="26" name="Freeform 5">
              <a:extLst>
                <a:ext uri="{FF2B5EF4-FFF2-40B4-BE49-F238E27FC236}">
                  <a16:creationId xmlns:a16="http://schemas.microsoft.com/office/drawing/2014/main" id="{728FE83A-B778-41C4-906F-E4FC4F56062A}"/>
                </a:ext>
              </a:extLst>
            </p:cNvPr>
            <p:cNvSpPr/>
            <p:nvPr/>
          </p:nvSpPr>
          <p:spPr>
            <a:xfrm>
              <a:off x="0" y="0"/>
              <a:ext cx="812800" cy="812800"/>
            </a:xfrm>
            <a:custGeom>
              <a:avLst/>
              <a:gdLst/>
              <a:ahLst/>
              <a:cxnLst/>
              <a:rect l="l" t="t" r="r" b="b"/>
              <a:pathLst>
                <a:path w="812800" h="812800">
                  <a:moveTo>
                    <a:pt x="55707" y="0"/>
                  </a:moveTo>
                  <a:lnTo>
                    <a:pt x="757093" y="0"/>
                  </a:lnTo>
                  <a:cubicBezTo>
                    <a:pt x="787859" y="0"/>
                    <a:pt x="812800" y="24941"/>
                    <a:pt x="812800" y="55707"/>
                  </a:cubicBezTo>
                  <a:lnTo>
                    <a:pt x="812800" y="757093"/>
                  </a:lnTo>
                  <a:cubicBezTo>
                    <a:pt x="812800" y="787859"/>
                    <a:pt x="787859" y="812800"/>
                    <a:pt x="757093" y="812800"/>
                  </a:cubicBezTo>
                  <a:lnTo>
                    <a:pt x="55707" y="812800"/>
                  </a:lnTo>
                  <a:cubicBezTo>
                    <a:pt x="24941" y="812800"/>
                    <a:pt x="0" y="787859"/>
                    <a:pt x="0" y="757093"/>
                  </a:cubicBezTo>
                  <a:lnTo>
                    <a:pt x="0" y="55707"/>
                  </a:lnTo>
                  <a:cubicBezTo>
                    <a:pt x="0" y="24941"/>
                    <a:pt x="24941" y="0"/>
                    <a:pt x="55707" y="0"/>
                  </a:cubicBezTo>
                  <a:close/>
                </a:path>
              </a:pathLst>
            </a:custGeom>
            <a:solidFill>
              <a:srgbClr val="53BF9D"/>
            </a:solidFill>
          </p:spPr>
        </p:sp>
        <p:sp>
          <p:nvSpPr>
            <p:cNvPr id="27" name="TextBox 6">
              <a:extLst>
                <a:ext uri="{FF2B5EF4-FFF2-40B4-BE49-F238E27FC236}">
                  <a16:creationId xmlns:a16="http://schemas.microsoft.com/office/drawing/2014/main" id="{348F5647-FC8E-4A79-A7D6-17A566D2A63B}"/>
                </a:ext>
              </a:extLst>
            </p:cNvPr>
            <p:cNvSpPr txBox="1"/>
            <p:nvPr/>
          </p:nvSpPr>
          <p:spPr>
            <a:xfrm>
              <a:off x="0" y="-38100"/>
              <a:ext cx="812800" cy="850900"/>
            </a:xfrm>
            <a:prstGeom prst="rect">
              <a:avLst/>
            </a:prstGeom>
          </p:spPr>
          <p:txBody>
            <a:bodyPr lIns="50800" tIns="50800" rIns="50800" bIns="50800" rtlCol="0" anchor="ctr"/>
            <a:lstStyle/>
            <a:p>
              <a:pPr algn="ctr">
                <a:lnSpc>
                  <a:spcPts val="2823"/>
                </a:lnSpc>
              </a:pPr>
              <a:endParaRPr/>
            </a:p>
          </p:txBody>
        </p:sp>
      </p:grpSp>
      <p:sp>
        <p:nvSpPr>
          <p:cNvPr id="28" name="TextBox 39">
            <a:extLst>
              <a:ext uri="{FF2B5EF4-FFF2-40B4-BE49-F238E27FC236}">
                <a16:creationId xmlns:a16="http://schemas.microsoft.com/office/drawing/2014/main" id="{FBFF72C6-1E12-473F-8C35-CEEC3E5EAEA6}"/>
              </a:ext>
            </a:extLst>
          </p:cNvPr>
          <p:cNvSpPr txBox="1"/>
          <p:nvPr/>
        </p:nvSpPr>
        <p:spPr>
          <a:xfrm>
            <a:off x="13151890" y="6414848"/>
            <a:ext cx="4297910" cy="1384995"/>
          </a:xfrm>
          <a:prstGeom prst="rect">
            <a:avLst/>
          </a:prstGeom>
        </p:spPr>
        <p:txBody>
          <a:bodyPr wrap="square" lIns="0" tIns="0" rIns="0" bIns="0" rtlCol="0" anchor="t">
            <a:spAutoFit/>
          </a:bodyPr>
          <a:lstStyle/>
          <a:p>
            <a:pPr marL="0" lvl="1" indent="0">
              <a:lnSpc>
                <a:spcPct val="75000"/>
              </a:lnSpc>
              <a:spcBef>
                <a:spcPct val="0"/>
              </a:spcBef>
            </a:pPr>
            <a:r>
              <a:rPr lang="en-US" sz="4000" spc="63" dirty="0">
                <a:solidFill>
                  <a:srgbClr val="FFFFFF"/>
                </a:solidFill>
                <a:latin typeface="Barlow Semi-Bold"/>
              </a:rPr>
              <a:t>OF WOMEN HAVE INCOME</a:t>
            </a:r>
            <a:br>
              <a:rPr lang="en-US" sz="4000" spc="63" dirty="0">
                <a:solidFill>
                  <a:srgbClr val="FFFFFF"/>
                </a:solidFill>
                <a:latin typeface="Barlow Semi-Bold"/>
              </a:rPr>
            </a:br>
            <a:r>
              <a:rPr lang="en-US" sz="4000" spc="63" dirty="0">
                <a:solidFill>
                  <a:srgbClr val="FFFFFF"/>
                </a:solidFill>
                <a:latin typeface="Barlow Semi-Bold"/>
              </a:rPr>
              <a:t>BELOW POVERTY </a:t>
            </a:r>
          </a:p>
        </p:txBody>
      </p:sp>
      <p:sp>
        <p:nvSpPr>
          <p:cNvPr id="29" name="TextBox 28">
            <a:extLst>
              <a:ext uri="{FF2B5EF4-FFF2-40B4-BE49-F238E27FC236}">
                <a16:creationId xmlns:a16="http://schemas.microsoft.com/office/drawing/2014/main" id="{DDFA064E-08BC-450A-9CC4-7F16B4EF8D6B}"/>
              </a:ext>
            </a:extLst>
          </p:cNvPr>
          <p:cNvSpPr txBox="1"/>
          <p:nvPr/>
        </p:nvSpPr>
        <p:spPr>
          <a:xfrm>
            <a:off x="9870564" y="6305707"/>
            <a:ext cx="3363892" cy="1569660"/>
          </a:xfrm>
          <a:prstGeom prst="rect">
            <a:avLst/>
          </a:prstGeom>
          <a:noFill/>
        </p:spPr>
        <p:txBody>
          <a:bodyPr wrap="square">
            <a:spAutoFit/>
          </a:bodyPr>
          <a:lstStyle/>
          <a:p>
            <a:pPr algn="ctr"/>
            <a:r>
              <a:rPr lang="en-US" sz="9600" spc="167" dirty="0">
                <a:solidFill>
                  <a:srgbClr val="000000"/>
                </a:solidFill>
                <a:latin typeface="Barlow Bold"/>
              </a:rPr>
              <a:t>16.3%</a:t>
            </a:r>
            <a:endParaRPr lang="en-US" sz="9600" dirty="0"/>
          </a:p>
        </p:txBody>
      </p:sp>
      <p:sp>
        <p:nvSpPr>
          <p:cNvPr id="30" name="TextBox 40">
            <a:extLst>
              <a:ext uri="{FF2B5EF4-FFF2-40B4-BE49-F238E27FC236}">
                <a16:creationId xmlns:a16="http://schemas.microsoft.com/office/drawing/2014/main" id="{568B2CA7-E938-4671-9142-5DE721F8E8C8}"/>
              </a:ext>
            </a:extLst>
          </p:cNvPr>
          <p:cNvSpPr txBox="1"/>
          <p:nvPr/>
        </p:nvSpPr>
        <p:spPr>
          <a:xfrm>
            <a:off x="1503997" y="2842769"/>
            <a:ext cx="15564802" cy="830997"/>
          </a:xfrm>
          <a:prstGeom prst="rect">
            <a:avLst/>
          </a:prstGeom>
        </p:spPr>
        <p:txBody>
          <a:bodyPr wrap="square" lIns="0" tIns="0" rIns="0" bIns="0" rtlCol="0" anchor="t">
            <a:spAutoFit/>
          </a:bodyPr>
          <a:lstStyle/>
          <a:p>
            <a:pPr lvl="0">
              <a:spcBef>
                <a:spcPct val="0"/>
              </a:spcBef>
              <a:buClr>
                <a:srgbClr val="F94C66"/>
              </a:buClr>
            </a:pPr>
            <a:r>
              <a:rPr lang="en-US" sz="5400" spc="114" dirty="0">
                <a:solidFill>
                  <a:srgbClr val="000000"/>
                </a:solidFill>
                <a:latin typeface="Barlow SemiCondensed"/>
              </a:rPr>
              <a:t>How many of the women are income below poverty?</a:t>
            </a:r>
            <a:endParaRPr lang="en-US" sz="5400" spc="114" dirty="0">
              <a:solidFill>
                <a:schemeClr val="bg1">
                  <a:lumMod val="50000"/>
                </a:schemeClr>
              </a:solidFill>
              <a:latin typeface="Barlow SemiCondensed"/>
            </a:endParaRPr>
          </a:p>
        </p:txBody>
      </p:sp>
      <p:sp>
        <p:nvSpPr>
          <p:cNvPr id="31" name="TextBox 30">
            <a:extLst>
              <a:ext uri="{FF2B5EF4-FFF2-40B4-BE49-F238E27FC236}">
                <a16:creationId xmlns:a16="http://schemas.microsoft.com/office/drawing/2014/main" id="{234D7CA2-7590-4BDA-8908-68AA8FB50D21}"/>
              </a:ext>
            </a:extLst>
          </p:cNvPr>
          <p:cNvSpPr txBox="1"/>
          <p:nvPr/>
        </p:nvSpPr>
        <p:spPr>
          <a:xfrm>
            <a:off x="12545480" y="9353778"/>
            <a:ext cx="5088466" cy="584775"/>
          </a:xfrm>
          <a:prstGeom prst="rect">
            <a:avLst/>
          </a:prstGeom>
          <a:noFill/>
        </p:spPr>
        <p:txBody>
          <a:bodyPr wrap="square">
            <a:spAutoFit/>
          </a:bodyPr>
          <a:lstStyle/>
          <a:p>
            <a:pPr lvl="0">
              <a:spcBef>
                <a:spcPct val="0"/>
              </a:spcBef>
              <a:buClr>
                <a:srgbClr val="F94C66"/>
              </a:buClr>
            </a:pPr>
            <a:r>
              <a:rPr lang="en-US" sz="3200" i="1" spc="114" dirty="0">
                <a:solidFill>
                  <a:schemeClr val="bg1">
                    <a:lumMod val="50000"/>
                  </a:schemeClr>
                </a:solidFill>
                <a:latin typeface="Barlow SemiCondensed"/>
              </a:rPr>
              <a:t>Bexar Data Dive (ACS 2022)</a:t>
            </a:r>
          </a:p>
        </p:txBody>
      </p:sp>
    </p:spTree>
    <p:extLst>
      <p:ext uri="{BB962C8B-B14F-4D97-AF65-F5344CB8AC3E}">
        <p14:creationId xmlns:p14="http://schemas.microsoft.com/office/powerpoint/2010/main" val="103211244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WOMEN BELOW POVERTY</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pSp>
        <p:nvGrpSpPr>
          <p:cNvPr id="18" name="Group 4">
            <a:extLst>
              <a:ext uri="{FF2B5EF4-FFF2-40B4-BE49-F238E27FC236}">
                <a16:creationId xmlns:a16="http://schemas.microsoft.com/office/drawing/2014/main" id="{12B28A4E-DF9D-484C-927F-2B0D8ABEE9BE}"/>
              </a:ext>
            </a:extLst>
          </p:cNvPr>
          <p:cNvGrpSpPr/>
          <p:nvPr/>
        </p:nvGrpSpPr>
        <p:grpSpPr>
          <a:xfrm>
            <a:off x="9580432" y="4457700"/>
            <a:ext cx="7716968" cy="2173733"/>
            <a:chOff x="0" y="0"/>
            <a:chExt cx="812800" cy="812800"/>
          </a:xfrm>
        </p:grpSpPr>
        <p:sp>
          <p:nvSpPr>
            <p:cNvPr id="19" name="Freeform 5">
              <a:extLst>
                <a:ext uri="{FF2B5EF4-FFF2-40B4-BE49-F238E27FC236}">
                  <a16:creationId xmlns:a16="http://schemas.microsoft.com/office/drawing/2014/main" id="{18A016D6-0C0E-4379-98B0-B2741E0AE0C5}"/>
                </a:ext>
              </a:extLst>
            </p:cNvPr>
            <p:cNvSpPr/>
            <p:nvPr/>
          </p:nvSpPr>
          <p:spPr>
            <a:xfrm>
              <a:off x="0" y="0"/>
              <a:ext cx="812800" cy="812800"/>
            </a:xfrm>
            <a:custGeom>
              <a:avLst/>
              <a:gdLst/>
              <a:ahLst/>
              <a:cxnLst/>
              <a:rect l="l" t="t" r="r" b="b"/>
              <a:pathLst>
                <a:path w="812800" h="812800">
                  <a:moveTo>
                    <a:pt x="55707" y="0"/>
                  </a:moveTo>
                  <a:lnTo>
                    <a:pt x="757093" y="0"/>
                  </a:lnTo>
                  <a:cubicBezTo>
                    <a:pt x="787859" y="0"/>
                    <a:pt x="812800" y="24941"/>
                    <a:pt x="812800" y="55707"/>
                  </a:cubicBezTo>
                  <a:lnTo>
                    <a:pt x="812800" y="757093"/>
                  </a:lnTo>
                  <a:cubicBezTo>
                    <a:pt x="812800" y="787859"/>
                    <a:pt x="787859" y="812800"/>
                    <a:pt x="757093" y="812800"/>
                  </a:cubicBezTo>
                  <a:lnTo>
                    <a:pt x="55707" y="812800"/>
                  </a:lnTo>
                  <a:cubicBezTo>
                    <a:pt x="24941" y="812800"/>
                    <a:pt x="0" y="787859"/>
                    <a:pt x="0" y="757093"/>
                  </a:cubicBezTo>
                  <a:lnTo>
                    <a:pt x="0" y="55707"/>
                  </a:lnTo>
                  <a:cubicBezTo>
                    <a:pt x="0" y="24941"/>
                    <a:pt x="24941" y="0"/>
                    <a:pt x="55707" y="0"/>
                  </a:cubicBezTo>
                  <a:close/>
                </a:path>
              </a:pathLst>
            </a:custGeom>
            <a:solidFill>
              <a:srgbClr val="53BF9D"/>
            </a:solidFill>
          </p:spPr>
        </p:sp>
        <p:sp>
          <p:nvSpPr>
            <p:cNvPr id="20" name="TextBox 6">
              <a:extLst>
                <a:ext uri="{FF2B5EF4-FFF2-40B4-BE49-F238E27FC236}">
                  <a16:creationId xmlns:a16="http://schemas.microsoft.com/office/drawing/2014/main" id="{BF273D85-2692-414D-9921-9FDE5C988607}"/>
                </a:ext>
              </a:extLst>
            </p:cNvPr>
            <p:cNvSpPr txBox="1"/>
            <p:nvPr/>
          </p:nvSpPr>
          <p:spPr>
            <a:xfrm>
              <a:off x="0" y="-38100"/>
              <a:ext cx="812800" cy="850900"/>
            </a:xfrm>
            <a:prstGeom prst="rect">
              <a:avLst/>
            </a:prstGeom>
          </p:spPr>
          <p:txBody>
            <a:bodyPr lIns="50800" tIns="50800" rIns="50800" bIns="50800" rtlCol="0" anchor="ctr"/>
            <a:lstStyle/>
            <a:p>
              <a:pPr algn="ctr">
                <a:lnSpc>
                  <a:spcPts val="2823"/>
                </a:lnSpc>
              </a:pPr>
              <a:endParaRPr/>
            </a:p>
          </p:txBody>
        </p:sp>
      </p:grpSp>
      <p:sp>
        <p:nvSpPr>
          <p:cNvPr id="21" name="TextBox 39">
            <a:extLst>
              <a:ext uri="{FF2B5EF4-FFF2-40B4-BE49-F238E27FC236}">
                <a16:creationId xmlns:a16="http://schemas.microsoft.com/office/drawing/2014/main" id="{5F34F2D4-2AEA-4B01-8121-203F57507BBE}"/>
              </a:ext>
            </a:extLst>
          </p:cNvPr>
          <p:cNvSpPr txBox="1"/>
          <p:nvPr/>
        </p:nvSpPr>
        <p:spPr>
          <a:xfrm>
            <a:off x="13151890" y="4852068"/>
            <a:ext cx="4297910" cy="1384995"/>
          </a:xfrm>
          <a:prstGeom prst="rect">
            <a:avLst/>
          </a:prstGeom>
        </p:spPr>
        <p:txBody>
          <a:bodyPr wrap="square" lIns="0" tIns="0" rIns="0" bIns="0" rtlCol="0" anchor="t">
            <a:spAutoFit/>
          </a:bodyPr>
          <a:lstStyle/>
          <a:p>
            <a:pPr marL="0" lvl="1" indent="0">
              <a:lnSpc>
                <a:spcPct val="75000"/>
              </a:lnSpc>
              <a:spcBef>
                <a:spcPct val="0"/>
              </a:spcBef>
            </a:pPr>
            <a:r>
              <a:rPr lang="en-US" sz="4000" spc="63" dirty="0">
                <a:solidFill>
                  <a:srgbClr val="FFFFFF"/>
                </a:solidFill>
                <a:latin typeface="Barlow Semi-Bold"/>
              </a:rPr>
              <a:t>OF WOMEN HAVE INCOME</a:t>
            </a:r>
            <a:br>
              <a:rPr lang="en-US" sz="4000" spc="63" dirty="0">
                <a:solidFill>
                  <a:srgbClr val="FFFFFF"/>
                </a:solidFill>
                <a:latin typeface="Barlow Semi-Bold"/>
              </a:rPr>
            </a:br>
            <a:r>
              <a:rPr lang="en-US" sz="4000" spc="63" dirty="0">
                <a:solidFill>
                  <a:srgbClr val="FFFFFF"/>
                </a:solidFill>
                <a:latin typeface="Barlow Semi-Bold"/>
              </a:rPr>
              <a:t>BELOW POVERTY </a:t>
            </a:r>
          </a:p>
        </p:txBody>
      </p:sp>
      <p:sp>
        <p:nvSpPr>
          <p:cNvPr id="22" name="TextBox 21">
            <a:extLst>
              <a:ext uri="{FF2B5EF4-FFF2-40B4-BE49-F238E27FC236}">
                <a16:creationId xmlns:a16="http://schemas.microsoft.com/office/drawing/2014/main" id="{7D16D79D-0280-4FF7-B7AB-D8AEA52F78A8}"/>
              </a:ext>
            </a:extLst>
          </p:cNvPr>
          <p:cNvSpPr txBox="1"/>
          <p:nvPr/>
        </p:nvSpPr>
        <p:spPr>
          <a:xfrm>
            <a:off x="9816728" y="4742927"/>
            <a:ext cx="3363892" cy="1569660"/>
          </a:xfrm>
          <a:prstGeom prst="rect">
            <a:avLst/>
          </a:prstGeom>
          <a:noFill/>
        </p:spPr>
        <p:txBody>
          <a:bodyPr wrap="square">
            <a:spAutoFit/>
          </a:bodyPr>
          <a:lstStyle/>
          <a:p>
            <a:pPr algn="ctr"/>
            <a:r>
              <a:rPr lang="en-US" sz="9600" spc="167" dirty="0">
                <a:solidFill>
                  <a:srgbClr val="000000"/>
                </a:solidFill>
                <a:latin typeface="Barlow Bold"/>
              </a:rPr>
              <a:t>16.3%</a:t>
            </a:r>
            <a:endParaRPr lang="en-US" sz="9600" dirty="0"/>
          </a:p>
        </p:txBody>
      </p:sp>
      <p:grpSp>
        <p:nvGrpSpPr>
          <p:cNvPr id="23" name="Group 4">
            <a:extLst>
              <a:ext uri="{FF2B5EF4-FFF2-40B4-BE49-F238E27FC236}">
                <a16:creationId xmlns:a16="http://schemas.microsoft.com/office/drawing/2014/main" id="{B245C259-801D-45C9-998E-CBC0DFF3C751}"/>
              </a:ext>
            </a:extLst>
          </p:cNvPr>
          <p:cNvGrpSpPr/>
          <p:nvPr/>
        </p:nvGrpSpPr>
        <p:grpSpPr>
          <a:xfrm>
            <a:off x="1311508" y="4463154"/>
            <a:ext cx="8040323" cy="2173733"/>
            <a:chOff x="0" y="0"/>
            <a:chExt cx="812800" cy="812800"/>
          </a:xfrm>
        </p:grpSpPr>
        <p:sp>
          <p:nvSpPr>
            <p:cNvPr id="24" name="Freeform 5">
              <a:extLst>
                <a:ext uri="{FF2B5EF4-FFF2-40B4-BE49-F238E27FC236}">
                  <a16:creationId xmlns:a16="http://schemas.microsoft.com/office/drawing/2014/main" id="{A90A30B1-A8F6-4C74-9301-90238012165F}"/>
                </a:ext>
              </a:extLst>
            </p:cNvPr>
            <p:cNvSpPr/>
            <p:nvPr/>
          </p:nvSpPr>
          <p:spPr>
            <a:xfrm>
              <a:off x="0" y="0"/>
              <a:ext cx="812800" cy="812800"/>
            </a:xfrm>
            <a:custGeom>
              <a:avLst/>
              <a:gdLst/>
              <a:ahLst/>
              <a:cxnLst/>
              <a:rect l="l" t="t" r="r" b="b"/>
              <a:pathLst>
                <a:path w="812800" h="812800">
                  <a:moveTo>
                    <a:pt x="55707" y="0"/>
                  </a:moveTo>
                  <a:lnTo>
                    <a:pt x="757093" y="0"/>
                  </a:lnTo>
                  <a:cubicBezTo>
                    <a:pt x="787859" y="0"/>
                    <a:pt x="812800" y="24941"/>
                    <a:pt x="812800" y="55707"/>
                  </a:cubicBezTo>
                  <a:lnTo>
                    <a:pt x="812800" y="757093"/>
                  </a:lnTo>
                  <a:cubicBezTo>
                    <a:pt x="812800" y="787859"/>
                    <a:pt x="787859" y="812800"/>
                    <a:pt x="757093" y="812800"/>
                  </a:cubicBezTo>
                  <a:lnTo>
                    <a:pt x="55707" y="812800"/>
                  </a:lnTo>
                  <a:cubicBezTo>
                    <a:pt x="24941" y="812800"/>
                    <a:pt x="0" y="787859"/>
                    <a:pt x="0" y="757093"/>
                  </a:cubicBezTo>
                  <a:lnTo>
                    <a:pt x="0" y="55707"/>
                  </a:lnTo>
                  <a:cubicBezTo>
                    <a:pt x="0" y="24941"/>
                    <a:pt x="24941" y="0"/>
                    <a:pt x="55707" y="0"/>
                  </a:cubicBezTo>
                  <a:close/>
                </a:path>
              </a:pathLst>
            </a:custGeom>
            <a:solidFill>
              <a:srgbClr val="53BF9D"/>
            </a:solidFill>
          </p:spPr>
        </p:sp>
        <p:sp>
          <p:nvSpPr>
            <p:cNvPr id="25" name="TextBox 6">
              <a:extLst>
                <a:ext uri="{FF2B5EF4-FFF2-40B4-BE49-F238E27FC236}">
                  <a16:creationId xmlns:a16="http://schemas.microsoft.com/office/drawing/2014/main" id="{1E02EA27-514C-4BBD-80D0-C75EFC55A85F}"/>
                </a:ext>
              </a:extLst>
            </p:cNvPr>
            <p:cNvSpPr txBox="1"/>
            <p:nvPr/>
          </p:nvSpPr>
          <p:spPr>
            <a:xfrm>
              <a:off x="0" y="-38100"/>
              <a:ext cx="812800" cy="850900"/>
            </a:xfrm>
            <a:prstGeom prst="rect">
              <a:avLst/>
            </a:prstGeom>
          </p:spPr>
          <p:txBody>
            <a:bodyPr lIns="50800" tIns="50800" rIns="50800" bIns="50800" rtlCol="0" anchor="ctr"/>
            <a:lstStyle/>
            <a:p>
              <a:pPr algn="ctr">
                <a:lnSpc>
                  <a:spcPts val="2823"/>
                </a:lnSpc>
              </a:pPr>
              <a:endParaRPr/>
            </a:p>
          </p:txBody>
        </p:sp>
      </p:grpSp>
      <p:sp>
        <p:nvSpPr>
          <p:cNvPr id="26" name="TextBox 39">
            <a:extLst>
              <a:ext uri="{FF2B5EF4-FFF2-40B4-BE49-F238E27FC236}">
                <a16:creationId xmlns:a16="http://schemas.microsoft.com/office/drawing/2014/main" id="{0DD71A52-E75E-4D01-9D60-87F6CB0BBB4F}"/>
              </a:ext>
            </a:extLst>
          </p:cNvPr>
          <p:cNvSpPr txBox="1"/>
          <p:nvPr/>
        </p:nvSpPr>
        <p:spPr>
          <a:xfrm>
            <a:off x="5180374" y="4857522"/>
            <a:ext cx="4497026" cy="1384995"/>
          </a:xfrm>
          <a:prstGeom prst="rect">
            <a:avLst/>
          </a:prstGeom>
        </p:spPr>
        <p:txBody>
          <a:bodyPr wrap="square" lIns="0" tIns="0" rIns="0" bIns="0" rtlCol="0" anchor="t">
            <a:spAutoFit/>
          </a:bodyPr>
          <a:lstStyle/>
          <a:p>
            <a:pPr marL="0" lvl="1" indent="0">
              <a:lnSpc>
                <a:spcPct val="75000"/>
              </a:lnSpc>
              <a:spcBef>
                <a:spcPct val="0"/>
              </a:spcBef>
            </a:pPr>
            <a:r>
              <a:rPr lang="en-US" sz="4000" spc="63" dirty="0">
                <a:solidFill>
                  <a:srgbClr val="FFFFFF"/>
                </a:solidFill>
                <a:latin typeface="Barlow Semi-Bold"/>
              </a:rPr>
              <a:t>OF FOLKS </a:t>
            </a:r>
            <a:br>
              <a:rPr lang="en-US" sz="4000" spc="63" dirty="0">
                <a:solidFill>
                  <a:srgbClr val="FFFFFF"/>
                </a:solidFill>
                <a:latin typeface="Barlow Semi-Bold"/>
              </a:rPr>
            </a:br>
            <a:r>
              <a:rPr lang="en-US" sz="4000" spc="63" dirty="0">
                <a:solidFill>
                  <a:srgbClr val="FFFFFF"/>
                </a:solidFill>
                <a:latin typeface="Barlow Semi-Bold"/>
              </a:rPr>
              <a:t>BELOW POVERTY ARE WOMEN</a:t>
            </a:r>
          </a:p>
        </p:txBody>
      </p:sp>
      <p:sp>
        <p:nvSpPr>
          <p:cNvPr id="27" name="TextBox 26">
            <a:extLst>
              <a:ext uri="{FF2B5EF4-FFF2-40B4-BE49-F238E27FC236}">
                <a16:creationId xmlns:a16="http://schemas.microsoft.com/office/drawing/2014/main" id="{2532EB3D-EFA0-4349-BA24-FB03924D4C77}"/>
              </a:ext>
            </a:extLst>
          </p:cNvPr>
          <p:cNvSpPr txBox="1"/>
          <p:nvPr/>
        </p:nvSpPr>
        <p:spPr>
          <a:xfrm>
            <a:off x="1547804" y="4748381"/>
            <a:ext cx="3716851" cy="1569660"/>
          </a:xfrm>
          <a:prstGeom prst="rect">
            <a:avLst/>
          </a:prstGeom>
          <a:noFill/>
        </p:spPr>
        <p:txBody>
          <a:bodyPr wrap="square">
            <a:spAutoFit/>
          </a:bodyPr>
          <a:lstStyle/>
          <a:p>
            <a:pPr algn="ctr"/>
            <a:r>
              <a:rPr lang="en-US" sz="9600" spc="167" dirty="0">
                <a:solidFill>
                  <a:srgbClr val="000000"/>
                </a:solidFill>
                <a:latin typeface="Barlow Bold"/>
              </a:rPr>
              <a:t>54.2%</a:t>
            </a:r>
            <a:endParaRPr lang="en-US" sz="9600" dirty="0"/>
          </a:p>
        </p:txBody>
      </p:sp>
      <p:sp>
        <p:nvSpPr>
          <p:cNvPr id="28" name="TextBox 27">
            <a:extLst>
              <a:ext uri="{FF2B5EF4-FFF2-40B4-BE49-F238E27FC236}">
                <a16:creationId xmlns:a16="http://schemas.microsoft.com/office/drawing/2014/main" id="{11527356-AEFD-4BAF-9D94-ADAC913F0194}"/>
              </a:ext>
            </a:extLst>
          </p:cNvPr>
          <p:cNvSpPr txBox="1"/>
          <p:nvPr/>
        </p:nvSpPr>
        <p:spPr>
          <a:xfrm>
            <a:off x="5848350" y="7074809"/>
            <a:ext cx="6591300" cy="707886"/>
          </a:xfrm>
          <a:prstGeom prst="rect">
            <a:avLst/>
          </a:prstGeom>
          <a:noFill/>
        </p:spPr>
        <p:txBody>
          <a:bodyPr wrap="square">
            <a:spAutoFit/>
          </a:bodyPr>
          <a:lstStyle/>
          <a:p>
            <a:pPr algn="ctr"/>
            <a:r>
              <a:rPr lang="en-US" sz="4000" b="1" spc="114" dirty="0">
                <a:solidFill>
                  <a:srgbClr val="FFC54D"/>
                </a:solidFill>
                <a:latin typeface="Barlow SemiCondensed" panose="020B0604020202020204" charset="0"/>
                <a:cs typeface="Times New Roman" panose="02020603050405020304" pitchFamily="18" charset="0"/>
              </a:rPr>
              <a:t>*in Bexar County as of 2022</a:t>
            </a:r>
            <a:endParaRPr lang="en-US" sz="4000" dirty="0">
              <a:solidFill>
                <a:srgbClr val="FFC54D"/>
              </a:solidFill>
            </a:endParaRPr>
          </a:p>
        </p:txBody>
      </p:sp>
    </p:spTree>
    <p:extLst>
      <p:ext uri="{BB962C8B-B14F-4D97-AF65-F5344CB8AC3E}">
        <p14:creationId xmlns:p14="http://schemas.microsoft.com/office/powerpoint/2010/main" val="103553495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AVERAGE/MEAN</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BA572D1-5CE8-48A2-B886-06F73BBCDD43}"/>
              </a:ext>
            </a:extLst>
          </p:cNvPr>
          <p:cNvSpPr txBox="1"/>
          <p:nvPr/>
        </p:nvSpPr>
        <p:spPr>
          <a:xfrm>
            <a:off x="1526048" y="3301624"/>
            <a:ext cx="15257954" cy="1661993"/>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used to represent</a:t>
            </a: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 all of the numbers in a data set, it’s the “typical” or “normal” amount, quality, etc.</a:t>
            </a:r>
          </a:p>
        </p:txBody>
      </p:sp>
    </p:spTree>
    <p:extLst>
      <p:ext uri="{BB962C8B-B14F-4D97-AF65-F5344CB8AC3E}">
        <p14:creationId xmlns:p14="http://schemas.microsoft.com/office/powerpoint/2010/main" val="115825493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48312" y="1863866"/>
            <a:ext cx="16210988" cy="2492990"/>
          </a:xfrm>
          <a:prstGeom prst="rect">
            <a:avLst/>
          </a:prstGeom>
        </p:spPr>
        <p:txBody>
          <a:bodyPr wrap="square" lIns="0" tIns="0" rIns="0" bIns="0" rtlCol="0" anchor="t">
            <a:spAutoFit/>
          </a:bodyPr>
          <a:lstStyle/>
          <a:p>
            <a:pPr lvl="0">
              <a:spcBef>
                <a:spcPct val="0"/>
              </a:spcBef>
              <a:buClr>
                <a:srgbClr val="53BF9D"/>
              </a:buClr>
            </a:pPr>
            <a:r>
              <a:rPr lang="en-US" sz="5400" spc="114" dirty="0">
                <a:latin typeface="Barlow SemiCondensed" panose="020B0604020202020204" charset="0"/>
                <a:ea typeface="Calibri" panose="020F0502020204030204" pitchFamily="34" charset="0"/>
                <a:cs typeface="Times New Roman" panose="02020603050405020304" pitchFamily="18" charset="0"/>
              </a:rPr>
              <a:t>We often use household income as an indicator when looking at community conditions.</a:t>
            </a:r>
          </a:p>
          <a:p>
            <a:pPr lvl="0">
              <a:spcBef>
                <a:spcPct val="0"/>
              </a:spcBef>
              <a:buClr>
                <a:srgbClr val="53BF9D"/>
              </a:buCl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7801231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48312" y="1863866"/>
            <a:ext cx="16210988" cy="2492990"/>
          </a:xfrm>
          <a:prstGeom prst="rect">
            <a:avLst/>
          </a:prstGeom>
        </p:spPr>
        <p:txBody>
          <a:bodyPr wrap="square" lIns="0" tIns="0" rIns="0" bIns="0" rtlCol="0" anchor="t">
            <a:spAutoFit/>
          </a:bodyPr>
          <a:lstStyle/>
          <a:p>
            <a:pPr lvl="0">
              <a:spcBef>
                <a:spcPct val="0"/>
              </a:spcBef>
              <a:buClr>
                <a:srgbClr val="53BF9D"/>
              </a:buClr>
            </a:pPr>
            <a:r>
              <a:rPr lang="en-US" sz="5400" spc="114" dirty="0">
                <a:latin typeface="Barlow SemiCondensed" panose="020B0604020202020204" charset="0"/>
                <a:ea typeface="Calibri" panose="020F0502020204030204" pitchFamily="34" charset="0"/>
                <a:cs typeface="Times New Roman" panose="02020603050405020304" pitchFamily="18" charset="0"/>
              </a:rPr>
              <a:t>We often use household income as an indicator when looking at community conditions.</a:t>
            </a:r>
          </a:p>
          <a:p>
            <a:pPr lvl="0">
              <a:spcBef>
                <a:spcPct val="0"/>
              </a:spcBef>
              <a:buClr>
                <a:srgbClr val="53BF9D"/>
              </a:buCl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p:txBody>
      </p:sp>
      <p:sp>
        <p:nvSpPr>
          <p:cNvPr id="21" name="Freeform 2">
            <a:extLst>
              <a:ext uri="{FF2B5EF4-FFF2-40B4-BE49-F238E27FC236}">
                <a16:creationId xmlns:a16="http://schemas.microsoft.com/office/drawing/2014/main" id="{7B129CE5-E82A-4425-90A9-E5F7D24A2695}"/>
              </a:ext>
            </a:extLst>
          </p:cNvPr>
          <p:cNvSpPr>
            <a:spLocks noChangeAspect="1"/>
          </p:cNvSpPr>
          <p:nvPr/>
        </p:nvSpPr>
        <p:spPr>
          <a:xfrm>
            <a:off x="2207628" y="4298063"/>
            <a:ext cx="3638550" cy="363855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
        <p:nvSpPr>
          <p:cNvPr id="22" name="TextBox 3">
            <a:extLst>
              <a:ext uri="{FF2B5EF4-FFF2-40B4-BE49-F238E27FC236}">
                <a16:creationId xmlns:a16="http://schemas.microsoft.com/office/drawing/2014/main" id="{597ADB60-189B-4DFC-A6BB-CEC81DC84C78}"/>
              </a:ext>
            </a:extLst>
          </p:cNvPr>
          <p:cNvSpPr txBox="1"/>
          <p:nvPr/>
        </p:nvSpPr>
        <p:spPr>
          <a:xfrm>
            <a:off x="2052951" y="5553687"/>
            <a:ext cx="4050402" cy="1523494"/>
          </a:xfrm>
          <a:prstGeom prst="rect">
            <a:avLst/>
          </a:prstGeom>
        </p:spPr>
        <p:txBody>
          <a:bodyPr wrap="square" lIns="0" tIns="0" rIns="0" bIns="0" rtlCol="0" anchor="t">
            <a:spAutoFit/>
          </a:bodyPr>
          <a:lstStyle/>
          <a:p>
            <a:pPr algn="ctr">
              <a:lnSpc>
                <a:spcPct val="75000"/>
              </a:lnSpc>
            </a:pPr>
            <a:r>
              <a:rPr lang="en-US" sz="4400" spc="167" dirty="0">
                <a:solidFill>
                  <a:schemeClr val="bg1"/>
                </a:solidFill>
                <a:latin typeface="Barlow Bold"/>
              </a:rPr>
              <a:t>CRITICAL THINKING STOP</a:t>
            </a:r>
          </a:p>
        </p:txBody>
      </p:sp>
      <p:sp>
        <p:nvSpPr>
          <p:cNvPr id="23" name="TextBox 40">
            <a:extLst>
              <a:ext uri="{FF2B5EF4-FFF2-40B4-BE49-F238E27FC236}">
                <a16:creationId xmlns:a16="http://schemas.microsoft.com/office/drawing/2014/main" id="{5F9EE618-C873-49B1-B850-824A864C078F}"/>
              </a:ext>
            </a:extLst>
          </p:cNvPr>
          <p:cNvSpPr txBox="1"/>
          <p:nvPr/>
        </p:nvSpPr>
        <p:spPr>
          <a:xfrm>
            <a:off x="6258030" y="5238591"/>
            <a:ext cx="7420127" cy="1661993"/>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53BF9D"/>
                </a:solidFill>
                <a:effectLst/>
                <a:latin typeface="Barlow SemiCondensed" panose="020B0604020202020204" charset="0"/>
                <a:ea typeface="Calibri" panose="020F0502020204030204" pitchFamily="34" charset="0"/>
                <a:cs typeface="Times New Roman" panose="02020603050405020304" pitchFamily="18" charset="0"/>
              </a:rPr>
              <a:t>What kinds of things can this indicator indicate???</a:t>
            </a:r>
            <a:endPar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7238877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48312" y="1863866"/>
            <a:ext cx="16210988" cy="2492990"/>
          </a:xfrm>
          <a:prstGeom prst="rect">
            <a:avLst/>
          </a:prstGeom>
        </p:spPr>
        <p:txBody>
          <a:bodyPr wrap="square" lIns="0" tIns="0" rIns="0" bIns="0" rtlCol="0" anchor="t">
            <a:spAutoFit/>
          </a:bodyPr>
          <a:lstStyle/>
          <a:p>
            <a:pPr lvl="0">
              <a:spcBef>
                <a:spcPct val="0"/>
              </a:spcBef>
              <a:buClr>
                <a:srgbClr val="53BF9D"/>
              </a:buClr>
            </a:pPr>
            <a:r>
              <a:rPr lang="en-US" sz="5400" spc="114" dirty="0">
                <a:latin typeface="Barlow SemiCondensed" panose="020B0604020202020204" charset="0"/>
                <a:ea typeface="Calibri" panose="020F0502020204030204" pitchFamily="34" charset="0"/>
                <a:cs typeface="Times New Roman" panose="02020603050405020304" pitchFamily="18" charset="0"/>
              </a:rPr>
              <a:t>We often use household income as an indicator when looking at community conditions.</a:t>
            </a:r>
          </a:p>
          <a:p>
            <a:pPr lvl="0">
              <a:spcBef>
                <a:spcPct val="0"/>
              </a:spcBef>
              <a:buClr>
                <a:srgbClr val="53BF9D"/>
              </a:buCl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p:txBody>
      </p:sp>
      <p:pic>
        <p:nvPicPr>
          <p:cNvPr id="27" name="Graphic 26" descr="House with solid fill">
            <a:extLst>
              <a:ext uri="{FF2B5EF4-FFF2-40B4-BE49-F238E27FC236}">
                <a16:creationId xmlns:a16="http://schemas.microsoft.com/office/drawing/2014/main" id="{849DE142-2375-4C9F-9641-14C86E353EC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8446" y="3468566"/>
            <a:ext cx="2423665" cy="2423665"/>
          </a:xfrm>
          <a:prstGeom prst="rect">
            <a:avLst/>
          </a:prstGeom>
        </p:spPr>
      </p:pic>
      <p:pic>
        <p:nvPicPr>
          <p:cNvPr id="28" name="Graphic 27" descr="House with solid fill">
            <a:extLst>
              <a:ext uri="{FF2B5EF4-FFF2-40B4-BE49-F238E27FC236}">
                <a16:creationId xmlns:a16="http://schemas.microsoft.com/office/drawing/2014/main" id="{C9C67A2B-DF68-41DF-83BA-EA38B803BE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91797" y="3468565"/>
            <a:ext cx="2423665" cy="2423665"/>
          </a:xfrm>
          <a:prstGeom prst="rect">
            <a:avLst/>
          </a:prstGeom>
        </p:spPr>
      </p:pic>
      <p:pic>
        <p:nvPicPr>
          <p:cNvPr id="29" name="Graphic 28" descr="House with solid fill">
            <a:extLst>
              <a:ext uri="{FF2B5EF4-FFF2-40B4-BE49-F238E27FC236}">
                <a16:creationId xmlns:a16="http://schemas.microsoft.com/office/drawing/2014/main" id="{6CC00EE6-0E6E-44B0-9C70-2048A79114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82904" y="3480701"/>
            <a:ext cx="2423665" cy="2423665"/>
          </a:xfrm>
          <a:prstGeom prst="rect">
            <a:avLst/>
          </a:prstGeom>
        </p:spPr>
      </p:pic>
      <p:pic>
        <p:nvPicPr>
          <p:cNvPr id="30" name="Graphic 29" descr="House with solid fill">
            <a:extLst>
              <a:ext uri="{FF2B5EF4-FFF2-40B4-BE49-F238E27FC236}">
                <a16:creationId xmlns:a16="http://schemas.microsoft.com/office/drawing/2014/main" id="{4F1C6DC9-48E3-414A-B160-DD18C5D22D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06569" y="3468564"/>
            <a:ext cx="2423665" cy="2423665"/>
          </a:xfrm>
          <a:prstGeom prst="rect">
            <a:avLst/>
          </a:prstGeom>
        </p:spPr>
      </p:pic>
      <p:pic>
        <p:nvPicPr>
          <p:cNvPr id="31" name="Graphic 30" descr="House with solid fill">
            <a:extLst>
              <a:ext uri="{FF2B5EF4-FFF2-40B4-BE49-F238E27FC236}">
                <a16:creationId xmlns:a16="http://schemas.microsoft.com/office/drawing/2014/main" id="{27A03302-9D72-4709-8628-22ACC25EF0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730234" y="3468563"/>
            <a:ext cx="2423665" cy="2423665"/>
          </a:xfrm>
          <a:prstGeom prst="rect">
            <a:avLst/>
          </a:prstGeom>
        </p:spPr>
      </p:pic>
      <p:sp>
        <p:nvSpPr>
          <p:cNvPr id="34" name="TextBox 33">
            <a:extLst>
              <a:ext uri="{FF2B5EF4-FFF2-40B4-BE49-F238E27FC236}">
                <a16:creationId xmlns:a16="http://schemas.microsoft.com/office/drawing/2014/main" id="{7F4BD38A-E788-4FB7-8739-576ADDD7FB19}"/>
              </a:ext>
            </a:extLst>
          </p:cNvPr>
          <p:cNvSpPr txBox="1"/>
          <p:nvPr/>
        </p:nvSpPr>
        <p:spPr>
          <a:xfrm>
            <a:off x="5765121" y="5711745"/>
            <a:ext cx="1855391" cy="923330"/>
          </a:xfrm>
          <a:prstGeom prst="rect">
            <a:avLst/>
          </a:prstGeom>
          <a:noFill/>
        </p:spPr>
        <p:txBody>
          <a:bodyPr wrap="square">
            <a:spAutoFit/>
          </a:bodyPr>
          <a:lstStyle/>
          <a:p>
            <a:pPr algn="ctr"/>
            <a:r>
              <a:rPr lang="en-US" sz="5400" spc="167" dirty="0">
                <a:solidFill>
                  <a:srgbClr val="53BF9D"/>
                </a:solidFill>
                <a:latin typeface="Barlow Bold"/>
              </a:rPr>
              <a:t>65K</a:t>
            </a:r>
            <a:endParaRPr lang="en-US" sz="5400" dirty="0"/>
          </a:p>
        </p:txBody>
      </p:sp>
      <p:sp>
        <p:nvSpPr>
          <p:cNvPr id="35" name="TextBox 34">
            <a:extLst>
              <a:ext uri="{FF2B5EF4-FFF2-40B4-BE49-F238E27FC236}">
                <a16:creationId xmlns:a16="http://schemas.microsoft.com/office/drawing/2014/main" id="{F3481CA5-CE51-4D50-8208-8403D8604F28}"/>
              </a:ext>
            </a:extLst>
          </p:cNvPr>
          <p:cNvSpPr txBox="1"/>
          <p:nvPr/>
        </p:nvSpPr>
        <p:spPr>
          <a:xfrm>
            <a:off x="8252606" y="5674028"/>
            <a:ext cx="1855391" cy="923330"/>
          </a:xfrm>
          <a:prstGeom prst="rect">
            <a:avLst/>
          </a:prstGeom>
          <a:noFill/>
        </p:spPr>
        <p:txBody>
          <a:bodyPr wrap="square">
            <a:spAutoFit/>
          </a:bodyPr>
          <a:lstStyle/>
          <a:p>
            <a:pPr algn="ctr"/>
            <a:r>
              <a:rPr lang="en-US" sz="5400" spc="167" dirty="0">
                <a:solidFill>
                  <a:srgbClr val="53BF9D"/>
                </a:solidFill>
                <a:latin typeface="Barlow Bold"/>
              </a:rPr>
              <a:t>300K</a:t>
            </a:r>
            <a:endParaRPr lang="en-US" sz="5400" dirty="0"/>
          </a:p>
        </p:txBody>
      </p:sp>
      <p:sp>
        <p:nvSpPr>
          <p:cNvPr id="37" name="TextBox 36">
            <a:extLst>
              <a:ext uri="{FF2B5EF4-FFF2-40B4-BE49-F238E27FC236}">
                <a16:creationId xmlns:a16="http://schemas.microsoft.com/office/drawing/2014/main" id="{1C7A7E3B-3195-44A9-9A45-D5E83E027CEF}"/>
              </a:ext>
            </a:extLst>
          </p:cNvPr>
          <p:cNvSpPr txBox="1"/>
          <p:nvPr/>
        </p:nvSpPr>
        <p:spPr>
          <a:xfrm>
            <a:off x="3270997" y="5711745"/>
            <a:ext cx="1855391" cy="923330"/>
          </a:xfrm>
          <a:prstGeom prst="rect">
            <a:avLst/>
          </a:prstGeom>
          <a:noFill/>
        </p:spPr>
        <p:txBody>
          <a:bodyPr wrap="square">
            <a:spAutoFit/>
          </a:bodyPr>
          <a:lstStyle/>
          <a:p>
            <a:pPr algn="ctr"/>
            <a:r>
              <a:rPr lang="en-US" sz="5400" spc="167" dirty="0">
                <a:solidFill>
                  <a:srgbClr val="53BF9D"/>
                </a:solidFill>
                <a:latin typeface="Barlow Bold"/>
              </a:rPr>
              <a:t>20K</a:t>
            </a:r>
            <a:endParaRPr lang="en-US" sz="5400" dirty="0"/>
          </a:p>
        </p:txBody>
      </p:sp>
      <p:sp>
        <p:nvSpPr>
          <p:cNvPr id="38" name="TextBox 37">
            <a:extLst>
              <a:ext uri="{FF2B5EF4-FFF2-40B4-BE49-F238E27FC236}">
                <a16:creationId xmlns:a16="http://schemas.microsoft.com/office/drawing/2014/main" id="{85FFC375-EF46-4459-BB6A-51CE8336B3AD}"/>
              </a:ext>
            </a:extLst>
          </p:cNvPr>
          <p:cNvSpPr txBox="1"/>
          <p:nvPr/>
        </p:nvSpPr>
        <p:spPr>
          <a:xfrm>
            <a:off x="10740091" y="5649095"/>
            <a:ext cx="1855391" cy="923330"/>
          </a:xfrm>
          <a:prstGeom prst="rect">
            <a:avLst/>
          </a:prstGeom>
          <a:noFill/>
        </p:spPr>
        <p:txBody>
          <a:bodyPr wrap="square">
            <a:spAutoFit/>
          </a:bodyPr>
          <a:lstStyle/>
          <a:p>
            <a:pPr algn="ctr"/>
            <a:r>
              <a:rPr lang="en-US" sz="5400" spc="167" dirty="0">
                <a:solidFill>
                  <a:srgbClr val="53BF9D"/>
                </a:solidFill>
                <a:latin typeface="Barlow Bold"/>
              </a:rPr>
              <a:t>275K</a:t>
            </a:r>
            <a:endParaRPr lang="en-US" sz="5400" dirty="0"/>
          </a:p>
        </p:txBody>
      </p:sp>
      <p:sp>
        <p:nvSpPr>
          <p:cNvPr id="39" name="TextBox 38">
            <a:extLst>
              <a:ext uri="{FF2B5EF4-FFF2-40B4-BE49-F238E27FC236}">
                <a16:creationId xmlns:a16="http://schemas.microsoft.com/office/drawing/2014/main" id="{2CC8CBEF-2769-4284-8981-BA0AE7420D62}"/>
              </a:ext>
            </a:extLst>
          </p:cNvPr>
          <p:cNvSpPr txBox="1"/>
          <p:nvPr/>
        </p:nvSpPr>
        <p:spPr>
          <a:xfrm>
            <a:off x="13014370" y="5636089"/>
            <a:ext cx="1855391" cy="923330"/>
          </a:xfrm>
          <a:prstGeom prst="rect">
            <a:avLst/>
          </a:prstGeom>
          <a:noFill/>
        </p:spPr>
        <p:txBody>
          <a:bodyPr wrap="square">
            <a:spAutoFit/>
          </a:bodyPr>
          <a:lstStyle/>
          <a:p>
            <a:pPr algn="ctr"/>
            <a:r>
              <a:rPr lang="en-US" sz="5400" spc="167" dirty="0">
                <a:solidFill>
                  <a:srgbClr val="53BF9D"/>
                </a:solidFill>
                <a:latin typeface="Barlow Bold"/>
              </a:rPr>
              <a:t>100K</a:t>
            </a:r>
            <a:endParaRPr lang="en-US" sz="5400" dirty="0"/>
          </a:p>
        </p:txBody>
      </p:sp>
      <p:pic>
        <p:nvPicPr>
          <p:cNvPr id="83" name="Graphic 82" descr="House with solid fill">
            <a:extLst>
              <a:ext uri="{FF2B5EF4-FFF2-40B4-BE49-F238E27FC236}">
                <a16:creationId xmlns:a16="http://schemas.microsoft.com/office/drawing/2014/main" id="{95C12AD6-5C01-4732-AE39-6FC8D7E7596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44580" y="6363892"/>
            <a:ext cx="2423665" cy="2423665"/>
          </a:xfrm>
          <a:prstGeom prst="rect">
            <a:avLst/>
          </a:prstGeom>
        </p:spPr>
      </p:pic>
      <p:pic>
        <p:nvPicPr>
          <p:cNvPr id="84" name="Graphic 83" descr="House with solid fill">
            <a:extLst>
              <a:ext uri="{FF2B5EF4-FFF2-40B4-BE49-F238E27FC236}">
                <a16:creationId xmlns:a16="http://schemas.microsoft.com/office/drawing/2014/main" id="{FC00E98B-F59A-4119-9121-37E62FE4E5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57931" y="6363891"/>
            <a:ext cx="2423665" cy="2423665"/>
          </a:xfrm>
          <a:prstGeom prst="rect">
            <a:avLst/>
          </a:prstGeom>
        </p:spPr>
      </p:pic>
      <p:pic>
        <p:nvPicPr>
          <p:cNvPr id="85" name="Graphic 84" descr="House with solid fill">
            <a:extLst>
              <a:ext uri="{FF2B5EF4-FFF2-40B4-BE49-F238E27FC236}">
                <a16:creationId xmlns:a16="http://schemas.microsoft.com/office/drawing/2014/main" id="{085F0739-EC55-4C0A-81AD-F379311C948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9038" y="6376027"/>
            <a:ext cx="2423665" cy="2423665"/>
          </a:xfrm>
          <a:prstGeom prst="rect">
            <a:avLst/>
          </a:prstGeom>
        </p:spPr>
      </p:pic>
      <p:pic>
        <p:nvPicPr>
          <p:cNvPr id="86" name="Graphic 85" descr="House with solid fill">
            <a:extLst>
              <a:ext uri="{FF2B5EF4-FFF2-40B4-BE49-F238E27FC236}">
                <a16:creationId xmlns:a16="http://schemas.microsoft.com/office/drawing/2014/main" id="{0E72533E-EC78-4403-B7BE-49DFF1C5EAB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72703" y="6363890"/>
            <a:ext cx="2423665" cy="2423665"/>
          </a:xfrm>
          <a:prstGeom prst="rect">
            <a:avLst/>
          </a:prstGeom>
        </p:spPr>
      </p:pic>
      <p:pic>
        <p:nvPicPr>
          <p:cNvPr id="87" name="Graphic 86" descr="House with solid fill">
            <a:extLst>
              <a:ext uri="{FF2B5EF4-FFF2-40B4-BE49-F238E27FC236}">
                <a16:creationId xmlns:a16="http://schemas.microsoft.com/office/drawing/2014/main" id="{31342150-10D5-44B5-8EA9-600729255E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696368" y="6363889"/>
            <a:ext cx="2423665" cy="2423665"/>
          </a:xfrm>
          <a:prstGeom prst="rect">
            <a:avLst/>
          </a:prstGeom>
        </p:spPr>
      </p:pic>
      <p:sp>
        <p:nvSpPr>
          <p:cNvPr id="90" name="TextBox 89">
            <a:extLst>
              <a:ext uri="{FF2B5EF4-FFF2-40B4-BE49-F238E27FC236}">
                <a16:creationId xmlns:a16="http://schemas.microsoft.com/office/drawing/2014/main" id="{A7C5CF0E-5346-4826-AA49-696DE96C5BCB}"/>
              </a:ext>
            </a:extLst>
          </p:cNvPr>
          <p:cNvSpPr txBox="1"/>
          <p:nvPr/>
        </p:nvSpPr>
        <p:spPr>
          <a:xfrm>
            <a:off x="5731255" y="8607071"/>
            <a:ext cx="1855391" cy="923330"/>
          </a:xfrm>
          <a:prstGeom prst="rect">
            <a:avLst/>
          </a:prstGeom>
          <a:noFill/>
        </p:spPr>
        <p:txBody>
          <a:bodyPr wrap="square">
            <a:spAutoFit/>
          </a:bodyPr>
          <a:lstStyle/>
          <a:p>
            <a:pPr algn="ctr"/>
            <a:r>
              <a:rPr lang="en-US" sz="5400" spc="167" dirty="0">
                <a:solidFill>
                  <a:srgbClr val="53BF9D"/>
                </a:solidFill>
                <a:latin typeface="Barlow Bold"/>
              </a:rPr>
              <a:t>30K</a:t>
            </a:r>
            <a:endParaRPr lang="en-US" sz="5400" dirty="0"/>
          </a:p>
        </p:txBody>
      </p:sp>
      <p:sp>
        <p:nvSpPr>
          <p:cNvPr id="91" name="TextBox 90">
            <a:extLst>
              <a:ext uri="{FF2B5EF4-FFF2-40B4-BE49-F238E27FC236}">
                <a16:creationId xmlns:a16="http://schemas.microsoft.com/office/drawing/2014/main" id="{227558F6-2437-4C27-8B36-7E0E515B26F4}"/>
              </a:ext>
            </a:extLst>
          </p:cNvPr>
          <p:cNvSpPr txBox="1"/>
          <p:nvPr/>
        </p:nvSpPr>
        <p:spPr>
          <a:xfrm>
            <a:off x="8218740" y="8569354"/>
            <a:ext cx="1855391" cy="923330"/>
          </a:xfrm>
          <a:prstGeom prst="rect">
            <a:avLst/>
          </a:prstGeom>
          <a:noFill/>
        </p:spPr>
        <p:txBody>
          <a:bodyPr wrap="square">
            <a:spAutoFit/>
          </a:bodyPr>
          <a:lstStyle/>
          <a:p>
            <a:pPr algn="ctr"/>
            <a:r>
              <a:rPr lang="en-US" sz="5400" spc="167" dirty="0">
                <a:solidFill>
                  <a:srgbClr val="53BF9D"/>
                </a:solidFill>
                <a:latin typeface="Barlow Bold"/>
              </a:rPr>
              <a:t>50K</a:t>
            </a:r>
            <a:endParaRPr lang="en-US" sz="5400" dirty="0"/>
          </a:p>
        </p:txBody>
      </p:sp>
      <p:sp>
        <p:nvSpPr>
          <p:cNvPr id="93" name="TextBox 92">
            <a:extLst>
              <a:ext uri="{FF2B5EF4-FFF2-40B4-BE49-F238E27FC236}">
                <a16:creationId xmlns:a16="http://schemas.microsoft.com/office/drawing/2014/main" id="{4445A448-48C6-4AFA-BDEE-6EBAE35FCCD3}"/>
              </a:ext>
            </a:extLst>
          </p:cNvPr>
          <p:cNvSpPr txBox="1"/>
          <p:nvPr/>
        </p:nvSpPr>
        <p:spPr>
          <a:xfrm>
            <a:off x="3237131" y="8607071"/>
            <a:ext cx="1855391" cy="923330"/>
          </a:xfrm>
          <a:prstGeom prst="rect">
            <a:avLst/>
          </a:prstGeom>
          <a:noFill/>
        </p:spPr>
        <p:txBody>
          <a:bodyPr wrap="square">
            <a:spAutoFit/>
          </a:bodyPr>
          <a:lstStyle/>
          <a:p>
            <a:pPr algn="ctr"/>
            <a:r>
              <a:rPr lang="en-US" sz="5400" spc="167" dirty="0">
                <a:solidFill>
                  <a:srgbClr val="53BF9D"/>
                </a:solidFill>
                <a:latin typeface="Barlow Bold"/>
              </a:rPr>
              <a:t>25K</a:t>
            </a:r>
            <a:endParaRPr lang="en-US" sz="5400" dirty="0"/>
          </a:p>
        </p:txBody>
      </p:sp>
      <p:sp>
        <p:nvSpPr>
          <p:cNvPr id="94" name="TextBox 93">
            <a:extLst>
              <a:ext uri="{FF2B5EF4-FFF2-40B4-BE49-F238E27FC236}">
                <a16:creationId xmlns:a16="http://schemas.microsoft.com/office/drawing/2014/main" id="{361A1B06-4D93-458B-B41C-4FDB9276BC15}"/>
              </a:ext>
            </a:extLst>
          </p:cNvPr>
          <p:cNvSpPr txBox="1"/>
          <p:nvPr/>
        </p:nvSpPr>
        <p:spPr>
          <a:xfrm>
            <a:off x="10706225" y="8544421"/>
            <a:ext cx="1855391" cy="923330"/>
          </a:xfrm>
          <a:prstGeom prst="rect">
            <a:avLst/>
          </a:prstGeom>
          <a:noFill/>
        </p:spPr>
        <p:txBody>
          <a:bodyPr wrap="square">
            <a:spAutoFit/>
          </a:bodyPr>
          <a:lstStyle/>
          <a:p>
            <a:pPr algn="ctr"/>
            <a:r>
              <a:rPr lang="en-US" sz="5400" spc="167" dirty="0">
                <a:solidFill>
                  <a:srgbClr val="53BF9D"/>
                </a:solidFill>
                <a:latin typeface="Barlow Bold"/>
              </a:rPr>
              <a:t>55K</a:t>
            </a:r>
            <a:endParaRPr lang="en-US" sz="5400" dirty="0"/>
          </a:p>
        </p:txBody>
      </p:sp>
      <p:sp>
        <p:nvSpPr>
          <p:cNvPr id="95" name="TextBox 94">
            <a:extLst>
              <a:ext uri="{FF2B5EF4-FFF2-40B4-BE49-F238E27FC236}">
                <a16:creationId xmlns:a16="http://schemas.microsoft.com/office/drawing/2014/main" id="{F62FB375-4202-4CD4-9DA3-67CF80820E6A}"/>
              </a:ext>
            </a:extLst>
          </p:cNvPr>
          <p:cNvSpPr txBox="1"/>
          <p:nvPr/>
        </p:nvSpPr>
        <p:spPr>
          <a:xfrm>
            <a:off x="12980504" y="8531415"/>
            <a:ext cx="1855391" cy="923330"/>
          </a:xfrm>
          <a:prstGeom prst="rect">
            <a:avLst/>
          </a:prstGeom>
          <a:noFill/>
        </p:spPr>
        <p:txBody>
          <a:bodyPr wrap="square">
            <a:spAutoFit/>
          </a:bodyPr>
          <a:lstStyle/>
          <a:p>
            <a:pPr algn="ctr"/>
            <a:r>
              <a:rPr lang="en-US" sz="5400" spc="167" dirty="0">
                <a:solidFill>
                  <a:srgbClr val="53BF9D"/>
                </a:solidFill>
                <a:latin typeface="Barlow Bold"/>
              </a:rPr>
              <a:t>20K</a:t>
            </a:r>
            <a:endParaRPr lang="en-US" sz="5400" dirty="0"/>
          </a:p>
        </p:txBody>
      </p:sp>
    </p:spTree>
    <p:extLst>
      <p:ext uri="{BB962C8B-B14F-4D97-AF65-F5344CB8AC3E}">
        <p14:creationId xmlns:p14="http://schemas.microsoft.com/office/powerpoint/2010/main" val="33369850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7" name="Graphic 26" descr="House with solid fill">
            <a:extLst>
              <a:ext uri="{FF2B5EF4-FFF2-40B4-BE49-F238E27FC236}">
                <a16:creationId xmlns:a16="http://schemas.microsoft.com/office/drawing/2014/main" id="{849DE142-2375-4C9F-9641-14C86E353EC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8446" y="3468566"/>
            <a:ext cx="2423665" cy="2423665"/>
          </a:xfrm>
          <a:prstGeom prst="rect">
            <a:avLst/>
          </a:prstGeom>
        </p:spPr>
      </p:pic>
      <p:pic>
        <p:nvPicPr>
          <p:cNvPr id="28" name="Graphic 27" descr="House with solid fill">
            <a:extLst>
              <a:ext uri="{FF2B5EF4-FFF2-40B4-BE49-F238E27FC236}">
                <a16:creationId xmlns:a16="http://schemas.microsoft.com/office/drawing/2014/main" id="{C9C67A2B-DF68-41DF-83BA-EA38B803BE4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91797" y="3468565"/>
            <a:ext cx="2423665" cy="2423665"/>
          </a:xfrm>
          <a:prstGeom prst="rect">
            <a:avLst/>
          </a:prstGeom>
        </p:spPr>
      </p:pic>
      <p:pic>
        <p:nvPicPr>
          <p:cNvPr id="29" name="Graphic 28" descr="House with solid fill">
            <a:extLst>
              <a:ext uri="{FF2B5EF4-FFF2-40B4-BE49-F238E27FC236}">
                <a16:creationId xmlns:a16="http://schemas.microsoft.com/office/drawing/2014/main" id="{6CC00EE6-0E6E-44B0-9C70-2048A791143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82904" y="3480701"/>
            <a:ext cx="2423665" cy="2423665"/>
          </a:xfrm>
          <a:prstGeom prst="rect">
            <a:avLst/>
          </a:prstGeom>
        </p:spPr>
      </p:pic>
      <p:pic>
        <p:nvPicPr>
          <p:cNvPr id="30" name="Graphic 29" descr="House with solid fill">
            <a:extLst>
              <a:ext uri="{FF2B5EF4-FFF2-40B4-BE49-F238E27FC236}">
                <a16:creationId xmlns:a16="http://schemas.microsoft.com/office/drawing/2014/main" id="{4F1C6DC9-48E3-414A-B160-DD18C5D22D4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306569" y="3468564"/>
            <a:ext cx="2423665" cy="2423665"/>
          </a:xfrm>
          <a:prstGeom prst="rect">
            <a:avLst/>
          </a:prstGeom>
        </p:spPr>
      </p:pic>
      <p:pic>
        <p:nvPicPr>
          <p:cNvPr id="31" name="Graphic 30" descr="House with solid fill">
            <a:extLst>
              <a:ext uri="{FF2B5EF4-FFF2-40B4-BE49-F238E27FC236}">
                <a16:creationId xmlns:a16="http://schemas.microsoft.com/office/drawing/2014/main" id="{27A03302-9D72-4709-8628-22ACC25EF0B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730234" y="3468563"/>
            <a:ext cx="2423665" cy="2423665"/>
          </a:xfrm>
          <a:prstGeom prst="rect">
            <a:avLst/>
          </a:prstGeom>
        </p:spPr>
      </p:pic>
      <p:sp>
        <p:nvSpPr>
          <p:cNvPr id="34" name="TextBox 33">
            <a:extLst>
              <a:ext uri="{FF2B5EF4-FFF2-40B4-BE49-F238E27FC236}">
                <a16:creationId xmlns:a16="http://schemas.microsoft.com/office/drawing/2014/main" id="{7F4BD38A-E788-4FB7-8739-576ADDD7FB19}"/>
              </a:ext>
            </a:extLst>
          </p:cNvPr>
          <p:cNvSpPr txBox="1"/>
          <p:nvPr/>
        </p:nvSpPr>
        <p:spPr>
          <a:xfrm>
            <a:off x="5765121" y="5711745"/>
            <a:ext cx="1855391" cy="923330"/>
          </a:xfrm>
          <a:prstGeom prst="rect">
            <a:avLst/>
          </a:prstGeom>
          <a:noFill/>
        </p:spPr>
        <p:txBody>
          <a:bodyPr wrap="square">
            <a:spAutoFit/>
          </a:bodyPr>
          <a:lstStyle/>
          <a:p>
            <a:pPr algn="ctr"/>
            <a:r>
              <a:rPr lang="en-US" sz="5400" spc="167" dirty="0">
                <a:latin typeface="Barlow Bold"/>
              </a:rPr>
              <a:t>65K</a:t>
            </a:r>
            <a:endParaRPr lang="en-US" sz="5400" dirty="0"/>
          </a:p>
        </p:txBody>
      </p:sp>
      <p:sp>
        <p:nvSpPr>
          <p:cNvPr id="35" name="TextBox 34">
            <a:extLst>
              <a:ext uri="{FF2B5EF4-FFF2-40B4-BE49-F238E27FC236}">
                <a16:creationId xmlns:a16="http://schemas.microsoft.com/office/drawing/2014/main" id="{F3481CA5-CE51-4D50-8208-8403D8604F28}"/>
              </a:ext>
            </a:extLst>
          </p:cNvPr>
          <p:cNvSpPr txBox="1"/>
          <p:nvPr/>
        </p:nvSpPr>
        <p:spPr>
          <a:xfrm>
            <a:off x="8252606" y="5674028"/>
            <a:ext cx="1855391" cy="923330"/>
          </a:xfrm>
          <a:prstGeom prst="rect">
            <a:avLst/>
          </a:prstGeom>
          <a:noFill/>
        </p:spPr>
        <p:txBody>
          <a:bodyPr wrap="square">
            <a:spAutoFit/>
          </a:bodyPr>
          <a:lstStyle/>
          <a:p>
            <a:pPr algn="ctr"/>
            <a:r>
              <a:rPr lang="en-US" sz="5400" spc="167" dirty="0">
                <a:latin typeface="Barlow Bold"/>
              </a:rPr>
              <a:t>300K</a:t>
            </a:r>
            <a:endParaRPr lang="en-US" sz="5400" dirty="0"/>
          </a:p>
        </p:txBody>
      </p:sp>
      <p:sp>
        <p:nvSpPr>
          <p:cNvPr id="37" name="TextBox 36">
            <a:extLst>
              <a:ext uri="{FF2B5EF4-FFF2-40B4-BE49-F238E27FC236}">
                <a16:creationId xmlns:a16="http://schemas.microsoft.com/office/drawing/2014/main" id="{1C7A7E3B-3195-44A9-9A45-D5E83E027CEF}"/>
              </a:ext>
            </a:extLst>
          </p:cNvPr>
          <p:cNvSpPr txBox="1"/>
          <p:nvPr/>
        </p:nvSpPr>
        <p:spPr>
          <a:xfrm>
            <a:off x="3270997" y="5711745"/>
            <a:ext cx="1855391" cy="923330"/>
          </a:xfrm>
          <a:prstGeom prst="rect">
            <a:avLst/>
          </a:prstGeom>
          <a:noFill/>
        </p:spPr>
        <p:txBody>
          <a:bodyPr wrap="square">
            <a:spAutoFit/>
          </a:bodyPr>
          <a:lstStyle/>
          <a:p>
            <a:pPr algn="ctr"/>
            <a:r>
              <a:rPr lang="en-US" sz="5400" spc="167" dirty="0">
                <a:solidFill>
                  <a:srgbClr val="53BF9D"/>
                </a:solidFill>
                <a:latin typeface="Barlow Bold"/>
              </a:rPr>
              <a:t>20K</a:t>
            </a:r>
            <a:endParaRPr lang="en-US" sz="5400" dirty="0"/>
          </a:p>
        </p:txBody>
      </p:sp>
      <p:sp>
        <p:nvSpPr>
          <p:cNvPr id="38" name="TextBox 37">
            <a:extLst>
              <a:ext uri="{FF2B5EF4-FFF2-40B4-BE49-F238E27FC236}">
                <a16:creationId xmlns:a16="http://schemas.microsoft.com/office/drawing/2014/main" id="{85FFC375-EF46-4459-BB6A-51CE8336B3AD}"/>
              </a:ext>
            </a:extLst>
          </p:cNvPr>
          <p:cNvSpPr txBox="1"/>
          <p:nvPr/>
        </p:nvSpPr>
        <p:spPr>
          <a:xfrm>
            <a:off x="10740091" y="5649095"/>
            <a:ext cx="1855391" cy="923330"/>
          </a:xfrm>
          <a:prstGeom prst="rect">
            <a:avLst/>
          </a:prstGeom>
          <a:noFill/>
        </p:spPr>
        <p:txBody>
          <a:bodyPr wrap="square">
            <a:spAutoFit/>
          </a:bodyPr>
          <a:lstStyle/>
          <a:p>
            <a:pPr algn="ctr"/>
            <a:r>
              <a:rPr lang="en-US" sz="5400" spc="167" dirty="0">
                <a:latin typeface="Barlow Bold"/>
              </a:rPr>
              <a:t>275K</a:t>
            </a:r>
            <a:endParaRPr lang="en-US" sz="5400" dirty="0"/>
          </a:p>
        </p:txBody>
      </p:sp>
      <p:sp>
        <p:nvSpPr>
          <p:cNvPr id="39" name="TextBox 38">
            <a:extLst>
              <a:ext uri="{FF2B5EF4-FFF2-40B4-BE49-F238E27FC236}">
                <a16:creationId xmlns:a16="http://schemas.microsoft.com/office/drawing/2014/main" id="{2CC8CBEF-2769-4284-8981-BA0AE7420D62}"/>
              </a:ext>
            </a:extLst>
          </p:cNvPr>
          <p:cNvSpPr txBox="1"/>
          <p:nvPr/>
        </p:nvSpPr>
        <p:spPr>
          <a:xfrm>
            <a:off x="13014370" y="5636089"/>
            <a:ext cx="1855391" cy="923330"/>
          </a:xfrm>
          <a:prstGeom prst="rect">
            <a:avLst/>
          </a:prstGeom>
          <a:noFill/>
        </p:spPr>
        <p:txBody>
          <a:bodyPr wrap="square">
            <a:spAutoFit/>
          </a:bodyPr>
          <a:lstStyle/>
          <a:p>
            <a:pPr algn="ctr"/>
            <a:r>
              <a:rPr lang="en-US" sz="5400" spc="167" dirty="0">
                <a:latin typeface="Barlow Bold"/>
              </a:rPr>
              <a:t>100K</a:t>
            </a:r>
            <a:endParaRPr lang="en-US" sz="5400" dirty="0"/>
          </a:p>
        </p:txBody>
      </p:sp>
      <p:pic>
        <p:nvPicPr>
          <p:cNvPr id="83" name="Graphic 82" descr="House with solid fill">
            <a:extLst>
              <a:ext uri="{FF2B5EF4-FFF2-40B4-BE49-F238E27FC236}">
                <a16:creationId xmlns:a16="http://schemas.microsoft.com/office/drawing/2014/main" id="{95C12AD6-5C01-4732-AE39-6FC8D7E7596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944580" y="6363892"/>
            <a:ext cx="2423665" cy="2423665"/>
          </a:xfrm>
          <a:prstGeom prst="rect">
            <a:avLst/>
          </a:prstGeom>
        </p:spPr>
      </p:pic>
      <p:pic>
        <p:nvPicPr>
          <p:cNvPr id="84" name="Graphic 83" descr="House with solid fill">
            <a:extLst>
              <a:ext uri="{FF2B5EF4-FFF2-40B4-BE49-F238E27FC236}">
                <a16:creationId xmlns:a16="http://schemas.microsoft.com/office/drawing/2014/main" id="{FC00E98B-F59A-4119-9121-37E62FE4E5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57931" y="6363891"/>
            <a:ext cx="2423665" cy="2423665"/>
          </a:xfrm>
          <a:prstGeom prst="rect">
            <a:avLst/>
          </a:prstGeom>
        </p:spPr>
      </p:pic>
      <p:pic>
        <p:nvPicPr>
          <p:cNvPr id="85" name="Graphic 84" descr="House with solid fill">
            <a:extLst>
              <a:ext uri="{FF2B5EF4-FFF2-40B4-BE49-F238E27FC236}">
                <a16:creationId xmlns:a16="http://schemas.microsoft.com/office/drawing/2014/main" id="{085F0739-EC55-4C0A-81AD-F379311C948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49038" y="6376027"/>
            <a:ext cx="2423665" cy="2423665"/>
          </a:xfrm>
          <a:prstGeom prst="rect">
            <a:avLst/>
          </a:prstGeom>
        </p:spPr>
      </p:pic>
      <p:pic>
        <p:nvPicPr>
          <p:cNvPr id="86" name="Graphic 85" descr="House with solid fill">
            <a:extLst>
              <a:ext uri="{FF2B5EF4-FFF2-40B4-BE49-F238E27FC236}">
                <a16:creationId xmlns:a16="http://schemas.microsoft.com/office/drawing/2014/main" id="{0E72533E-EC78-4403-B7BE-49DFF1C5EAB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272703" y="6363890"/>
            <a:ext cx="2423665" cy="2423665"/>
          </a:xfrm>
          <a:prstGeom prst="rect">
            <a:avLst/>
          </a:prstGeom>
        </p:spPr>
      </p:pic>
      <p:pic>
        <p:nvPicPr>
          <p:cNvPr id="87" name="Graphic 86" descr="House with solid fill">
            <a:extLst>
              <a:ext uri="{FF2B5EF4-FFF2-40B4-BE49-F238E27FC236}">
                <a16:creationId xmlns:a16="http://schemas.microsoft.com/office/drawing/2014/main" id="{31342150-10D5-44B5-8EA9-600729255E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696368" y="6363889"/>
            <a:ext cx="2423665" cy="2423665"/>
          </a:xfrm>
          <a:prstGeom prst="rect">
            <a:avLst/>
          </a:prstGeom>
        </p:spPr>
      </p:pic>
      <p:sp>
        <p:nvSpPr>
          <p:cNvPr id="90" name="TextBox 89">
            <a:extLst>
              <a:ext uri="{FF2B5EF4-FFF2-40B4-BE49-F238E27FC236}">
                <a16:creationId xmlns:a16="http://schemas.microsoft.com/office/drawing/2014/main" id="{A7C5CF0E-5346-4826-AA49-696DE96C5BCB}"/>
              </a:ext>
            </a:extLst>
          </p:cNvPr>
          <p:cNvSpPr txBox="1"/>
          <p:nvPr/>
        </p:nvSpPr>
        <p:spPr>
          <a:xfrm>
            <a:off x="5731255" y="8607071"/>
            <a:ext cx="1855391" cy="923330"/>
          </a:xfrm>
          <a:prstGeom prst="rect">
            <a:avLst/>
          </a:prstGeom>
          <a:noFill/>
        </p:spPr>
        <p:txBody>
          <a:bodyPr wrap="square">
            <a:spAutoFit/>
          </a:bodyPr>
          <a:lstStyle/>
          <a:p>
            <a:pPr algn="ctr"/>
            <a:r>
              <a:rPr lang="en-US" sz="5400" spc="167" dirty="0">
                <a:latin typeface="Barlow Bold"/>
              </a:rPr>
              <a:t>30K</a:t>
            </a:r>
            <a:endParaRPr lang="en-US" sz="5400" dirty="0"/>
          </a:p>
        </p:txBody>
      </p:sp>
      <p:sp>
        <p:nvSpPr>
          <p:cNvPr id="91" name="TextBox 90">
            <a:extLst>
              <a:ext uri="{FF2B5EF4-FFF2-40B4-BE49-F238E27FC236}">
                <a16:creationId xmlns:a16="http://schemas.microsoft.com/office/drawing/2014/main" id="{227558F6-2437-4C27-8B36-7E0E515B26F4}"/>
              </a:ext>
            </a:extLst>
          </p:cNvPr>
          <p:cNvSpPr txBox="1"/>
          <p:nvPr/>
        </p:nvSpPr>
        <p:spPr>
          <a:xfrm>
            <a:off x="8218740" y="8569354"/>
            <a:ext cx="1855391" cy="923330"/>
          </a:xfrm>
          <a:prstGeom prst="rect">
            <a:avLst/>
          </a:prstGeom>
          <a:noFill/>
        </p:spPr>
        <p:txBody>
          <a:bodyPr wrap="square">
            <a:spAutoFit/>
          </a:bodyPr>
          <a:lstStyle/>
          <a:p>
            <a:pPr algn="ctr"/>
            <a:r>
              <a:rPr lang="en-US" sz="5400" spc="167" dirty="0">
                <a:latin typeface="Barlow Bold"/>
              </a:rPr>
              <a:t>50K</a:t>
            </a:r>
            <a:endParaRPr lang="en-US" sz="5400" dirty="0"/>
          </a:p>
        </p:txBody>
      </p:sp>
      <p:sp>
        <p:nvSpPr>
          <p:cNvPr id="93" name="TextBox 92">
            <a:extLst>
              <a:ext uri="{FF2B5EF4-FFF2-40B4-BE49-F238E27FC236}">
                <a16:creationId xmlns:a16="http://schemas.microsoft.com/office/drawing/2014/main" id="{4445A448-48C6-4AFA-BDEE-6EBAE35FCCD3}"/>
              </a:ext>
            </a:extLst>
          </p:cNvPr>
          <p:cNvSpPr txBox="1"/>
          <p:nvPr/>
        </p:nvSpPr>
        <p:spPr>
          <a:xfrm>
            <a:off x="3237131" y="8607071"/>
            <a:ext cx="1855391" cy="923330"/>
          </a:xfrm>
          <a:prstGeom prst="rect">
            <a:avLst/>
          </a:prstGeom>
          <a:noFill/>
        </p:spPr>
        <p:txBody>
          <a:bodyPr wrap="square">
            <a:spAutoFit/>
          </a:bodyPr>
          <a:lstStyle/>
          <a:p>
            <a:pPr algn="ctr"/>
            <a:r>
              <a:rPr lang="en-US" sz="5400" spc="167" dirty="0">
                <a:latin typeface="Barlow Bold"/>
              </a:rPr>
              <a:t>25K</a:t>
            </a:r>
            <a:endParaRPr lang="en-US" sz="5400" dirty="0"/>
          </a:p>
        </p:txBody>
      </p:sp>
      <p:sp>
        <p:nvSpPr>
          <p:cNvPr id="94" name="TextBox 93">
            <a:extLst>
              <a:ext uri="{FF2B5EF4-FFF2-40B4-BE49-F238E27FC236}">
                <a16:creationId xmlns:a16="http://schemas.microsoft.com/office/drawing/2014/main" id="{361A1B06-4D93-458B-B41C-4FDB9276BC15}"/>
              </a:ext>
            </a:extLst>
          </p:cNvPr>
          <p:cNvSpPr txBox="1"/>
          <p:nvPr/>
        </p:nvSpPr>
        <p:spPr>
          <a:xfrm>
            <a:off x="10706225" y="8544421"/>
            <a:ext cx="1855391" cy="923330"/>
          </a:xfrm>
          <a:prstGeom prst="rect">
            <a:avLst/>
          </a:prstGeom>
          <a:noFill/>
        </p:spPr>
        <p:txBody>
          <a:bodyPr wrap="square">
            <a:spAutoFit/>
          </a:bodyPr>
          <a:lstStyle/>
          <a:p>
            <a:pPr algn="ctr"/>
            <a:r>
              <a:rPr lang="en-US" sz="5400" spc="167" dirty="0">
                <a:latin typeface="Barlow Bold"/>
              </a:rPr>
              <a:t>55K</a:t>
            </a:r>
            <a:endParaRPr lang="en-US" sz="5400" dirty="0"/>
          </a:p>
        </p:txBody>
      </p:sp>
      <p:sp>
        <p:nvSpPr>
          <p:cNvPr id="95" name="TextBox 94">
            <a:extLst>
              <a:ext uri="{FF2B5EF4-FFF2-40B4-BE49-F238E27FC236}">
                <a16:creationId xmlns:a16="http://schemas.microsoft.com/office/drawing/2014/main" id="{F62FB375-4202-4CD4-9DA3-67CF80820E6A}"/>
              </a:ext>
            </a:extLst>
          </p:cNvPr>
          <p:cNvSpPr txBox="1"/>
          <p:nvPr/>
        </p:nvSpPr>
        <p:spPr>
          <a:xfrm>
            <a:off x="12980504" y="8531415"/>
            <a:ext cx="1855391" cy="923330"/>
          </a:xfrm>
          <a:prstGeom prst="rect">
            <a:avLst/>
          </a:prstGeom>
          <a:noFill/>
        </p:spPr>
        <p:txBody>
          <a:bodyPr wrap="square">
            <a:spAutoFit/>
          </a:bodyPr>
          <a:lstStyle/>
          <a:p>
            <a:pPr algn="ctr"/>
            <a:r>
              <a:rPr lang="en-US" sz="5400" spc="167" dirty="0">
                <a:solidFill>
                  <a:srgbClr val="53BF9D"/>
                </a:solidFill>
                <a:latin typeface="Barlow Bold"/>
              </a:rPr>
              <a:t>20K</a:t>
            </a:r>
            <a:endParaRPr lang="en-US" sz="5400" dirty="0"/>
          </a:p>
        </p:txBody>
      </p:sp>
      <p:sp>
        <p:nvSpPr>
          <p:cNvPr id="54" name="TextBox 40">
            <a:extLst>
              <a:ext uri="{FF2B5EF4-FFF2-40B4-BE49-F238E27FC236}">
                <a16:creationId xmlns:a16="http://schemas.microsoft.com/office/drawing/2014/main" id="{749DDA0A-93FA-40F3-85D6-F18CCC1A1CDE}"/>
              </a:ext>
            </a:extLst>
          </p:cNvPr>
          <p:cNvSpPr txBox="1"/>
          <p:nvPr/>
        </p:nvSpPr>
        <p:spPr>
          <a:xfrm>
            <a:off x="1038506" y="2390357"/>
            <a:ext cx="16210988" cy="830997"/>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What’s the lowest?</a:t>
            </a:r>
          </a:p>
        </p:txBody>
      </p:sp>
    </p:spTree>
    <p:extLst>
      <p:ext uri="{BB962C8B-B14F-4D97-AF65-F5344CB8AC3E}">
        <p14:creationId xmlns:p14="http://schemas.microsoft.com/office/powerpoint/2010/main" val="42049813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7" name="Graphic 26" descr="House with solid fill">
            <a:extLst>
              <a:ext uri="{FF2B5EF4-FFF2-40B4-BE49-F238E27FC236}">
                <a16:creationId xmlns:a16="http://schemas.microsoft.com/office/drawing/2014/main" id="{849DE142-2375-4C9F-9641-14C86E353EC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8446" y="3468566"/>
            <a:ext cx="2423665" cy="2423665"/>
          </a:xfrm>
          <a:prstGeom prst="rect">
            <a:avLst/>
          </a:prstGeom>
        </p:spPr>
      </p:pic>
      <p:pic>
        <p:nvPicPr>
          <p:cNvPr id="28" name="Graphic 27" descr="House with solid fill">
            <a:extLst>
              <a:ext uri="{FF2B5EF4-FFF2-40B4-BE49-F238E27FC236}">
                <a16:creationId xmlns:a16="http://schemas.microsoft.com/office/drawing/2014/main" id="{C9C67A2B-DF68-41DF-83BA-EA38B803BE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91797" y="3468565"/>
            <a:ext cx="2423665" cy="2423665"/>
          </a:xfrm>
          <a:prstGeom prst="rect">
            <a:avLst/>
          </a:prstGeom>
        </p:spPr>
      </p:pic>
      <p:pic>
        <p:nvPicPr>
          <p:cNvPr id="29" name="Graphic 28" descr="House with solid fill">
            <a:extLst>
              <a:ext uri="{FF2B5EF4-FFF2-40B4-BE49-F238E27FC236}">
                <a16:creationId xmlns:a16="http://schemas.microsoft.com/office/drawing/2014/main" id="{6CC00EE6-0E6E-44B0-9C70-2048A791143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82904" y="3480701"/>
            <a:ext cx="2423665" cy="2423665"/>
          </a:xfrm>
          <a:prstGeom prst="rect">
            <a:avLst/>
          </a:prstGeom>
        </p:spPr>
      </p:pic>
      <p:pic>
        <p:nvPicPr>
          <p:cNvPr id="30" name="Graphic 29" descr="House with solid fill">
            <a:extLst>
              <a:ext uri="{FF2B5EF4-FFF2-40B4-BE49-F238E27FC236}">
                <a16:creationId xmlns:a16="http://schemas.microsoft.com/office/drawing/2014/main" id="{4F1C6DC9-48E3-414A-B160-DD18C5D22D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06569" y="3468564"/>
            <a:ext cx="2423665" cy="2423665"/>
          </a:xfrm>
          <a:prstGeom prst="rect">
            <a:avLst/>
          </a:prstGeom>
        </p:spPr>
      </p:pic>
      <p:pic>
        <p:nvPicPr>
          <p:cNvPr id="31" name="Graphic 30" descr="House with solid fill">
            <a:extLst>
              <a:ext uri="{FF2B5EF4-FFF2-40B4-BE49-F238E27FC236}">
                <a16:creationId xmlns:a16="http://schemas.microsoft.com/office/drawing/2014/main" id="{27A03302-9D72-4709-8628-22ACC25EF0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730234" y="3468563"/>
            <a:ext cx="2423665" cy="2423665"/>
          </a:xfrm>
          <a:prstGeom prst="rect">
            <a:avLst/>
          </a:prstGeom>
        </p:spPr>
      </p:pic>
      <p:sp>
        <p:nvSpPr>
          <p:cNvPr id="34" name="TextBox 33">
            <a:extLst>
              <a:ext uri="{FF2B5EF4-FFF2-40B4-BE49-F238E27FC236}">
                <a16:creationId xmlns:a16="http://schemas.microsoft.com/office/drawing/2014/main" id="{7F4BD38A-E788-4FB7-8739-576ADDD7FB19}"/>
              </a:ext>
            </a:extLst>
          </p:cNvPr>
          <p:cNvSpPr txBox="1"/>
          <p:nvPr/>
        </p:nvSpPr>
        <p:spPr>
          <a:xfrm>
            <a:off x="5765121" y="5711745"/>
            <a:ext cx="1855391" cy="923330"/>
          </a:xfrm>
          <a:prstGeom prst="rect">
            <a:avLst/>
          </a:prstGeom>
          <a:noFill/>
        </p:spPr>
        <p:txBody>
          <a:bodyPr wrap="square">
            <a:spAutoFit/>
          </a:bodyPr>
          <a:lstStyle/>
          <a:p>
            <a:pPr algn="ctr"/>
            <a:r>
              <a:rPr lang="en-US" sz="5400" spc="167" dirty="0">
                <a:latin typeface="Barlow Bold"/>
              </a:rPr>
              <a:t>65K</a:t>
            </a:r>
            <a:endParaRPr lang="en-US" sz="5400" dirty="0"/>
          </a:p>
        </p:txBody>
      </p:sp>
      <p:sp>
        <p:nvSpPr>
          <p:cNvPr id="35" name="TextBox 34">
            <a:extLst>
              <a:ext uri="{FF2B5EF4-FFF2-40B4-BE49-F238E27FC236}">
                <a16:creationId xmlns:a16="http://schemas.microsoft.com/office/drawing/2014/main" id="{F3481CA5-CE51-4D50-8208-8403D8604F28}"/>
              </a:ext>
            </a:extLst>
          </p:cNvPr>
          <p:cNvSpPr txBox="1"/>
          <p:nvPr/>
        </p:nvSpPr>
        <p:spPr>
          <a:xfrm>
            <a:off x="8252606" y="5674028"/>
            <a:ext cx="1855391" cy="923330"/>
          </a:xfrm>
          <a:prstGeom prst="rect">
            <a:avLst/>
          </a:prstGeom>
          <a:noFill/>
        </p:spPr>
        <p:txBody>
          <a:bodyPr wrap="square">
            <a:spAutoFit/>
          </a:bodyPr>
          <a:lstStyle/>
          <a:p>
            <a:pPr algn="ctr"/>
            <a:r>
              <a:rPr lang="en-US" sz="5400" spc="167" dirty="0">
                <a:solidFill>
                  <a:srgbClr val="53BF9D"/>
                </a:solidFill>
                <a:latin typeface="Barlow Bold"/>
              </a:rPr>
              <a:t>300K</a:t>
            </a:r>
            <a:endParaRPr lang="en-US" sz="5400" dirty="0"/>
          </a:p>
        </p:txBody>
      </p:sp>
      <p:sp>
        <p:nvSpPr>
          <p:cNvPr id="37" name="TextBox 36">
            <a:extLst>
              <a:ext uri="{FF2B5EF4-FFF2-40B4-BE49-F238E27FC236}">
                <a16:creationId xmlns:a16="http://schemas.microsoft.com/office/drawing/2014/main" id="{1C7A7E3B-3195-44A9-9A45-D5E83E027CEF}"/>
              </a:ext>
            </a:extLst>
          </p:cNvPr>
          <p:cNvSpPr txBox="1"/>
          <p:nvPr/>
        </p:nvSpPr>
        <p:spPr>
          <a:xfrm>
            <a:off x="3270997" y="5711745"/>
            <a:ext cx="1855391" cy="923330"/>
          </a:xfrm>
          <a:prstGeom prst="rect">
            <a:avLst/>
          </a:prstGeom>
          <a:noFill/>
        </p:spPr>
        <p:txBody>
          <a:bodyPr wrap="square">
            <a:spAutoFit/>
          </a:bodyPr>
          <a:lstStyle/>
          <a:p>
            <a:pPr algn="ctr"/>
            <a:r>
              <a:rPr lang="en-US" sz="5400" spc="167" dirty="0">
                <a:latin typeface="Barlow Bold"/>
              </a:rPr>
              <a:t>20K</a:t>
            </a:r>
            <a:endParaRPr lang="en-US" sz="5400" dirty="0"/>
          </a:p>
        </p:txBody>
      </p:sp>
      <p:sp>
        <p:nvSpPr>
          <p:cNvPr id="38" name="TextBox 37">
            <a:extLst>
              <a:ext uri="{FF2B5EF4-FFF2-40B4-BE49-F238E27FC236}">
                <a16:creationId xmlns:a16="http://schemas.microsoft.com/office/drawing/2014/main" id="{85FFC375-EF46-4459-BB6A-51CE8336B3AD}"/>
              </a:ext>
            </a:extLst>
          </p:cNvPr>
          <p:cNvSpPr txBox="1"/>
          <p:nvPr/>
        </p:nvSpPr>
        <p:spPr>
          <a:xfrm>
            <a:off x="10740091" y="5649095"/>
            <a:ext cx="1855391" cy="923330"/>
          </a:xfrm>
          <a:prstGeom prst="rect">
            <a:avLst/>
          </a:prstGeom>
          <a:noFill/>
        </p:spPr>
        <p:txBody>
          <a:bodyPr wrap="square">
            <a:spAutoFit/>
          </a:bodyPr>
          <a:lstStyle/>
          <a:p>
            <a:pPr algn="ctr"/>
            <a:r>
              <a:rPr lang="en-US" sz="5400" spc="167" dirty="0">
                <a:latin typeface="Barlow Bold"/>
              </a:rPr>
              <a:t>275K</a:t>
            </a:r>
            <a:endParaRPr lang="en-US" sz="5400" dirty="0"/>
          </a:p>
        </p:txBody>
      </p:sp>
      <p:sp>
        <p:nvSpPr>
          <p:cNvPr id="39" name="TextBox 38">
            <a:extLst>
              <a:ext uri="{FF2B5EF4-FFF2-40B4-BE49-F238E27FC236}">
                <a16:creationId xmlns:a16="http://schemas.microsoft.com/office/drawing/2014/main" id="{2CC8CBEF-2769-4284-8981-BA0AE7420D62}"/>
              </a:ext>
            </a:extLst>
          </p:cNvPr>
          <p:cNvSpPr txBox="1"/>
          <p:nvPr/>
        </p:nvSpPr>
        <p:spPr>
          <a:xfrm>
            <a:off x="13014370" y="5636089"/>
            <a:ext cx="1855391" cy="923330"/>
          </a:xfrm>
          <a:prstGeom prst="rect">
            <a:avLst/>
          </a:prstGeom>
          <a:noFill/>
        </p:spPr>
        <p:txBody>
          <a:bodyPr wrap="square">
            <a:spAutoFit/>
          </a:bodyPr>
          <a:lstStyle/>
          <a:p>
            <a:pPr algn="ctr"/>
            <a:r>
              <a:rPr lang="en-US" sz="5400" spc="167" dirty="0">
                <a:latin typeface="Barlow Bold"/>
              </a:rPr>
              <a:t>100K</a:t>
            </a:r>
            <a:endParaRPr lang="en-US" sz="5400" dirty="0"/>
          </a:p>
        </p:txBody>
      </p:sp>
      <p:pic>
        <p:nvPicPr>
          <p:cNvPr id="83" name="Graphic 82" descr="House with solid fill">
            <a:extLst>
              <a:ext uri="{FF2B5EF4-FFF2-40B4-BE49-F238E27FC236}">
                <a16:creationId xmlns:a16="http://schemas.microsoft.com/office/drawing/2014/main" id="{95C12AD6-5C01-4732-AE39-6FC8D7E7596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44580" y="6363892"/>
            <a:ext cx="2423665" cy="2423665"/>
          </a:xfrm>
          <a:prstGeom prst="rect">
            <a:avLst/>
          </a:prstGeom>
        </p:spPr>
      </p:pic>
      <p:pic>
        <p:nvPicPr>
          <p:cNvPr id="84" name="Graphic 83" descr="House with solid fill">
            <a:extLst>
              <a:ext uri="{FF2B5EF4-FFF2-40B4-BE49-F238E27FC236}">
                <a16:creationId xmlns:a16="http://schemas.microsoft.com/office/drawing/2014/main" id="{FC00E98B-F59A-4119-9121-37E62FE4E5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57931" y="6363891"/>
            <a:ext cx="2423665" cy="2423665"/>
          </a:xfrm>
          <a:prstGeom prst="rect">
            <a:avLst/>
          </a:prstGeom>
        </p:spPr>
      </p:pic>
      <p:pic>
        <p:nvPicPr>
          <p:cNvPr id="85" name="Graphic 84" descr="House with solid fill">
            <a:extLst>
              <a:ext uri="{FF2B5EF4-FFF2-40B4-BE49-F238E27FC236}">
                <a16:creationId xmlns:a16="http://schemas.microsoft.com/office/drawing/2014/main" id="{085F0739-EC55-4C0A-81AD-F379311C948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9038" y="6376027"/>
            <a:ext cx="2423665" cy="2423665"/>
          </a:xfrm>
          <a:prstGeom prst="rect">
            <a:avLst/>
          </a:prstGeom>
        </p:spPr>
      </p:pic>
      <p:pic>
        <p:nvPicPr>
          <p:cNvPr id="86" name="Graphic 85" descr="House with solid fill">
            <a:extLst>
              <a:ext uri="{FF2B5EF4-FFF2-40B4-BE49-F238E27FC236}">
                <a16:creationId xmlns:a16="http://schemas.microsoft.com/office/drawing/2014/main" id="{0E72533E-EC78-4403-B7BE-49DFF1C5EAB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72703" y="6363890"/>
            <a:ext cx="2423665" cy="2423665"/>
          </a:xfrm>
          <a:prstGeom prst="rect">
            <a:avLst/>
          </a:prstGeom>
        </p:spPr>
      </p:pic>
      <p:pic>
        <p:nvPicPr>
          <p:cNvPr id="87" name="Graphic 86" descr="House with solid fill">
            <a:extLst>
              <a:ext uri="{FF2B5EF4-FFF2-40B4-BE49-F238E27FC236}">
                <a16:creationId xmlns:a16="http://schemas.microsoft.com/office/drawing/2014/main" id="{31342150-10D5-44B5-8EA9-600729255E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696368" y="6363889"/>
            <a:ext cx="2423665" cy="2423665"/>
          </a:xfrm>
          <a:prstGeom prst="rect">
            <a:avLst/>
          </a:prstGeom>
        </p:spPr>
      </p:pic>
      <p:sp>
        <p:nvSpPr>
          <p:cNvPr id="90" name="TextBox 89">
            <a:extLst>
              <a:ext uri="{FF2B5EF4-FFF2-40B4-BE49-F238E27FC236}">
                <a16:creationId xmlns:a16="http://schemas.microsoft.com/office/drawing/2014/main" id="{A7C5CF0E-5346-4826-AA49-696DE96C5BCB}"/>
              </a:ext>
            </a:extLst>
          </p:cNvPr>
          <p:cNvSpPr txBox="1"/>
          <p:nvPr/>
        </p:nvSpPr>
        <p:spPr>
          <a:xfrm>
            <a:off x="5731255" y="8607071"/>
            <a:ext cx="1855391" cy="923330"/>
          </a:xfrm>
          <a:prstGeom prst="rect">
            <a:avLst/>
          </a:prstGeom>
          <a:noFill/>
        </p:spPr>
        <p:txBody>
          <a:bodyPr wrap="square">
            <a:spAutoFit/>
          </a:bodyPr>
          <a:lstStyle/>
          <a:p>
            <a:pPr algn="ctr"/>
            <a:r>
              <a:rPr lang="en-US" sz="5400" spc="167" dirty="0">
                <a:latin typeface="Barlow Bold"/>
              </a:rPr>
              <a:t>30K</a:t>
            </a:r>
            <a:endParaRPr lang="en-US" sz="5400" dirty="0"/>
          </a:p>
        </p:txBody>
      </p:sp>
      <p:sp>
        <p:nvSpPr>
          <p:cNvPr id="91" name="TextBox 90">
            <a:extLst>
              <a:ext uri="{FF2B5EF4-FFF2-40B4-BE49-F238E27FC236}">
                <a16:creationId xmlns:a16="http://schemas.microsoft.com/office/drawing/2014/main" id="{227558F6-2437-4C27-8B36-7E0E515B26F4}"/>
              </a:ext>
            </a:extLst>
          </p:cNvPr>
          <p:cNvSpPr txBox="1"/>
          <p:nvPr/>
        </p:nvSpPr>
        <p:spPr>
          <a:xfrm>
            <a:off x="8218740" y="8569354"/>
            <a:ext cx="1855391" cy="923330"/>
          </a:xfrm>
          <a:prstGeom prst="rect">
            <a:avLst/>
          </a:prstGeom>
          <a:noFill/>
        </p:spPr>
        <p:txBody>
          <a:bodyPr wrap="square">
            <a:spAutoFit/>
          </a:bodyPr>
          <a:lstStyle/>
          <a:p>
            <a:pPr algn="ctr"/>
            <a:r>
              <a:rPr lang="en-US" sz="5400" spc="167" dirty="0">
                <a:latin typeface="Barlow Bold"/>
              </a:rPr>
              <a:t>50K</a:t>
            </a:r>
            <a:endParaRPr lang="en-US" sz="5400" dirty="0"/>
          </a:p>
        </p:txBody>
      </p:sp>
      <p:sp>
        <p:nvSpPr>
          <p:cNvPr id="93" name="TextBox 92">
            <a:extLst>
              <a:ext uri="{FF2B5EF4-FFF2-40B4-BE49-F238E27FC236}">
                <a16:creationId xmlns:a16="http://schemas.microsoft.com/office/drawing/2014/main" id="{4445A448-48C6-4AFA-BDEE-6EBAE35FCCD3}"/>
              </a:ext>
            </a:extLst>
          </p:cNvPr>
          <p:cNvSpPr txBox="1"/>
          <p:nvPr/>
        </p:nvSpPr>
        <p:spPr>
          <a:xfrm>
            <a:off x="3237131" y="8607071"/>
            <a:ext cx="1855391" cy="923330"/>
          </a:xfrm>
          <a:prstGeom prst="rect">
            <a:avLst/>
          </a:prstGeom>
          <a:noFill/>
        </p:spPr>
        <p:txBody>
          <a:bodyPr wrap="square">
            <a:spAutoFit/>
          </a:bodyPr>
          <a:lstStyle/>
          <a:p>
            <a:pPr algn="ctr"/>
            <a:r>
              <a:rPr lang="en-US" sz="5400" spc="167" dirty="0">
                <a:latin typeface="Barlow Bold"/>
              </a:rPr>
              <a:t>25K</a:t>
            </a:r>
            <a:endParaRPr lang="en-US" sz="5400" dirty="0"/>
          </a:p>
        </p:txBody>
      </p:sp>
      <p:sp>
        <p:nvSpPr>
          <p:cNvPr id="94" name="TextBox 93">
            <a:extLst>
              <a:ext uri="{FF2B5EF4-FFF2-40B4-BE49-F238E27FC236}">
                <a16:creationId xmlns:a16="http://schemas.microsoft.com/office/drawing/2014/main" id="{361A1B06-4D93-458B-B41C-4FDB9276BC15}"/>
              </a:ext>
            </a:extLst>
          </p:cNvPr>
          <p:cNvSpPr txBox="1"/>
          <p:nvPr/>
        </p:nvSpPr>
        <p:spPr>
          <a:xfrm>
            <a:off x="10706225" y="8544421"/>
            <a:ext cx="1855391" cy="923330"/>
          </a:xfrm>
          <a:prstGeom prst="rect">
            <a:avLst/>
          </a:prstGeom>
          <a:noFill/>
        </p:spPr>
        <p:txBody>
          <a:bodyPr wrap="square">
            <a:spAutoFit/>
          </a:bodyPr>
          <a:lstStyle/>
          <a:p>
            <a:pPr algn="ctr"/>
            <a:r>
              <a:rPr lang="en-US" sz="5400" spc="167" dirty="0">
                <a:latin typeface="Barlow Bold"/>
              </a:rPr>
              <a:t>55K</a:t>
            </a:r>
            <a:endParaRPr lang="en-US" sz="5400" dirty="0"/>
          </a:p>
        </p:txBody>
      </p:sp>
      <p:sp>
        <p:nvSpPr>
          <p:cNvPr id="95" name="TextBox 94">
            <a:extLst>
              <a:ext uri="{FF2B5EF4-FFF2-40B4-BE49-F238E27FC236}">
                <a16:creationId xmlns:a16="http://schemas.microsoft.com/office/drawing/2014/main" id="{F62FB375-4202-4CD4-9DA3-67CF80820E6A}"/>
              </a:ext>
            </a:extLst>
          </p:cNvPr>
          <p:cNvSpPr txBox="1"/>
          <p:nvPr/>
        </p:nvSpPr>
        <p:spPr>
          <a:xfrm>
            <a:off x="12980504" y="8531415"/>
            <a:ext cx="1855391" cy="923330"/>
          </a:xfrm>
          <a:prstGeom prst="rect">
            <a:avLst/>
          </a:prstGeom>
          <a:noFill/>
        </p:spPr>
        <p:txBody>
          <a:bodyPr wrap="square">
            <a:spAutoFit/>
          </a:bodyPr>
          <a:lstStyle/>
          <a:p>
            <a:pPr algn="ctr"/>
            <a:r>
              <a:rPr lang="en-US" sz="5400" spc="167" dirty="0">
                <a:latin typeface="Barlow Bold"/>
              </a:rPr>
              <a:t>20K</a:t>
            </a:r>
            <a:endParaRPr lang="en-US" sz="5400" dirty="0"/>
          </a:p>
        </p:txBody>
      </p:sp>
      <p:sp>
        <p:nvSpPr>
          <p:cNvPr id="54" name="TextBox 40">
            <a:extLst>
              <a:ext uri="{FF2B5EF4-FFF2-40B4-BE49-F238E27FC236}">
                <a16:creationId xmlns:a16="http://schemas.microsoft.com/office/drawing/2014/main" id="{B7B0759C-190D-406C-A5D0-ABB339A10959}"/>
              </a:ext>
            </a:extLst>
          </p:cNvPr>
          <p:cNvSpPr txBox="1"/>
          <p:nvPr/>
        </p:nvSpPr>
        <p:spPr>
          <a:xfrm>
            <a:off x="1038506" y="2390357"/>
            <a:ext cx="16210988" cy="830997"/>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What’s the highest?</a:t>
            </a:r>
          </a:p>
        </p:txBody>
      </p:sp>
    </p:spTree>
    <p:extLst>
      <p:ext uri="{BB962C8B-B14F-4D97-AF65-F5344CB8AC3E}">
        <p14:creationId xmlns:p14="http://schemas.microsoft.com/office/powerpoint/2010/main" val="2015974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a:extLst>
              <a:ext uri="{FF2B5EF4-FFF2-40B4-BE49-F238E27FC236}">
                <a16:creationId xmlns:a16="http://schemas.microsoft.com/office/drawing/2014/main" id="{60A38C7D-C488-40FF-A1EA-7C0AAA4FC632}"/>
              </a:ext>
            </a:extLst>
          </p:cNvPr>
          <p:cNvSpPr/>
          <p:nvPr/>
        </p:nvSpPr>
        <p:spPr>
          <a:xfrm>
            <a:off x="1526047" y="1943100"/>
            <a:ext cx="15257955" cy="0"/>
          </a:xfrm>
          <a:prstGeom prst="line">
            <a:avLst/>
          </a:prstGeom>
          <a:ln w="38100" cap="flat">
            <a:solidFill>
              <a:srgbClr val="000000"/>
            </a:solidFill>
            <a:prstDash val="solid"/>
            <a:headEnd type="none" w="sm" len="sm"/>
            <a:tailEnd type="none" w="sm" len="sm"/>
          </a:ln>
        </p:spPr>
      </p:sp>
      <p:sp>
        <p:nvSpPr>
          <p:cNvPr id="3" name="TextBox 3">
            <a:extLst>
              <a:ext uri="{FF2B5EF4-FFF2-40B4-BE49-F238E27FC236}">
                <a16:creationId xmlns:a16="http://schemas.microsoft.com/office/drawing/2014/main" id="{1021EC83-9886-4520-B384-E33FBCC1ABD2}"/>
              </a:ext>
            </a:extLst>
          </p:cNvPr>
          <p:cNvSpPr txBox="1"/>
          <p:nvPr/>
        </p:nvSpPr>
        <p:spPr>
          <a:xfrm>
            <a:off x="1503997" y="1143625"/>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MEET THE TEAM:</a:t>
            </a:r>
          </a:p>
        </p:txBody>
      </p:sp>
      <p:grpSp>
        <p:nvGrpSpPr>
          <p:cNvPr id="5" name="Group 41">
            <a:extLst>
              <a:ext uri="{FF2B5EF4-FFF2-40B4-BE49-F238E27FC236}">
                <a16:creationId xmlns:a16="http://schemas.microsoft.com/office/drawing/2014/main" id="{60071BE6-0E8E-4B5F-A570-2DEC33138190}"/>
              </a:ext>
            </a:extLst>
          </p:cNvPr>
          <p:cNvGrpSpPr/>
          <p:nvPr/>
        </p:nvGrpSpPr>
        <p:grpSpPr>
          <a:xfrm>
            <a:off x="-1270448" y="7592966"/>
            <a:ext cx="2053200" cy="2053200"/>
            <a:chOff x="0" y="0"/>
            <a:chExt cx="812800" cy="812800"/>
          </a:xfrm>
        </p:grpSpPr>
        <p:sp>
          <p:nvSpPr>
            <p:cNvPr id="6" name="Freeform 42">
              <a:extLst>
                <a:ext uri="{FF2B5EF4-FFF2-40B4-BE49-F238E27FC236}">
                  <a16:creationId xmlns:a16="http://schemas.microsoft.com/office/drawing/2014/main" id="{ACF0452E-E879-4005-A82E-EA86DD6E81E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7" name="TextBox 43">
              <a:extLst>
                <a:ext uri="{FF2B5EF4-FFF2-40B4-BE49-F238E27FC236}">
                  <a16:creationId xmlns:a16="http://schemas.microsoft.com/office/drawing/2014/main" id="{6667B231-A3B1-42DB-A96F-C601A874D64E}"/>
                </a:ext>
              </a:extLst>
            </p:cNvPr>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8" name="Group 44">
            <a:extLst>
              <a:ext uri="{FF2B5EF4-FFF2-40B4-BE49-F238E27FC236}">
                <a16:creationId xmlns:a16="http://schemas.microsoft.com/office/drawing/2014/main" id="{22C1AF3B-6E71-4CE9-B92B-58E03041D09D}"/>
              </a:ext>
            </a:extLst>
          </p:cNvPr>
          <p:cNvGrpSpPr/>
          <p:nvPr/>
        </p:nvGrpSpPr>
        <p:grpSpPr>
          <a:xfrm>
            <a:off x="1311509" y="-1119750"/>
            <a:ext cx="2053200" cy="2053200"/>
            <a:chOff x="0" y="0"/>
            <a:chExt cx="812800" cy="812800"/>
          </a:xfrm>
        </p:grpSpPr>
        <p:sp>
          <p:nvSpPr>
            <p:cNvPr id="9" name="Freeform 45">
              <a:extLst>
                <a:ext uri="{FF2B5EF4-FFF2-40B4-BE49-F238E27FC236}">
                  <a16:creationId xmlns:a16="http://schemas.microsoft.com/office/drawing/2014/main" id="{6CF32572-3B92-4430-AEE9-92F708FB1B2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10" name="TextBox 46">
              <a:extLst>
                <a:ext uri="{FF2B5EF4-FFF2-40B4-BE49-F238E27FC236}">
                  <a16:creationId xmlns:a16="http://schemas.microsoft.com/office/drawing/2014/main" id="{AB9EAD80-26FA-474A-8ABF-DB737FB2E8E1}"/>
                </a:ext>
              </a:extLst>
            </p:cNvPr>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11" name="Group 47">
            <a:extLst>
              <a:ext uri="{FF2B5EF4-FFF2-40B4-BE49-F238E27FC236}">
                <a16:creationId xmlns:a16="http://schemas.microsoft.com/office/drawing/2014/main" id="{88E41AD3-A892-4BA8-BE0D-A06FE891E6A4}"/>
              </a:ext>
            </a:extLst>
          </p:cNvPr>
          <p:cNvGrpSpPr/>
          <p:nvPr/>
        </p:nvGrpSpPr>
        <p:grpSpPr>
          <a:xfrm>
            <a:off x="17259300" y="-738750"/>
            <a:ext cx="2053200" cy="2053200"/>
            <a:chOff x="0" y="0"/>
            <a:chExt cx="812800" cy="812800"/>
          </a:xfrm>
        </p:grpSpPr>
        <p:sp>
          <p:nvSpPr>
            <p:cNvPr id="12" name="Freeform 48">
              <a:extLst>
                <a:ext uri="{FF2B5EF4-FFF2-40B4-BE49-F238E27FC236}">
                  <a16:creationId xmlns:a16="http://schemas.microsoft.com/office/drawing/2014/main" id="{7114BAE2-5E8B-4D0E-8012-32786B11178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13" name="TextBox 49">
              <a:extLst>
                <a:ext uri="{FF2B5EF4-FFF2-40B4-BE49-F238E27FC236}">
                  <a16:creationId xmlns:a16="http://schemas.microsoft.com/office/drawing/2014/main" id="{ADE87E3D-E829-460F-A8AB-2A19E8291E82}"/>
                </a:ext>
              </a:extLst>
            </p:cNvPr>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14" name="Freeform 50">
            <a:extLst>
              <a:ext uri="{FF2B5EF4-FFF2-40B4-BE49-F238E27FC236}">
                <a16:creationId xmlns:a16="http://schemas.microsoft.com/office/drawing/2014/main" id="{47022A20-E109-4FBB-A096-F7D446729807}"/>
              </a:ext>
            </a:extLst>
          </p:cNvPr>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5" name="Freeform 51">
            <a:extLst>
              <a:ext uri="{FF2B5EF4-FFF2-40B4-BE49-F238E27FC236}">
                <a16:creationId xmlns:a16="http://schemas.microsoft.com/office/drawing/2014/main" id="{F7FE3C41-30F6-479C-AB40-44A735837156}"/>
              </a:ext>
            </a:extLst>
          </p:cNvPr>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6" name="Freeform 52">
            <a:extLst>
              <a:ext uri="{FF2B5EF4-FFF2-40B4-BE49-F238E27FC236}">
                <a16:creationId xmlns:a16="http://schemas.microsoft.com/office/drawing/2014/main" id="{D059A1F2-F784-4D5A-BAAD-1FE26CD337B7}"/>
              </a:ext>
            </a:extLst>
          </p:cNvPr>
          <p:cNvSpPr/>
          <p:nvPr/>
        </p:nvSpPr>
        <p:spPr>
          <a:xfrm rot="162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7" name="Freeform 53">
            <a:extLst>
              <a:ext uri="{FF2B5EF4-FFF2-40B4-BE49-F238E27FC236}">
                <a16:creationId xmlns:a16="http://schemas.microsoft.com/office/drawing/2014/main" id="{C277F890-60B6-4BD4-BAF5-12255C1EC398}"/>
              </a:ext>
            </a:extLst>
          </p:cNvPr>
          <p:cNvSpPr/>
          <p:nvPr/>
        </p:nvSpPr>
        <p:spPr>
          <a:xfrm rot="162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4" name="TextBox 23">
            <a:extLst>
              <a:ext uri="{FF2B5EF4-FFF2-40B4-BE49-F238E27FC236}">
                <a16:creationId xmlns:a16="http://schemas.microsoft.com/office/drawing/2014/main" id="{3CF64C68-997F-469F-950D-C23C4E775E5B}"/>
              </a:ext>
            </a:extLst>
          </p:cNvPr>
          <p:cNvSpPr txBox="1"/>
          <p:nvPr/>
        </p:nvSpPr>
        <p:spPr>
          <a:xfrm>
            <a:off x="3896372" y="2592068"/>
            <a:ext cx="3949774" cy="1480534"/>
          </a:xfrm>
          <a:prstGeom prst="rect">
            <a:avLst/>
          </a:prstGeom>
          <a:noFill/>
        </p:spPr>
        <p:txBody>
          <a:bodyPr wrap="square">
            <a:spAutoFit/>
          </a:bodyPr>
          <a:lstStyle/>
          <a:p>
            <a:pPr>
              <a:lnSpc>
                <a:spcPct val="150000"/>
              </a:lnSpc>
            </a:pPr>
            <a:r>
              <a:rPr lang="en-US" sz="2400" b="1" dirty="0">
                <a:solidFill>
                  <a:srgbClr val="53BF9D"/>
                </a:solidFill>
                <a:latin typeface="Verdana" panose="020B0604030504040204" pitchFamily="34" charset="0"/>
                <a:ea typeface="Verdana" panose="020B0604030504040204" pitchFamily="34" charset="0"/>
              </a:rPr>
              <a:t>Laura </a:t>
            </a:r>
            <a:r>
              <a:rPr lang="en-US" sz="2400" b="1" dirty="0" err="1">
                <a:solidFill>
                  <a:srgbClr val="53BF9D"/>
                </a:solidFill>
                <a:latin typeface="Verdana" panose="020B0604030504040204" pitchFamily="34" charset="0"/>
                <a:ea typeface="Verdana" panose="020B0604030504040204" pitchFamily="34" charset="0"/>
              </a:rPr>
              <a:t>McKieran</a:t>
            </a:r>
            <a:r>
              <a:rPr lang="en-US" sz="2400" b="1" dirty="0">
                <a:solidFill>
                  <a:srgbClr val="53BF9D"/>
                </a:solidFill>
                <a:latin typeface="Verdana" panose="020B0604030504040204" pitchFamily="34" charset="0"/>
                <a:ea typeface="Verdana" panose="020B0604030504040204" pitchFamily="34" charset="0"/>
              </a:rPr>
              <a:t>, DrPH</a:t>
            </a:r>
          </a:p>
          <a:p>
            <a:pPr>
              <a:lnSpc>
                <a:spcPct val="150000"/>
              </a:lnSpc>
            </a:pPr>
            <a:r>
              <a:rPr lang="en-US" sz="2000" dirty="0">
                <a:solidFill>
                  <a:schemeClr val="bg2">
                    <a:lumMod val="25000"/>
                  </a:schemeClr>
                </a:solidFill>
                <a:latin typeface="Corbel" panose="020B0503020204020204" pitchFamily="34" charset="0"/>
              </a:rPr>
              <a:t>Executive Director</a:t>
            </a:r>
          </a:p>
          <a:p>
            <a:pPr>
              <a:lnSpc>
                <a:spcPct val="150000"/>
              </a:lnSpc>
            </a:pPr>
            <a:r>
              <a:rPr lang="en-US" dirty="0">
                <a:solidFill>
                  <a:srgbClr val="002060"/>
                </a:solidFill>
                <a:latin typeface="Corbel" panose="020B0503020204020204" pitchFamily="34" charset="0"/>
                <a:hlinkClick r:id="rId5">
                  <a:extLst>
                    <a:ext uri="{A12FA001-AC4F-418D-AE19-62706E023703}">
                      <ahyp:hlinkClr xmlns:ahyp="http://schemas.microsoft.com/office/drawing/2018/hyperlinkcolor" val="tx"/>
                    </a:ext>
                  </a:extLst>
                </a:hlinkClick>
              </a:rPr>
              <a:t>Laura.C.McKieran@uth.tmc.edu</a:t>
            </a:r>
            <a:r>
              <a:rPr lang="en-US" dirty="0">
                <a:solidFill>
                  <a:srgbClr val="002060"/>
                </a:solidFill>
                <a:latin typeface="Corbel" panose="020B0503020204020204" pitchFamily="34" charset="0"/>
              </a:rPr>
              <a:t> </a:t>
            </a:r>
            <a:endParaRPr lang="en-US" sz="1400" dirty="0">
              <a:solidFill>
                <a:srgbClr val="002060"/>
              </a:solidFill>
            </a:endParaRPr>
          </a:p>
        </p:txBody>
      </p:sp>
      <p:sp>
        <p:nvSpPr>
          <p:cNvPr id="25" name="TextBox 24">
            <a:extLst>
              <a:ext uri="{FF2B5EF4-FFF2-40B4-BE49-F238E27FC236}">
                <a16:creationId xmlns:a16="http://schemas.microsoft.com/office/drawing/2014/main" id="{36BD9B30-8696-4137-97BB-3A207DF37C62}"/>
              </a:ext>
            </a:extLst>
          </p:cNvPr>
          <p:cNvSpPr txBox="1"/>
          <p:nvPr/>
        </p:nvSpPr>
        <p:spPr>
          <a:xfrm>
            <a:off x="11628950" y="2600086"/>
            <a:ext cx="3352800" cy="1480534"/>
          </a:xfrm>
          <a:prstGeom prst="rect">
            <a:avLst/>
          </a:prstGeom>
          <a:noFill/>
        </p:spPr>
        <p:txBody>
          <a:bodyPr wrap="square">
            <a:spAutoFit/>
          </a:bodyPr>
          <a:lstStyle/>
          <a:p>
            <a:pPr>
              <a:lnSpc>
                <a:spcPct val="150000"/>
              </a:lnSpc>
            </a:pPr>
            <a:r>
              <a:rPr lang="en-US" sz="2400" b="1" dirty="0">
                <a:solidFill>
                  <a:srgbClr val="53BF9D"/>
                </a:solidFill>
                <a:latin typeface="Verdana" panose="020B0604030504040204" pitchFamily="34" charset="0"/>
                <a:ea typeface="Verdana" panose="020B0604030504040204" pitchFamily="34" charset="0"/>
              </a:rPr>
              <a:t>Jeremy </a:t>
            </a:r>
            <a:r>
              <a:rPr lang="en-US" sz="2400" b="1" dirty="0" err="1">
                <a:solidFill>
                  <a:srgbClr val="53BF9D"/>
                </a:solidFill>
                <a:latin typeface="Verdana" panose="020B0604030504040204" pitchFamily="34" charset="0"/>
                <a:ea typeface="Verdana" panose="020B0604030504040204" pitchFamily="34" charset="0"/>
              </a:rPr>
              <a:t>Pyne</a:t>
            </a:r>
            <a:r>
              <a:rPr lang="en-US" sz="2400" b="1" dirty="0">
                <a:solidFill>
                  <a:srgbClr val="53BF9D"/>
                </a:solidFill>
                <a:latin typeface="Verdana" panose="020B0604030504040204" pitchFamily="34" charset="0"/>
                <a:ea typeface="Verdana" panose="020B0604030504040204" pitchFamily="34" charset="0"/>
              </a:rPr>
              <a:t>, MPA</a:t>
            </a:r>
          </a:p>
          <a:p>
            <a:pPr>
              <a:lnSpc>
                <a:spcPct val="150000"/>
              </a:lnSpc>
            </a:pPr>
            <a:r>
              <a:rPr lang="en-US" sz="2000" dirty="0">
                <a:solidFill>
                  <a:schemeClr val="bg2">
                    <a:lumMod val="25000"/>
                  </a:schemeClr>
                </a:solidFill>
                <a:latin typeface="Corbel" panose="020B0503020204020204" pitchFamily="34" charset="0"/>
              </a:rPr>
              <a:t>Project Manager</a:t>
            </a:r>
          </a:p>
          <a:p>
            <a:pPr>
              <a:lnSpc>
                <a:spcPct val="150000"/>
              </a:lnSpc>
            </a:pPr>
            <a:r>
              <a:rPr lang="en-US" dirty="0">
                <a:solidFill>
                  <a:srgbClr val="002060"/>
                </a:solidFill>
                <a:latin typeface="Corbel" panose="020B0503020204020204" pitchFamily="34" charset="0"/>
                <a:hlinkClick r:id="rId6">
                  <a:extLst>
                    <a:ext uri="{A12FA001-AC4F-418D-AE19-62706E023703}">
                      <ahyp:hlinkClr xmlns:ahyp="http://schemas.microsoft.com/office/drawing/2018/hyperlinkcolor" val="tx"/>
                    </a:ext>
                  </a:extLst>
                </a:hlinkClick>
              </a:rPr>
              <a:t>Jeremy.D.Pyne@uth.tmc.edu</a:t>
            </a:r>
            <a:r>
              <a:rPr lang="en-US" dirty="0">
                <a:solidFill>
                  <a:srgbClr val="002060"/>
                </a:solidFill>
                <a:latin typeface="Corbel" panose="020B0503020204020204" pitchFamily="34" charset="0"/>
              </a:rPr>
              <a:t> </a:t>
            </a:r>
            <a:endParaRPr lang="en-US" dirty="0">
              <a:solidFill>
                <a:srgbClr val="002060"/>
              </a:solidFill>
            </a:endParaRPr>
          </a:p>
        </p:txBody>
      </p:sp>
      <p:sp>
        <p:nvSpPr>
          <p:cNvPr id="26" name="TextBox 25">
            <a:extLst>
              <a:ext uri="{FF2B5EF4-FFF2-40B4-BE49-F238E27FC236}">
                <a16:creationId xmlns:a16="http://schemas.microsoft.com/office/drawing/2014/main" id="{6AB7C2AB-F343-4B50-9696-4A0B76A85D49}"/>
              </a:ext>
            </a:extLst>
          </p:cNvPr>
          <p:cNvSpPr txBox="1"/>
          <p:nvPr/>
        </p:nvSpPr>
        <p:spPr>
          <a:xfrm>
            <a:off x="3897483" y="5211936"/>
            <a:ext cx="4114801" cy="1480534"/>
          </a:xfrm>
          <a:prstGeom prst="rect">
            <a:avLst/>
          </a:prstGeom>
          <a:noFill/>
        </p:spPr>
        <p:txBody>
          <a:bodyPr wrap="square">
            <a:spAutoFit/>
          </a:bodyPr>
          <a:lstStyle/>
          <a:p>
            <a:pPr>
              <a:lnSpc>
                <a:spcPct val="150000"/>
              </a:lnSpc>
            </a:pPr>
            <a:r>
              <a:rPr lang="en-US" sz="2400" b="1" dirty="0" err="1">
                <a:solidFill>
                  <a:srgbClr val="53BF9D"/>
                </a:solidFill>
                <a:latin typeface="Verdana" panose="020B0604030504040204" pitchFamily="34" charset="0"/>
                <a:ea typeface="Verdana" panose="020B0604030504040204" pitchFamily="34" charset="0"/>
              </a:rPr>
              <a:t>Danequa</a:t>
            </a:r>
            <a:r>
              <a:rPr lang="en-US" sz="2400" b="1" dirty="0">
                <a:solidFill>
                  <a:srgbClr val="53BF9D"/>
                </a:solidFill>
                <a:latin typeface="Verdana" panose="020B0604030504040204" pitchFamily="34" charset="0"/>
                <a:ea typeface="Verdana" panose="020B0604030504040204" pitchFamily="34" charset="0"/>
              </a:rPr>
              <a:t> Forrest, PhD</a:t>
            </a:r>
          </a:p>
          <a:p>
            <a:pPr>
              <a:lnSpc>
                <a:spcPct val="150000"/>
              </a:lnSpc>
            </a:pPr>
            <a:r>
              <a:rPr lang="en-US" sz="2000" dirty="0">
                <a:solidFill>
                  <a:schemeClr val="bg2">
                    <a:lumMod val="25000"/>
                  </a:schemeClr>
                </a:solidFill>
                <a:latin typeface="Corbel" panose="020B0503020204020204" pitchFamily="34" charset="0"/>
              </a:rPr>
              <a:t>Research Coordinator III</a:t>
            </a:r>
          </a:p>
          <a:p>
            <a:pPr>
              <a:lnSpc>
                <a:spcPct val="150000"/>
              </a:lnSpc>
            </a:pPr>
            <a:r>
              <a:rPr lang="en-US" dirty="0">
                <a:solidFill>
                  <a:srgbClr val="002060"/>
                </a:solidFill>
                <a:latin typeface="Corbel" panose="020B0503020204020204" pitchFamily="34" charset="0"/>
                <a:hlinkClick r:id="rId7">
                  <a:extLst>
                    <a:ext uri="{A12FA001-AC4F-418D-AE19-62706E023703}">
                      <ahyp:hlinkClr xmlns:ahyp="http://schemas.microsoft.com/office/drawing/2018/hyperlinkcolor" val="tx"/>
                    </a:ext>
                  </a:extLst>
                </a:hlinkClick>
              </a:rPr>
              <a:t>Daneque.Forrest@uth.tmc.edu</a:t>
            </a:r>
            <a:r>
              <a:rPr lang="en-US" dirty="0">
                <a:solidFill>
                  <a:srgbClr val="002060"/>
                </a:solidFill>
                <a:latin typeface="Corbel" panose="020B0503020204020204" pitchFamily="34" charset="0"/>
              </a:rPr>
              <a:t> </a:t>
            </a:r>
            <a:endParaRPr lang="en-US" dirty="0">
              <a:solidFill>
                <a:srgbClr val="002060"/>
              </a:solidFill>
            </a:endParaRPr>
          </a:p>
        </p:txBody>
      </p:sp>
      <p:sp>
        <p:nvSpPr>
          <p:cNvPr id="27" name="TextBox 26">
            <a:extLst>
              <a:ext uri="{FF2B5EF4-FFF2-40B4-BE49-F238E27FC236}">
                <a16:creationId xmlns:a16="http://schemas.microsoft.com/office/drawing/2014/main" id="{954D9D5D-E40E-4C10-929B-8B8A9370B660}"/>
              </a:ext>
            </a:extLst>
          </p:cNvPr>
          <p:cNvSpPr txBox="1"/>
          <p:nvPr/>
        </p:nvSpPr>
        <p:spPr>
          <a:xfrm>
            <a:off x="11628950" y="5211936"/>
            <a:ext cx="4296850" cy="1480534"/>
          </a:xfrm>
          <a:prstGeom prst="rect">
            <a:avLst/>
          </a:prstGeom>
          <a:noFill/>
        </p:spPr>
        <p:txBody>
          <a:bodyPr wrap="square">
            <a:spAutoFit/>
          </a:bodyPr>
          <a:lstStyle/>
          <a:p>
            <a:pPr>
              <a:lnSpc>
                <a:spcPct val="150000"/>
              </a:lnSpc>
            </a:pPr>
            <a:r>
              <a:rPr lang="en-US" sz="2400" b="1" dirty="0">
                <a:solidFill>
                  <a:srgbClr val="53BF9D"/>
                </a:solidFill>
                <a:latin typeface="Verdana" panose="020B0604030504040204" pitchFamily="34" charset="0"/>
                <a:ea typeface="Verdana" panose="020B0604030504040204" pitchFamily="34" charset="0"/>
              </a:rPr>
              <a:t>Cristina Martinez, MPH</a:t>
            </a:r>
          </a:p>
          <a:p>
            <a:pPr>
              <a:lnSpc>
                <a:spcPct val="150000"/>
              </a:lnSpc>
            </a:pPr>
            <a:r>
              <a:rPr lang="en-US" sz="2000" dirty="0">
                <a:solidFill>
                  <a:schemeClr val="bg2">
                    <a:lumMod val="25000"/>
                  </a:schemeClr>
                </a:solidFill>
                <a:latin typeface="Corbel" panose="020B0503020204020204" pitchFamily="34" charset="0"/>
              </a:rPr>
              <a:t>Research Coordinator III</a:t>
            </a:r>
          </a:p>
          <a:p>
            <a:pPr>
              <a:lnSpc>
                <a:spcPct val="150000"/>
              </a:lnSpc>
            </a:pPr>
            <a:r>
              <a:rPr lang="en-US" dirty="0">
                <a:solidFill>
                  <a:srgbClr val="002060"/>
                </a:solidFill>
                <a:latin typeface="Corbel" panose="020B0503020204020204" pitchFamily="34" charset="0"/>
                <a:hlinkClick r:id="rId8">
                  <a:extLst>
                    <a:ext uri="{A12FA001-AC4F-418D-AE19-62706E023703}">
                      <ahyp:hlinkClr xmlns:ahyp="http://schemas.microsoft.com/office/drawing/2018/hyperlinkcolor" val="tx"/>
                    </a:ext>
                  </a:extLst>
                </a:hlinkClick>
              </a:rPr>
              <a:t>Cristina.E.Martinez@uth.tmc.edu</a:t>
            </a:r>
            <a:r>
              <a:rPr lang="en-US" dirty="0">
                <a:solidFill>
                  <a:srgbClr val="002060"/>
                </a:solidFill>
                <a:latin typeface="Corbel" panose="020B0503020204020204" pitchFamily="34" charset="0"/>
              </a:rPr>
              <a:t> </a:t>
            </a:r>
            <a:endParaRPr lang="en-US" dirty="0">
              <a:solidFill>
                <a:srgbClr val="002060"/>
              </a:solidFill>
            </a:endParaRPr>
          </a:p>
        </p:txBody>
      </p:sp>
      <p:sp>
        <p:nvSpPr>
          <p:cNvPr id="28" name="TextBox 27">
            <a:extLst>
              <a:ext uri="{FF2B5EF4-FFF2-40B4-BE49-F238E27FC236}">
                <a16:creationId xmlns:a16="http://schemas.microsoft.com/office/drawing/2014/main" id="{8103CD65-5726-4D7F-BD56-A0CE41B4E4CB}"/>
              </a:ext>
            </a:extLst>
          </p:cNvPr>
          <p:cNvSpPr txBox="1"/>
          <p:nvPr/>
        </p:nvSpPr>
        <p:spPr>
          <a:xfrm>
            <a:off x="3893913" y="7879299"/>
            <a:ext cx="4410021" cy="1480534"/>
          </a:xfrm>
          <a:prstGeom prst="rect">
            <a:avLst/>
          </a:prstGeom>
          <a:noFill/>
        </p:spPr>
        <p:txBody>
          <a:bodyPr wrap="square">
            <a:spAutoFit/>
          </a:bodyPr>
          <a:lstStyle/>
          <a:p>
            <a:pPr>
              <a:lnSpc>
                <a:spcPct val="150000"/>
              </a:lnSpc>
            </a:pPr>
            <a:r>
              <a:rPr lang="en-US" sz="2400" b="1" dirty="0">
                <a:solidFill>
                  <a:srgbClr val="53BF9D"/>
                </a:solidFill>
                <a:latin typeface="Verdana" panose="020B0604030504040204" pitchFamily="34" charset="0"/>
                <a:ea typeface="Verdana" panose="020B0604030504040204" pitchFamily="34" charset="0"/>
              </a:rPr>
              <a:t>Natalia Rodriguez, MPH</a:t>
            </a:r>
          </a:p>
          <a:p>
            <a:pPr>
              <a:lnSpc>
                <a:spcPct val="150000"/>
              </a:lnSpc>
            </a:pPr>
            <a:r>
              <a:rPr lang="en-US" sz="2000" dirty="0">
                <a:solidFill>
                  <a:schemeClr val="bg2">
                    <a:lumMod val="25000"/>
                  </a:schemeClr>
                </a:solidFill>
                <a:latin typeface="Corbel" panose="020B0503020204020204" pitchFamily="34" charset="0"/>
              </a:rPr>
              <a:t>Research Coordinator II</a:t>
            </a:r>
          </a:p>
          <a:p>
            <a:pPr>
              <a:lnSpc>
                <a:spcPct val="150000"/>
              </a:lnSpc>
            </a:pPr>
            <a:r>
              <a:rPr lang="en-US" dirty="0">
                <a:solidFill>
                  <a:srgbClr val="002060"/>
                </a:solidFill>
                <a:latin typeface="Corbel" panose="020B0503020204020204" pitchFamily="34" charset="0"/>
                <a:hlinkClick r:id="rId9">
                  <a:extLst>
                    <a:ext uri="{A12FA001-AC4F-418D-AE19-62706E023703}">
                      <ahyp:hlinkClr xmlns:ahyp="http://schemas.microsoft.com/office/drawing/2018/hyperlinkcolor" val="tx"/>
                    </a:ext>
                  </a:extLst>
                </a:hlinkClick>
              </a:rPr>
              <a:t>Natalia.D.Rodriguez@uth.tmc.edu</a:t>
            </a:r>
            <a:r>
              <a:rPr lang="en-US" dirty="0">
                <a:solidFill>
                  <a:srgbClr val="002060"/>
                </a:solidFill>
                <a:latin typeface="Corbel" panose="020B0503020204020204" pitchFamily="34" charset="0"/>
              </a:rPr>
              <a:t> </a:t>
            </a:r>
            <a:endParaRPr lang="en-US" dirty="0">
              <a:solidFill>
                <a:srgbClr val="002060"/>
              </a:solidFill>
            </a:endParaRPr>
          </a:p>
        </p:txBody>
      </p:sp>
      <p:sp>
        <p:nvSpPr>
          <p:cNvPr id="29" name="TextBox 28">
            <a:extLst>
              <a:ext uri="{FF2B5EF4-FFF2-40B4-BE49-F238E27FC236}">
                <a16:creationId xmlns:a16="http://schemas.microsoft.com/office/drawing/2014/main" id="{0F92CF74-C433-435E-952D-0C18D037ACB3}"/>
              </a:ext>
            </a:extLst>
          </p:cNvPr>
          <p:cNvSpPr txBox="1"/>
          <p:nvPr/>
        </p:nvSpPr>
        <p:spPr>
          <a:xfrm>
            <a:off x="11593162" y="7936742"/>
            <a:ext cx="3352800" cy="1439112"/>
          </a:xfrm>
          <a:prstGeom prst="rect">
            <a:avLst/>
          </a:prstGeom>
          <a:noFill/>
        </p:spPr>
        <p:txBody>
          <a:bodyPr wrap="square">
            <a:spAutoFit/>
          </a:bodyPr>
          <a:lstStyle/>
          <a:p>
            <a:pPr>
              <a:lnSpc>
                <a:spcPct val="150000"/>
              </a:lnSpc>
            </a:pPr>
            <a:r>
              <a:rPr lang="en-US" sz="2400" b="1" dirty="0">
                <a:solidFill>
                  <a:srgbClr val="53BF9D"/>
                </a:solidFill>
                <a:latin typeface="Verdana" panose="020B0604030504040204" pitchFamily="34" charset="0"/>
                <a:ea typeface="Verdana" panose="020B0604030504040204" pitchFamily="34" charset="0"/>
              </a:rPr>
              <a:t>Jeanette Parra</a:t>
            </a:r>
          </a:p>
          <a:p>
            <a:pPr>
              <a:lnSpc>
                <a:spcPct val="150000"/>
              </a:lnSpc>
            </a:pPr>
            <a:r>
              <a:rPr lang="en-US" sz="2000" dirty="0">
                <a:solidFill>
                  <a:schemeClr val="bg2">
                    <a:lumMod val="25000"/>
                  </a:schemeClr>
                </a:solidFill>
                <a:latin typeface="Corbel" panose="020B0503020204020204" pitchFamily="34" charset="0"/>
              </a:rPr>
              <a:t>Training Specialist II</a:t>
            </a:r>
          </a:p>
          <a:p>
            <a:pPr>
              <a:lnSpc>
                <a:spcPct val="150000"/>
              </a:lnSpc>
            </a:pPr>
            <a:r>
              <a:rPr lang="en-US" sz="1600" dirty="0">
                <a:solidFill>
                  <a:srgbClr val="002060"/>
                </a:solidFill>
                <a:latin typeface="Corbel" panose="020B0503020204020204" pitchFamily="34" charset="0"/>
                <a:hlinkClick r:id="rId9">
                  <a:extLst>
                    <a:ext uri="{A12FA001-AC4F-418D-AE19-62706E023703}">
                      <ahyp:hlinkClr xmlns:ahyp="http://schemas.microsoft.com/office/drawing/2018/hyperlinkcolor" val="tx"/>
                    </a:ext>
                  </a:extLst>
                </a:hlinkClick>
              </a:rPr>
              <a:t>Jeanette.Parra@uth.tmc.edu</a:t>
            </a:r>
            <a:r>
              <a:rPr lang="en-US" sz="1600" dirty="0">
                <a:solidFill>
                  <a:srgbClr val="002060"/>
                </a:solidFill>
                <a:latin typeface="Corbel" panose="020B0503020204020204" pitchFamily="34" charset="0"/>
              </a:rPr>
              <a:t> </a:t>
            </a:r>
            <a:endParaRPr lang="en-US" sz="1600" dirty="0">
              <a:solidFill>
                <a:srgbClr val="002060"/>
              </a:solidFill>
            </a:endParaRPr>
          </a:p>
        </p:txBody>
      </p:sp>
      <p:pic>
        <p:nvPicPr>
          <p:cNvPr id="30" name="Picture 29">
            <a:extLst>
              <a:ext uri="{FF2B5EF4-FFF2-40B4-BE49-F238E27FC236}">
                <a16:creationId xmlns:a16="http://schemas.microsoft.com/office/drawing/2014/main" id="{805D8556-A49E-4A44-8C41-BEAB85B8FE1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36261" y="2189442"/>
            <a:ext cx="2057400" cy="2286000"/>
          </a:xfrm>
          <a:prstGeom prst="round2DiagRect">
            <a:avLst/>
          </a:prstGeom>
        </p:spPr>
      </p:pic>
      <p:pic>
        <p:nvPicPr>
          <p:cNvPr id="31" name="Picture 30">
            <a:extLst>
              <a:ext uri="{FF2B5EF4-FFF2-40B4-BE49-F238E27FC236}">
                <a16:creationId xmlns:a16="http://schemas.microsoft.com/office/drawing/2014/main" id="{7EE4CC9A-DD5B-45ED-9E34-CE9B1250FD3C}"/>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7781" r="7781"/>
          <a:stretch/>
        </p:blipFill>
        <p:spPr>
          <a:xfrm>
            <a:off x="1636262" y="4809203"/>
            <a:ext cx="2057400" cy="2286000"/>
          </a:xfrm>
          <a:prstGeom prst="round2DiagRect">
            <a:avLst/>
          </a:prstGeom>
        </p:spPr>
      </p:pic>
      <p:pic>
        <p:nvPicPr>
          <p:cNvPr id="32" name="Picture 31">
            <a:extLst>
              <a:ext uri="{FF2B5EF4-FFF2-40B4-BE49-F238E27FC236}">
                <a16:creationId xmlns:a16="http://schemas.microsoft.com/office/drawing/2014/main" id="{1CE82122-D2D6-45C1-973A-ECE9ECF652E8}"/>
              </a:ext>
            </a:extLst>
          </p:cNvPr>
          <p:cNvPicPr>
            <a:picLocks noChangeAspect="1"/>
          </p:cNvPicPr>
          <p:nvPr/>
        </p:nvPicPr>
        <p:blipFill rotWithShape="1">
          <a:blip r:embed="rId12">
            <a:extLst>
              <a:ext uri="{28A0092B-C50C-407E-A947-70E740481C1C}">
                <a14:useLocalDpi xmlns:a14="http://schemas.microsoft.com/office/drawing/2010/main" val="0"/>
              </a:ext>
            </a:extLst>
          </a:blip>
          <a:srcRect l="11420" t="1585" r="14780" b="21471"/>
          <a:stretch/>
        </p:blipFill>
        <p:spPr>
          <a:xfrm>
            <a:off x="9364998" y="2195128"/>
            <a:ext cx="2057400" cy="2286000"/>
          </a:xfrm>
          <a:prstGeom prst="round2DiagRect">
            <a:avLst/>
          </a:prstGeom>
        </p:spPr>
      </p:pic>
      <p:pic>
        <p:nvPicPr>
          <p:cNvPr id="33" name="Picture 32">
            <a:extLst>
              <a:ext uri="{FF2B5EF4-FFF2-40B4-BE49-F238E27FC236}">
                <a16:creationId xmlns:a16="http://schemas.microsoft.com/office/drawing/2014/main" id="{E5B129B0-A35B-4832-9F32-A952E21E6A3E}"/>
              </a:ext>
            </a:extLst>
          </p:cNvPr>
          <p:cNvPicPr>
            <a:picLocks noChangeAspect="1"/>
          </p:cNvPicPr>
          <p:nvPr/>
        </p:nvPicPr>
        <p:blipFill rotWithShape="1">
          <a:blip r:embed="rId13">
            <a:extLst>
              <a:ext uri="{28A0092B-C50C-407E-A947-70E740481C1C}">
                <a14:useLocalDpi xmlns:a14="http://schemas.microsoft.com/office/drawing/2010/main" val="0"/>
              </a:ext>
            </a:extLst>
          </a:blip>
          <a:srcRect l="13313" r="13086"/>
          <a:stretch/>
        </p:blipFill>
        <p:spPr>
          <a:xfrm>
            <a:off x="9370548" y="4809203"/>
            <a:ext cx="2051850" cy="2286000"/>
          </a:xfrm>
          <a:prstGeom prst="round2DiagRect">
            <a:avLst/>
          </a:prstGeom>
        </p:spPr>
      </p:pic>
      <p:pic>
        <p:nvPicPr>
          <p:cNvPr id="34" name="Picture 33">
            <a:extLst>
              <a:ext uri="{FF2B5EF4-FFF2-40B4-BE49-F238E27FC236}">
                <a16:creationId xmlns:a16="http://schemas.microsoft.com/office/drawing/2014/main" id="{885FFC0A-9EC5-442E-9C13-884F2DFFE762}"/>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6442" r="3801"/>
          <a:stretch/>
        </p:blipFill>
        <p:spPr>
          <a:xfrm>
            <a:off x="9364998" y="7513298"/>
            <a:ext cx="2051850" cy="2286000"/>
          </a:xfrm>
          <a:prstGeom prst="round2DiagRect">
            <a:avLst/>
          </a:prstGeom>
        </p:spPr>
      </p:pic>
      <p:pic>
        <p:nvPicPr>
          <p:cNvPr id="41" name="Picture 40">
            <a:extLst>
              <a:ext uri="{FF2B5EF4-FFF2-40B4-BE49-F238E27FC236}">
                <a16:creationId xmlns:a16="http://schemas.microsoft.com/office/drawing/2014/main" id="{0C744E51-B7F3-401E-9641-ACB00A158068}"/>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19287" t="3159" r="3796" b="11204"/>
          <a:stretch/>
        </p:blipFill>
        <p:spPr>
          <a:xfrm>
            <a:off x="1636261" y="7513298"/>
            <a:ext cx="2053200" cy="2286000"/>
          </a:xfrm>
          <a:prstGeom prst="round2DiagRect">
            <a:avLst/>
          </a:prstGeom>
        </p:spPr>
      </p:pic>
    </p:spTree>
    <p:extLst>
      <p:ext uri="{BB962C8B-B14F-4D97-AF65-F5344CB8AC3E}">
        <p14:creationId xmlns:p14="http://schemas.microsoft.com/office/powerpoint/2010/main" val="232101470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7" name="Graphic 26" descr="House with solid fill">
            <a:extLst>
              <a:ext uri="{FF2B5EF4-FFF2-40B4-BE49-F238E27FC236}">
                <a16:creationId xmlns:a16="http://schemas.microsoft.com/office/drawing/2014/main" id="{849DE142-2375-4C9F-9641-14C86E353EC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8446" y="3468566"/>
            <a:ext cx="2423665" cy="2423665"/>
          </a:xfrm>
          <a:prstGeom prst="rect">
            <a:avLst/>
          </a:prstGeom>
        </p:spPr>
      </p:pic>
      <p:pic>
        <p:nvPicPr>
          <p:cNvPr id="28" name="Graphic 27" descr="House with solid fill">
            <a:extLst>
              <a:ext uri="{FF2B5EF4-FFF2-40B4-BE49-F238E27FC236}">
                <a16:creationId xmlns:a16="http://schemas.microsoft.com/office/drawing/2014/main" id="{C9C67A2B-DF68-41DF-83BA-EA38B803BE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91797" y="3468565"/>
            <a:ext cx="2423665" cy="2423665"/>
          </a:xfrm>
          <a:prstGeom prst="rect">
            <a:avLst/>
          </a:prstGeom>
        </p:spPr>
      </p:pic>
      <p:pic>
        <p:nvPicPr>
          <p:cNvPr id="29" name="Graphic 28" descr="House with solid fill">
            <a:extLst>
              <a:ext uri="{FF2B5EF4-FFF2-40B4-BE49-F238E27FC236}">
                <a16:creationId xmlns:a16="http://schemas.microsoft.com/office/drawing/2014/main" id="{6CC00EE6-0E6E-44B0-9C70-2048A79114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82904" y="3480701"/>
            <a:ext cx="2423665" cy="2423665"/>
          </a:xfrm>
          <a:prstGeom prst="rect">
            <a:avLst/>
          </a:prstGeom>
        </p:spPr>
      </p:pic>
      <p:pic>
        <p:nvPicPr>
          <p:cNvPr id="30" name="Graphic 29" descr="House with solid fill">
            <a:extLst>
              <a:ext uri="{FF2B5EF4-FFF2-40B4-BE49-F238E27FC236}">
                <a16:creationId xmlns:a16="http://schemas.microsoft.com/office/drawing/2014/main" id="{4F1C6DC9-48E3-414A-B160-DD18C5D22D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06569" y="3468564"/>
            <a:ext cx="2423665" cy="2423665"/>
          </a:xfrm>
          <a:prstGeom prst="rect">
            <a:avLst/>
          </a:prstGeom>
        </p:spPr>
      </p:pic>
      <p:pic>
        <p:nvPicPr>
          <p:cNvPr id="31" name="Graphic 30" descr="House with solid fill">
            <a:extLst>
              <a:ext uri="{FF2B5EF4-FFF2-40B4-BE49-F238E27FC236}">
                <a16:creationId xmlns:a16="http://schemas.microsoft.com/office/drawing/2014/main" id="{27A03302-9D72-4709-8628-22ACC25EF0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730234" y="3468563"/>
            <a:ext cx="2423665" cy="2423665"/>
          </a:xfrm>
          <a:prstGeom prst="rect">
            <a:avLst/>
          </a:prstGeom>
        </p:spPr>
      </p:pic>
      <p:sp>
        <p:nvSpPr>
          <p:cNvPr id="34" name="TextBox 33">
            <a:extLst>
              <a:ext uri="{FF2B5EF4-FFF2-40B4-BE49-F238E27FC236}">
                <a16:creationId xmlns:a16="http://schemas.microsoft.com/office/drawing/2014/main" id="{7F4BD38A-E788-4FB7-8739-576ADDD7FB19}"/>
              </a:ext>
            </a:extLst>
          </p:cNvPr>
          <p:cNvSpPr txBox="1"/>
          <p:nvPr/>
        </p:nvSpPr>
        <p:spPr>
          <a:xfrm>
            <a:off x="5765121" y="5711745"/>
            <a:ext cx="1855391" cy="923330"/>
          </a:xfrm>
          <a:prstGeom prst="rect">
            <a:avLst/>
          </a:prstGeom>
          <a:noFill/>
        </p:spPr>
        <p:txBody>
          <a:bodyPr wrap="square">
            <a:spAutoFit/>
          </a:bodyPr>
          <a:lstStyle/>
          <a:p>
            <a:pPr algn="ctr"/>
            <a:r>
              <a:rPr lang="en-US" sz="5400" spc="167" dirty="0">
                <a:latin typeface="Barlow Bold"/>
              </a:rPr>
              <a:t>65K</a:t>
            </a:r>
            <a:endParaRPr lang="en-US" sz="5400" dirty="0"/>
          </a:p>
        </p:txBody>
      </p:sp>
      <p:sp>
        <p:nvSpPr>
          <p:cNvPr id="35" name="TextBox 34">
            <a:extLst>
              <a:ext uri="{FF2B5EF4-FFF2-40B4-BE49-F238E27FC236}">
                <a16:creationId xmlns:a16="http://schemas.microsoft.com/office/drawing/2014/main" id="{F3481CA5-CE51-4D50-8208-8403D8604F28}"/>
              </a:ext>
            </a:extLst>
          </p:cNvPr>
          <p:cNvSpPr txBox="1"/>
          <p:nvPr/>
        </p:nvSpPr>
        <p:spPr>
          <a:xfrm>
            <a:off x="8252606" y="5674028"/>
            <a:ext cx="1855391" cy="923330"/>
          </a:xfrm>
          <a:prstGeom prst="rect">
            <a:avLst/>
          </a:prstGeom>
          <a:noFill/>
        </p:spPr>
        <p:txBody>
          <a:bodyPr wrap="square">
            <a:spAutoFit/>
          </a:bodyPr>
          <a:lstStyle/>
          <a:p>
            <a:pPr algn="ctr"/>
            <a:r>
              <a:rPr lang="en-US" sz="5400" spc="167" dirty="0">
                <a:latin typeface="Barlow Bold"/>
              </a:rPr>
              <a:t>300K</a:t>
            </a:r>
            <a:endParaRPr lang="en-US" sz="5400" dirty="0"/>
          </a:p>
        </p:txBody>
      </p:sp>
      <p:sp>
        <p:nvSpPr>
          <p:cNvPr id="37" name="TextBox 36">
            <a:extLst>
              <a:ext uri="{FF2B5EF4-FFF2-40B4-BE49-F238E27FC236}">
                <a16:creationId xmlns:a16="http://schemas.microsoft.com/office/drawing/2014/main" id="{1C7A7E3B-3195-44A9-9A45-D5E83E027CEF}"/>
              </a:ext>
            </a:extLst>
          </p:cNvPr>
          <p:cNvSpPr txBox="1"/>
          <p:nvPr/>
        </p:nvSpPr>
        <p:spPr>
          <a:xfrm>
            <a:off x="3270997" y="5711745"/>
            <a:ext cx="1855391" cy="923330"/>
          </a:xfrm>
          <a:prstGeom prst="rect">
            <a:avLst/>
          </a:prstGeom>
          <a:noFill/>
        </p:spPr>
        <p:txBody>
          <a:bodyPr wrap="square">
            <a:spAutoFit/>
          </a:bodyPr>
          <a:lstStyle/>
          <a:p>
            <a:pPr algn="ctr"/>
            <a:r>
              <a:rPr lang="en-US" sz="5400" spc="167" dirty="0">
                <a:latin typeface="Barlow Bold"/>
              </a:rPr>
              <a:t>20K</a:t>
            </a:r>
            <a:endParaRPr lang="en-US" sz="5400" dirty="0"/>
          </a:p>
        </p:txBody>
      </p:sp>
      <p:sp>
        <p:nvSpPr>
          <p:cNvPr id="38" name="TextBox 37">
            <a:extLst>
              <a:ext uri="{FF2B5EF4-FFF2-40B4-BE49-F238E27FC236}">
                <a16:creationId xmlns:a16="http://schemas.microsoft.com/office/drawing/2014/main" id="{85FFC375-EF46-4459-BB6A-51CE8336B3AD}"/>
              </a:ext>
            </a:extLst>
          </p:cNvPr>
          <p:cNvSpPr txBox="1"/>
          <p:nvPr/>
        </p:nvSpPr>
        <p:spPr>
          <a:xfrm>
            <a:off x="10740091" y="5649095"/>
            <a:ext cx="1855391" cy="923330"/>
          </a:xfrm>
          <a:prstGeom prst="rect">
            <a:avLst/>
          </a:prstGeom>
          <a:noFill/>
        </p:spPr>
        <p:txBody>
          <a:bodyPr wrap="square">
            <a:spAutoFit/>
          </a:bodyPr>
          <a:lstStyle/>
          <a:p>
            <a:pPr algn="ctr"/>
            <a:r>
              <a:rPr lang="en-US" sz="5400" spc="167" dirty="0">
                <a:latin typeface="Barlow Bold"/>
              </a:rPr>
              <a:t>275K</a:t>
            </a:r>
            <a:endParaRPr lang="en-US" sz="5400" dirty="0"/>
          </a:p>
        </p:txBody>
      </p:sp>
      <p:sp>
        <p:nvSpPr>
          <p:cNvPr id="39" name="TextBox 38">
            <a:extLst>
              <a:ext uri="{FF2B5EF4-FFF2-40B4-BE49-F238E27FC236}">
                <a16:creationId xmlns:a16="http://schemas.microsoft.com/office/drawing/2014/main" id="{2CC8CBEF-2769-4284-8981-BA0AE7420D62}"/>
              </a:ext>
            </a:extLst>
          </p:cNvPr>
          <p:cNvSpPr txBox="1"/>
          <p:nvPr/>
        </p:nvSpPr>
        <p:spPr>
          <a:xfrm>
            <a:off x="13014370" y="5636089"/>
            <a:ext cx="1855391" cy="923330"/>
          </a:xfrm>
          <a:prstGeom prst="rect">
            <a:avLst/>
          </a:prstGeom>
          <a:noFill/>
        </p:spPr>
        <p:txBody>
          <a:bodyPr wrap="square">
            <a:spAutoFit/>
          </a:bodyPr>
          <a:lstStyle/>
          <a:p>
            <a:pPr algn="ctr"/>
            <a:r>
              <a:rPr lang="en-US" sz="5400" spc="167" dirty="0">
                <a:latin typeface="Barlow Bold"/>
              </a:rPr>
              <a:t>100K</a:t>
            </a:r>
            <a:endParaRPr lang="en-US" sz="5400" dirty="0"/>
          </a:p>
        </p:txBody>
      </p:sp>
      <p:pic>
        <p:nvPicPr>
          <p:cNvPr id="83" name="Graphic 82" descr="House with solid fill">
            <a:extLst>
              <a:ext uri="{FF2B5EF4-FFF2-40B4-BE49-F238E27FC236}">
                <a16:creationId xmlns:a16="http://schemas.microsoft.com/office/drawing/2014/main" id="{95C12AD6-5C01-4732-AE39-6FC8D7E7596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44580" y="6363892"/>
            <a:ext cx="2423665" cy="2423665"/>
          </a:xfrm>
          <a:prstGeom prst="rect">
            <a:avLst/>
          </a:prstGeom>
        </p:spPr>
      </p:pic>
      <p:pic>
        <p:nvPicPr>
          <p:cNvPr id="84" name="Graphic 83" descr="House with solid fill">
            <a:extLst>
              <a:ext uri="{FF2B5EF4-FFF2-40B4-BE49-F238E27FC236}">
                <a16:creationId xmlns:a16="http://schemas.microsoft.com/office/drawing/2014/main" id="{FC00E98B-F59A-4119-9121-37E62FE4E5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57931" y="6363891"/>
            <a:ext cx="2423665" cy="2423665"/>
          </a:xfrm>
          <a:prstGeom prst="rect">
            <a:avLst/>
          </a:prstGeom>
        </p:spPr>
      </p:pic>
      <p:pic>
        <p:nvPicPr>
          <p:cNvPr id="85" name="Graphic 84" descr="House with solid fill">
            <a:extLst>
              <a:ext uri="{FF2B5EF4-FFF2-40B4-BE49-F238E27FC236}">
                <a16:creationId xmlns:a16="http://schemas.microsoft.com/office/drawing/2014/main" id="{085F0739-EC55-4C0A-81AD-F379311C948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9038" y="6376027"/>
            <a:ext cx="2423665" cy="2423665"/>
          </a:xfrm>
          <a:prstGeom prst="rect">
            <a:avLst/>
          </a:prstGeom>
        </p:spPr>
      </p:pic>
      <p:pic>
        <p:nvPicPr>
          <p:cNvPr id="86" name="Graphic 85" descr="House with solid fill">
            <a:extLst>
              <a:ext uri="{FF2B5EF4-FFF2-40B4-BE49-F238E27FC236}">
                <a16:creationId xmlns:a16="http://schemas.microsoft.com/office/drawing/2014/main" id="{0E72533E-EC78-4403-B7BE-49DFF1C5EAB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72703" y="6363890"/>
            <a:ext cx="2423665" cy="2423665"/>
          </a:xfrm>
          <a:prstGeom prst="rect">
            <a:avLst/>
          </a:prstGeom>
        </p:spPr>
      </p:pic>
      <p:pic>
        <p:nvPicPr>
          <p:cNvPr id="87" name="Graphic 86" descr="House with solid fill">
            <a:extLst>
              <a:ext uri="{FF2B5EF4-FFF2-40B4-BE49-F238E27FC236}">
                <a16:creationId xmlns:a16="http://schemas.microsoft.com/office/drawing/2014/main" id="{31342150-10D5-44B5-8EA9-600729255E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696368" y="6363889"/>
            <a:ext cx="2423665" cy="2423665"/>
          </a:xfrm>
          <a:prstGeom prst="rect">
            <a:avLst/>
          </a:prstGeom>
        </p:spPr>
      </p:pic>
      <p:sp>
        <p:nvSpPr>
          <p:cNvPr id="90" name="TextBox 89">
            <a:extLst>
              <a:ext uri="{FF2B5EF4-FFF2-40B4-BE49-F238E27FC236}">
                <a16:creationId xmlns:a16="http://schemas.microsoft.com/office/drawing/2014/main" id="{A7C5CF0E-5346-4826-AA49-696DE96C5BCB}"/>
              </a:ext>
            </a:extLst>
          </p:cNvPr>
          <p:cNvSpPr txBox="1"/>
          <p:nvPr/>
        </p:nvSpPr>
        <p:spPr>
          <a:xfrm>
            <a:off x="5731255" y="8607071"/>
            <a:ext cx="1855391" cy="923330"/>
          </a:xfrm>
          <a:prstGeom prst="rect">
            <a:avLst/>
          </a:prstGeom>
          <a:noFill/>
        </p:spPr>
        <p:txBody>
          <a:bodyPr wrap="square">
            <a:spAutoFit/>
          </a:bodyPr>
          <a:lstStyle/>
          <a:p>
            <a:pPr algn="ctr"/>
            <a:r>
              <a:rPr lang="en-US" sz="5400" spc="167" dirty="0">
                <a:latin typeface="Barlow Bold"/>
              </a:rPr>
              <a:t>30K</a:t>
            </a:r>
            <a:endParaRPr lang="en-US" sz="5400" dirty="0"/>
          </a:p>
        </p:txBody>
      </p:sp>
      <p:sp>
        <p:nvSpPr>
          <p:cNvPr id="91" name="TextBox 90">
            <a:extLst>
              <a:ext uri="{FF2B5EF4-FFF2-40B4-BE49-F238E27FC236}">
                <a16:creationId xmlns:a16="http://schemas.microsoft.com/office/drawing/2014/main" id="{227558F6-2437-4C27-8B36-7E0E515B26F4}"/>
              </a:ext>
            </a:extLst>
          </p:cNvPr>
          <p:cNvSpPr txBox="1"/>
          <p:nvPr/>
        </p:nvSpPr>
        <p:spPr>
          <a:xfrm>
            <a:off x="8218740" y="8569354"/>
            <a:ext cx="1855391" cy="923330"/>
          </a:xfrm>
          <a:prstGeom prst="rect">
            <a:avLst/>
          </a:prstGeom>
          <a:noFill/>
        </p:spPr>
        <p:txBody>
          <a:bodyPr wrap="square">
            <a:spAutoFit/>
          </a:bodyPr>
          <a:lstStyle/>
          <a:p>
            <a:pPr algn="ctr"/>
            <a:r>
              <a:rPr lang="en-US" sz="5400" spc="167" dirty="0">
                <a:latin typeface="Barlow Bold"/>
              </a:rPr>
              <a:t>50K</a:t>
            </a:r>
            <a:endParaRPr lang="en-US" sz="5400" dirty="0"/>
          </a:p>
        </p:txBody>
      </p:sp>
      <p:sp>
        <p:nvSpPr>
          <p:cNvPr id="93" name="TextBox 92">
            <a:extLst>
              <a:ext uri="{FF2B5EF4-FFF2-40B4-BE49-F238E27FC236}">
                <a16:creationId xmlns:a16="http://schemas.microsoft.com/office/drawing/2014/main" id="{4445A448-48C6-4AFA-BDEE-6EBAE35FCCD3}"/>
              </a:ext>
            </a:extLst>
          </p:cNvPr>
          <p:cNvSpPr txBox="1"/>
          <p:nvPr/>
        </p:nvSpPr>
        <p:spPr>
          <a:xfrm>
            <a:off x="3237131" y="8607071"/>
            <a:ext cx="1855391" cy="923330"/>
          </a:xfrm>
          <a:prstGeom prst="rect">
            <a:avLst/>
          </a:prstGeom>
          <a:noFill/>
        </p:spPr>
        <p:txBody>
          <a:bodyPr wrap="square">
            <a:spAutoFit/>
          </a:bodyPr>
          <a:lstStyle/>
          <a:p>
            <a:pPr algn="ctr"/>
            <a:r>
              <a:rPr lang="en-US" sz="5400" spc="167" dirty="0">
                <a:latin typeface="Barlow Bold"/>
              </a:rPr>
              <a:t>25K</a:t>
            </a:r>
            <a:endParaRPr lang="en-US" sz="5400" dirty="0"/>
          </a:p>
        </p:txBody>
      </p:sp>
      <p:sp>
        <p:nvSpPr>
          <p:cNvPr id="94" name="TextBox 93">
            <a:extLst>
              <a:ext uri="{FF2B5EF4-FFF2-40B4-BE49-F238E27FC236}">
                <a16:creationId xmlns:a16="http://schemas.microsoft.com/office/drawing/2014/main" id="{361A1B06-4D93-458B-B41C-4FDB9276BC15}"/>
              </a:ext>
            </a:extLst>
          </p:cNvPr>
          <p:cNvSpPr txBox="1"/>
          <p:nvPr/>
        </p:nvSpPr>
        <p:spPr>
          <a:xfrm>
            <a:off x="10706225" y="8544421"/>
            <a:ext cx="1855391" cy="923330"/>
          </a:xfrm>
          <a:prstGeom prst="rect">
            <a:avLst/>
          </a:prstGeom>
          <a:noFill/>
        </p:spPr>
        <p:txBody>
          <a:bodyPr wrap="square">
            <a:spAutoFit/>
          </a:bodyPr>
          <a:lstStyle/>
          <a:p>
            <a:pPr algn="ctr"/>
            <a:r>
              <a:rPr lang="en-US" sz="5400" spc="167" dirty="0">
                <a:latin typeface="Barlow Bold"/>
              </a:rPr>
              <a:t>55K</a:t>
            </a:r>
            <a:endParaRPr lang="en-US" sz="5400" dirty="0"/>
          </a:p>
        </p:txBody>
      </p:sp>
      <p:sp>
        <p:nvSpPr>
          <p:cNvPr id="95" name="TextBox 94">
            <a:extLst>
              <a:ext uri="{FF2B5EF4-FFF2-40B4-BE49-F238E27FC236}">
                <a16:creationId xmlns:a16="http://schemas.microsoft.com/office/drawing/2014/main" id="{F62FB375-4202-4CD4-9DA3-67CF80820E6A}"/>
              </a:ext>
            </a:extLst>
          </p:cNvPr>
          <p:cNvSpPr txBox="1"/>
          <p:nvPr/>
        </p:nvSpPr>
        <p:spPr>
          <a:xfrm>
            <a:off x="12980504" y="8531415"/>
            <a:ext cx="1855391" cy="923330"/>
          </a:xfrm>
          <a:prstGeom prst="rect">
            <a:avLst/>
          </a:prstGeom>
          <a:noFill/>
        </p:spPr>
        <p:txBody>
          <a:bodyPr wrap="square">
            <a:spAutoFit/>
          </a:bodyPr>
          <a:lstStyle/>
          <a:p>
            <a:pPr algn="ctr"/>
            <a:r>
              <a:rPr lang="en-US" sz="5400" spc="167" dirty="0">
                <a:latin typeface="Barlow Bold"/>
              </a:rPr>
              <a:t>20K</a:t>
            </a:r>
            <a:endParaRPr lang="en-US" sz="5400" dirty="0"/>
          </a:p>
        </p:txBody>
      </p:sp>
      <p:sp>
        <p:nvSpPr>
          <p:cNvPr id="56" name="TextBox 40">
            <a:extLst>
              <a:ext uri="{FF2B5EF4-FFF2-40B4-BE49-F238E27FC236}">
                <a16:creationId xmlns:a16="http://schemas.microsoft.com/office/drawing/2014/main" id="{DF85E09C-CA4B-4303-B0D9-EFFBC6A4AC8E}"/>
              </a:ext>
            </a:extLst>
          </p:cNvPr>
          <p:cNvSpPr txBox="1"/>
          <p:nvPr/>
        </p:nvSpPr>
        <p:spPr>
          <a:xfrm>
            <a:off x="1038506" y="2390357"/>
            <a:ext cx="16210988" cy="830997"/>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The </a:t>
            </a:r>
            <a:r>
              <a:rPr lang="en-US" sz="5400" b="1"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average</a:t>
            </a: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 household income is </a:t>
            </a:r>
            <a:r>
              <a:rPr lang="en-US" sz="5400" b="1"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94K</a:t>
            </a:r>
          </a:p>
        </p:txBody>
      </p:sp>
    </p:spTree>
    <p:extLst>
      <p:ext uri="{BB962C8B-B14F-4D97-AF65-F5344CB8AC3E}">
        <p14:creationId xmlns:p14="http://schemas.microsoft.com/office/powerpoint/2010/main" val="6788116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aphicFrame>
        <p:nvGraphicFramePr>
          <p:cNvPr id="4" name="Table 4">
            <a:extLst>
              <a:ext uri="{FF2B5EF4-FFF2-40B4-BE49-F238E27FC236}">
                <a16:creationId xmlns:a16="http://schemas.microsoft.com/office/drawing/2014/main" id="{C7161E12-34B1-441D-AB6B-98BC51320624}"/>
              </a:ext>
            </a:extLst>
          </p:cNvPr>
          <p:cNvGraphicFramePr>
            <a:graphicFrameLocks noGrp="1"/>
          </p:cNvGraphicFramePr>
          <p:nvPr/>
        </p:nvGraphicFramePr>
        <p:xfrm>
          <a:off x="987789" y="2078304"/>
          <a:ext cx="16312424" cy="7338567"/>
        </p:xfrm>
        <a:graphic>
          <a:graphicData uri="http://schemas.openxmlformats.org/drawingml/2006/table">
            <a:tbl>
              <a:tblPr firstRow="1" bandRow="1">
                <a:tableStyleId>{2D5ABB26-0587-4C30-8999-92F81FD0307C}</a:tableStyleId>
              </a:tblPr>
              <a:tblGrid>
                <a:gridCol w="2039053">
                  <a:extLst>
                    <a:ext uri="{9D8B030D-6E8A-4147-A177-3AD203B41FA5}">
                      <a16:colId xmlns:a16="http://schemas.microsoft.com/office/drawing/2014/main" val="1074906993"/>
                    </a:ext>
                  </a:extLst>
                </a:gridCol>
                <a:gridCol w="2039053">
                  <a:extLst>
                    <a:ext uri="{9D8B030D-6E8A-4147-A177-3AD203B41FA5}">
                      <a16:colId xmlns:a16="http://schemas.microsoft.com/office/drawing/2014/main" val="4212667857"/>
                    </a:ext>
                  </a:extLst>
                </a:gridCol>
                <a:gridCol w="2039053">
                  <a:extLst>
                    <a:ext uri="{9D8B030D-6E8A-4147-A177-3AD203B41FA5}">
                      <a16:colId xmlns:a16="http://schemas.microsoft.com/office/drawing/2014/main" val="4932301"/>
                    </a:ext>
                  </a:extLst>
                </a:gridCol>
                <a:gridCol w="2039053">
                  <a:extLst>
                    <a:ext uri="{9D8B030D-6E8A-4147-A177-3AD203B41FA5}">
                      <a16:colId xmlns:a16="http://schemas.microsoft.com/office/drawing/2014/main" val="2585556360"/>
                    </a:ext>
                  </a:extLst>
                </a:gridCol>
                <a:gridCol w="2039053">
                  <a:extLst>
                    <a:ext uri="{9D8B030D-6E8A-4147-A177-3AD203B41FA5}">
                      <a16:colId xmlns:a16="http://schemas.microsoft.com/office/drawing/2014/main" val="3500568172"/>
                    </a:ext>
                  </a:extLst>
                </a:gridCol>
                <a:gridCol w="2039053">
                  <a:extLst>
                    <a:ext uri="{9D8B030D-6E8A-4147-A177-3AD203B41FA5}">
                      <a16:colId xmlns:a16="http://schemas.microsoft.com/office/drawing/2014/main" val="395176131"/>
                    </a:ext>
                  </a:extLst>
                </a:gridCol>
                <a:gridCol w="2039053">
                  <a:extLst>
                    <a:ext uri="{9D8B030D-6E8A-4147-A177-3AD203B41FA5}">
                      <a16:colId xmlns:a16="http://schemas.microsoft.com/office/drawing/2014/main" val="3764907886"/>
                    </a:ext>
                  </a:extLst>
                </a:gridCol>
                <a:gridCol w="2039053">
                  <a:extLst>
                    <a:ext uri="{9D8B030D-6E8A-4147-A177-3AD203B41FA5}">
                      <a16:colId xmlns:a16="http://schemas.microsoft.com/office/drawing/2014/main" val="2587292378"/>
                    </a:ext>
                  </a:extLst>
                </a:gridCol>
              </a:tblGrid>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3341694837"/>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3921558676"/>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954502510"/>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638938797"/>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834946449"/>
                  </a:ext>
                </a:extLst>
              </a:tr>
              <a:tr h="1094705">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2109134"/>
                  </a:ext>
                </a:extLst>
              </a:tr>
              <a:tr h="770337">
                <a:tc>
                  <a:txBody>
                    <a:bodyPr/>
                    <a:lstStyle/>
                    <a:p>
                      <a:pPr algn="ctr"/>
                      <a:r>
                        <a:rPr lang="en-US" sz="2800" dirty="0">
                          <a:solidFill>
                            <a:schemeClr val="tx1"/>
                          </a:solidFill>
                          <a:latin typeface="Barlow Bold" panose="020B0604020202020204" charset="0"/>
                        </a:rPr>
                        <a:t>0K-19K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rgbClr val="53BF9D"/>
                          </a:solidFill>
                          <a:latin typeface="Barlow Bold" panose="020B0604020202020204" charset="0"/>
                        </a:rPr>
                        <a:t>20K – 59K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rgbClr val="53BF9D"/>
                          </a:solidFill>
                          <a:latin typeface="Barlow Bold" panose="020B0604020202020204" charset="0"/>
                        </a:rPr>
                        <a:t>60K – 99K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100K-139K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140K-179K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180K-219K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220K-259K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rgbClr val="53BF9D"/>
                          </a:solidFill>
                          <a:latin typeface="Barlow Bold" panose="020B0604020202020204" charset="0"/>
                        </a:rPr>
                        <a:t>260K-300K</a:t>
                      </a:r>
                    </a:p>
                  </a:txBody>
                  <a:tcPr anchor="ct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35145282"/>
                  </a:ext>
                </a:extLst>
              </a:tr>
            </a:tbl>
          </a:graphicData>
        </a:graphic>
      </p:graphicFrame>
      <p:graphicFrame>
        <p:nvGraphicFramePr>
          <p:cNvPr id="31" name="Table 4">
            <a:extLst>
              <a:ext uri="{FF2B5EF4-FFF2-40B4-BE49-F238E27FC236}">
                <a16:creationId xmlns:a16="http://schemas.microsoft.com/office/drawing/2014/main" id="{49DF6029-A98E-4C57-B2FF-6A78F3F5F57A}"/>
              </a:ext>
            </a:extLst>
          </p:cNvPr>
          <p:cNvGraphicFramePr>
            <a:graphicFrameLocks noGrp="1"/>
          </p:cNvGraphicFramePr>
          <p:nvPr>
            <p:extLst>
              <p:ext uri="{D42A27DB-BD31-4B8C-83A1-F6EECF244321}">
                <p14:modId xmlns:p14="http://schemas.microsoft.com/office/powerpoint/2010/main" val="2391870937"/>
              </p:ext>
            </p:extLst>
          </p:nvPr>
        </p:nvGraphicFramePr>
        <p:xfrm>
          <a:off x="987789" y="2078304"/>
          <a:ext cx="16312424" cy="7338567"/>
        </p:xfrm>
        <a:graphic>
          <a:graphicData uri="http://schemas.openxmlformats.org/drawingml/2006/table">
            <a:tbl>
              <a:tblPr firstRow="1" bandRow="1">
                <a:tableStyleId>{2D5ABB26-0587-4C30-8999-92F81FD0307C}</a:tableStyleId>
              </a:tblPr>
              <a:tblGrid>
                <a:gridCol w="2039053">
                  <a:extLst>
                    <a:ext uri="{9D8B030D-6E8A-4147-A177-3AD203B41FA5}">
                      <a16:colId xmlns:a16="http://schemas.microsoft.com/office/drawing/2014/main" val="1074906993"/>
                    </a:ext>
                  </a:extLst>
                </a:gridCol>
                <a:gridCol w="2039053">
                  <a:extLst>
                    <a:ext uri="{9D8B030D-6E8A-4147-A177-3AD203B41FA5}">
                      <a16:colId xmlns:a16="http://schemas.microsoft.com/office/drawing/2014/main" val="4212667857"/>
                    </a:ext>
                  </a:extLst>
                </a:gridCol>
                <a:gridCol w="2039053">
                  <a:extLst>
                    <a:ext uri="{9D8B030D-6E8A-4147-A177-3AD203B41FA5}">
                      <a16:colId xmlns:a16="http://schemas.microsoft.com/office/drawing/2014/main" val="4932301"/>
                    </a:ext>
                  </a:extLst>
                </a:gridCol>
                <a:gridCol w="2039053">
                  <a:extLst>
                    <a:ext uri="{9D8B030D-6E8A-4147-A177-3AD203B41FA5}">
                      <a16:colId xmlns:a16="http://schemas.microsoft.com/office/drawing/2014/main" val="2585556360"/>
                    </a:ext>
                  </a:extLst>
                </a:gridCol>
                <a:gridCol w="2039053">
                  <a:extLst>
                    <a:ext uri="{9D8B030D-6E8A-4147-A177-3AD203B41FA5}">
                      <a16:colId xmlns:a16="http://schemas.microsoft.com/office/drawing/2014/main" val="3500568172"/>
                    </a:ext>
                  </a:extLst>
                </a:gridCol>
                <a:gridCol w="2039053">
                  <a:extLst>
                    <a:ext uri="{9D8B030D-6E8A-4147-A177-3AD203B41FA5}">
                      <a16:colId xmlns:a16="http://schemas.microsoft.com/office/drawing/2014/main" val="395176131"/>
                    </a:ext>
                  </a:extLst>
                </a:gridCol>
                <a:gridCol w="2039053">
                  <a:extLst>
                    <a:ext uri="{9D8B030D-6E8A-4147-A177-3AD203B41FA5}">
                      <a16:colId xmlns:a16="http://schemas.microsoft.com/office/drawing/2014/main" val="3764907886"/>
                    </a:ext>
                  </a:extLst>
                </a:gridCol>
                <a:gridCol w="2039053">
                  <a:extLst>
                    <a:ext uri="{9D8B030D-6E8A-4147-A177-3AD203B41FA5}">
                      <a16:colId xmlns:a16="http://schemas.microsoft.com/office/drawing/2014/main" val="2587292378"/>
                    </a:ext>
                  </a:extLst>
                </a:gridCol>
              </a:tblGrid>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3341694837"/>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3921558676"/>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954502510"/>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638938797"/>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834946449"/>
                  </a:ext>
                </a:extLst>
              </a:tr>
              <a:tr h="1094705">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2109134"/>
                  </a:ext>
                </a:extLst>
              </a:tr>
              <a:tr h="770337">
                <a:tc>
                  <a:txBody>
                    <a:bodyPr/>
                    <a:lstStyle/>
                    <a:p>
                      <a:pPr algn="ctr"/>
                      <a:r>
                        <a:rPr lang="en-US" sz="2800" dirty="0">
                          <a:solidFill>
                            <a:schemeClr val="tx1"/>
                          </a:solidFill>
                          <a:latin typeface="Barlow Bold" panose="020B0604020202020204" charset="0"/>
                        </a:rPr>
                        <a:t>0K-19K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20K – 59K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60K – 99K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100K-139K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140K-179K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180K-219K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220K-259K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260K-300K</a:t>
                      </a:r>
                    </a:p>
                  </a:txBody>
                  <a:tcPr anchor="ct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35145282"/>
                  </a:ext>
                </a:extLst>
              </a:tr>
            </a:tbl>
          </a:graphicData>
        </a:graphic>
      </p:graphicFrame>
    </p:spTree>
    <p:extLst>
      <p:ext uri="{BB962C8B-B14F-4D97-AF65-F5344CB8AC3E}">
        <p14:creationId xmlns:p14="http://schemas.microsoft.com/office/powerpoint/2010/main" val="286716647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aphicFrame>
        <p:nvGraphicFramePr>
          <p:cNvPr id="4" name="Table 4">
            <a:extLst>
              <a:ext uri="{FF2B5EF4-FFF2-40B4-BE49-F238E27FC236}">
                <a16:creationId xmlns:a16="http://schemas.microsoft.com/office/drawing/2014/main" id="{C7161E12-34B1-441D-AB6B-98BC51320624}"/>
              </a:ext>
            </a:extLst>
          </p:cNvPr>
          <p:cNvGraphicFramePr>
            <a:graphicFrameLocks noGrp="1"/>
          </p:cNvGraphicFramePr>
          <p:nvPr>
            <p:extLst>
              <p:ext uri="{D42A27DB-BD31-4B8C-83A1-F6EECF244321}">
                <p14:modId xmlns:p14="http://schemas.microsoft.com/office/powerpoint/2010/main" val="2551404181"/>
              </p:ext>
            </p:extLst>
          </p:nvPr>
        </p:nvGraphicFramePr>
        <p:xfrm>
          <a:off x="987789" y="2078304"/>
          <a:ext cx="16312424" cy="7338567"/>
        </p:xfrm>
        <a:graphic>
          <a:graphicData uri="http://schemas.openxmlformats.org/drawingml/2006/table">
            <a:tbl>
              <a:tblPr firstRow="1" bandRow="1">
                <a:tableStyleId>{2D5ABB26-0587-4C30-8999-92F81FD0307C}</a:tableStyleId>
              </a:tblPr>
              <a:tblGrid>
                <a:gridCol w="2039053">
                  <a:extLst>
                    <a:ext uri="{9D8B030D-6E8A-4147-A177-3AD203B41FA5}">
                      <a16:colId xmlns:a16="http://schemas.microsoft.com/office/drawing/2014/main" val="1074906993"/>
                    </a:ext>
                  </a:extLst>
                </a:gridCol>
                <a:gridCol w="2039053">
                  <a:extLst>
                    <a:ext uri="{9D8B030D-6E8A-4147-A177-3AD203B41FA5}">
                      <a16:colId xmlns:a16="http://schemas.microsoft.com/office/drawing/2014/main" val="4212667857"/>
                    </a:ext>
                  </a:extLst>
                </a:gridCol>
                <a:gridCol w="2039053">
                  <a:extLst>
                    <a:ext uri="{9D8B030D-6E8A-4147-A177-3AD203B41FA5}">
                      <a16:colId xmlns:a16="http://schemas.microsoft.com/office/drawing/2014/main" val="4932301"/>
                    </a:ext>
                  </a:extLst>
                </a:gridCol>
                <a:gridCol w="2039053">
                  <a:extLst>
                    <a:ext uri="{9D8B030D-6E8A-4147-A177-3AD203B41FA5}">
                      <a16:colId xmlns:a16="http://schemas.microsoft.com/office/drawing/2014/main" val="2585556360"/>
                    </a:ext>
                  </a:extLst>
                </a:gridCol>
                <a:gridCol w="2039053">
                  <a:extLst>
                    <a:ext uri="{9D8B030D-6E8A-4147-A177-3AD203B41FA5}">
                      <a16:colId xmlns:a16="http://schemas.microsoft.com/office/drawing/2014/main" val="3500568172"/>
                    </a:ext>
                  </a:extLst>
                </a:gridCol>
                <a:gridCol w="2039053">
                  <a:extLst>
                    <a:ext uri="{9D8B030D-6E8A-4147-A177-3AD203B41FA5}">
                      <a16:colId xmlns:a16="http://schemas.microsoft.com/office/drawing/2014/main" val="395176131"/>
                    </a:ext>
                  </a:extLst>
                </a:gridCol>
                <a:gridCol w="2039053">
                  <a:extLst>
                    <a:ext uri="{9D8B030D-6E8A-4147-A177-3AD203B41FA5}">
                      <a16:colId xmlns:a16="http://schemas.microsoft.com/office/drawing/2014/main" val="3764907886"/>
                    </a:ext>
                  </a:extLst>
                </a:gridCol>
                <a:gridCol w="2039053">
                  <a:extLst>
                    <a:ext uri="{9D8B030D-6E8A-4147-A177-3AD203B41FA5}">
                      <a16:colId xmlns:a16="http://schemas.microsoft.com/office/drawing/2014/main" val="2587292378"/>
                    </a:ext>
                  </a:extLst>
                </a:gridCol>
              </a:tblGrid>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3341694837"/>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3921558676"/>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954502510"/>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638938797"/>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834946449"/>
                  </a:ext>
                </a:extLst>
              </a:tr>
              <a:tr h="1094705">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2109134"/>
                  </a:ext>
                </a:extLst>
              </a:tr>
              <a:tr h="770337">
                <a:tc>
                  <a:txBody>
                    <a:bodyPr/>
                    <a:lstStyle/>
                    <a:p>
                      <a:pPr algn="ctr"/>
                      <a:r>
                        <a:rPr lang="en-US" sz="2800" dirty="0">
                          <a:solidFill>
                            <a:schemeClr val="tx1"/>
                          </a:solidFill>
                          <a:latin typeface="Barlow Bold" panose="020B0604020202020204" charset="0"/>
                        </a:rPr>
                        <a:t>0K-19K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rgbClr val="53BF9D"/>
                          </a:solidFill>
                          <a:latin typeface="Barlow Bold" panose="020B0604020202020204" charset="0"/>
                        </a:rPr>
                        <a:t>20K – 59K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rgbClr val="53BF9D"/>
                          </a:solidFill>
                          <a:latin typeface="Barlow Bold" panose="020B0604020202020204" charset="0"/>
                        </a:rPr>
                        <a:t>60K – 99K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100K-139K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140K-179K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180K-219K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220K-259K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rgbClr val="53BF9D"/>
                          </a:solidFill>
                          <a:latin typeface="Barlow Bold" panose="020B0604020202020204" charset="0"/>
                        </a:rPr>
                        <a:t>260K-300K</a:t>
                      </a:r>
                    </a:p>
                  </a:txBody>
                  <a:tcPr anchor="ct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35145282"/>
                  </a:ext>
                </a:extLst>
              </a:tr>
            </a:tbl>
          </a:graphicData>
        </a:graphic>
      </p:graphicFrame>
      <p:graphicFrame>
        <p:nvGraphicFramePr>
          <p:cNvPr id="31" name="Table 4">
            <a:extLst>
              <a:ext uri="{FF2B5EF4-FFF2-40B4-BE49-F238E27FC236}">
                <a16:creationId xmlns:a16="http://schemas.microsoft.com/office/drawing/2014/main" id="{49DF6029-A98E-4C57-B2FF-6A78F3F5F57A}"/>
              </a:ext>
            </a:extLst>
          </p:cNvPr>
          <p:cNvGraphicFramePr>
            <a:graphicFrameLocks noGrp="1"/>
          </p:cNvGraphicFramePr>
          <p:nvPr>
            <p:extLst>
              <p:ext uri="{D42A27DB-BD31-4B8C-83A1-F6EECF244321}">
                <p14:modId xmlns:p14="http://schemas.microsoft.com/office/powerpoint/2010/main" val="540045699"/>
              </p:ext>
            </p:extLst>
          </p:nvPr>
        </p:nvGraphicFramePr>
        <p:xfrm>
          <a:off x="987789" y="2078304"/>
          <a:ext cx="16312424" cy="7338567"/>
        </p:xfrm>
        <a:graphic>
          <a:graphicData uri="http://schemas.openxmlformats.org/drawingml/2006/table">
            <a:tbl>
              <a:tblPr firstRow="1" bandRow="1">
                <a:tableStyleId>{2D5ABB26-0587-4C30-8999-92F81FD0307C}</a:tableStyleId>
              </a:tblPr>
              <a:tblGrid>
                <a:gridCol w="2039053">
                  <a:extLst>
                    <a:ext uri="{9D8B030D-6E8A-4147-A177-3AD203B41FA5}">
                      <a16:colId xmlns:a16="http://schemas.microsoft.com/office/drawing/2014/main" val="1074906993"/>
                    </a:ext>
                  </a:extLst>
                </a:gridCol>
                <a:gridCol w="2039053">
                  <a:extLst>
                    <a:ext uri="{9D8B030D-6E8A-4147-A177-3AD203B41FA5}">
                      <a16:colId xmlns:a16="http://schemas.microsoft.com/office/drawing/2014/main" val="4212667857"/>
                    </a:ext>
                  </a:extLst>
                </a:gridCol>
                <a:gridCol w="2039053">
                  <a:extLst>
                    <a:ext uri="{9D8B030D-6E8A-4147-A177-3AD203B41FA5}">
                      <a16:colId xmlns:a16="http://schemas.microsoft.com/office/drawing/2014/main" val="4932301"/>
                    </a:ext>
                  </a:extLst>
                </a:gridCol>
                <a:gridCol w="2039053">
                  <a:extLst>
                    <a:ext uri="{9D8B030D-6E8A-4147-A177-3AD203B41FA5}">
                      <a16:colId xmlns:a16="http://schemas.microsoft.com/office/drawing/2014/main" val="2585556360"/>
                    </a:ext>
                  </a:extLst>
                </a:gridCol>
                <a:gridCol w="2039053">
                  <a:extLst>
                    <a:ext uri="{9D8B030D-6E8A-4147-A177-3AD203B41FA5}">
                      <a16:colId xmlns:a16="http://schemas.microsoft.com/office/drawing/2014/main" val="3500568172"/>
                    </a:ext>
                  </a:extLst>
                </a:gridCol>
                <a:gridCol w="2039053">
                  <a:extLst>
                    <a:ext uri="{9D8B030D-6E8A-4147-A177-3AD203B41FA5}">
                      <a16:colId xmlns:a16="http://schemas.microsoft.com/office/drawing/2014/main" val="395176131"/>
                    </a:ext>
                  </a:extLst>
                </a:gridCol>
                <a:gridCol w="2039053">
                  <a:extLst>
                    <a:ext uri="{9D8B030D-6E8A-4147-A177-3AD203B41FA5}">
                      <a16:colId xmlns:a16="http://schemas.microsoft.com/office/drawing/2014/main" val="3764907886"/>
                    </a:ext>
                  </a:extLst>
                </a:gridCol>
                <a:gridCol w="2039053">
                  <a:extLst>
                    <a:ext uri="{9D8B030D-6E8A-4147-A177-3AD203B41FA5}">
                      <a16:colId xmlns:a16="http://schemas.microsoft.com/office/drawing/2014/main" val="2587292378"/>
                    </a:ext>
                  </a:extLst>
                </a:gridCol>
              </a:tblGrid>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3341694837"/>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3921558676"/>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954502510"/>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638938797"/>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834946449"/>
                  </a:ext>
                </a:extLst>
              </a:tr>
              <a:tr h="1094705">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2109134"/>
                  </a:ext>
                </a:extLst>
              </a:tr>
              <a:tr h="770337">
                <a:tc>
                  <a:txBody>
                    <a:bodyPr/>
                    <a:lstStyle/>
                    <a:p>
                      <a:pPr algn="ctr"/>
                      <a:r>
                        <a:rPr lang="en-US" sz="2800" dirty="0">
                          <a:solidFill>
                            <a:schemeClr val="tx1"/>
                          </a:solidFill>
                          <a:latin typeface="Barlow Bold" panose="020B0604020202020204" charset="0"/>
                        </a:rPr>
                        <a:t>0K-19K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20K – 59K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60K – 99K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100K-139K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140K-179K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180K-219K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220K-259K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chemeClr val="tx1"/>
                          </a:solidFill>
                          <a:latin typeface="Barlow Bold" panose="020B0604020202020204" charset="0"/>
                        </a:rPr>
                        <a:t>260K-300K</a:t>
                      </a:r>
                    </a:p>
                  </a:txBody>
                  <a:tcPr anchor="ct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35145282"/>
                  </a:ext>
                </a:extLst>
              </a:tr>
            </a:tbl>
          </a:graphicData>
        </a:graphic>
      </p:graphicFrame>
      <p:sp>
        <p:nvSpPr>
          <p:cNvPr id="32" name="TextBox 31">
            <a:extLst>
              <a:ext uri="{FF2B5EF4-FFF2-40B4-BE49-F238E27FC236}">
                <a16:creationId xmlns:a16="http://schemas.microsoft.com/office/drawing/2014/main" id="{87921D4B-4B00-4620-B73C-22B1B2491B66}"/>
              </a:ext>
            </a:extLst>
          </p:cNvPr>
          <p:cNvSpPr txBox="1"/>
          <p:nvPr/>
        </p:nvSpPr>
        <p:spPr>
          <a:xfrm>
            <a:off x="5858597" y="4501337"/>
            <a:ext cx="9091904" cy="1754326"/>
          </a:xfrm>
          <a:prstGeom prst="rect">
            <a:avLst/>
          </a:prstGeom>
          <a:noFill/>
        </p:spPr>
        <p:txBody>
          <a:bodyPr wrap="square">
            <a:spAutoFit/>
          </a:bodyPr>
          <a:lstStyle/>
          <a:p>
            <a:r>
              <a:rPr lang="en-US" sz="5400" b="1"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HISTOGRAM </a:t>
            </a:r>
            <a:r>
              <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shows frequency (how often) a value occurs</a:t>
            </a:r>
            <a:endParaRPr lang="en-US" sz="5400" dirty="0"/>
          </a:p>
        </p:txBody>
      </p:sp>
      <p:grpSp>
        <p:nvGrpSpPr>
          <p:cNvPr id="33" name="Group 3">
            <a:extLst>
              <a:ext uri="{FF2B5EF4-FFF2-40B4-BE49-F238E27FC236}">
                <a16:creationId xmlns:a16="http://schemas.microsoft.com/office/drawing/2014/main" id="{C37315B4-25F8-4E36-8CD4-3C422334D117}"/>
              </a:ext>
            </a:extLst>
          </p:cNvPr>
          <p:cNvGrpSpPr/>
          <p:nvPr/>
        </p:nvGrpSpPr>
        <p:grpSpPr>
          <a:xfrm rot="-5400000">
            <a:off x="8271757" y="908272"/>
            <a:ext cx="1117765" cy="5318194"/>
            <a:chOff x="0" y="0"/>
            <a:chExt cx="635000" cy="1535372"/>
          </a:xfrm>
        </p:grpSpPr>
        <p:sp>
          <p:nvSpPr>
            <p:cNvPr id="34" name="Freeform 4">
              <a:extLst>
                <a:ext uri="{FF2B5EF4-FFF2-40B4-BE49-F238E27FC236}">
                  <a16:creationId xmlns:a16="http://schemas.microsoft.com/office/drawing/2014/main" id="{FB472A8E-0607-4C6F-9456-31C497745BAB}"/>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FFFFFF"/>
            </a:solidFill>
            <a:ln w="47625" cap="sq">
              <a:solidFill>
                <a:srgbClr val="53BF9D"/>
              </a:solidFill>
              <a:prstDash val="solid"/>
              <a:miter/>
            </a:ln>
          </p:spPr>
        </p:sp>
        <p:sp>
          <p:nvSpPr>
            <p:cNvPr id="35" name="TextBox 5">
              <a:extLst>
                <a:ext uri="{FF2B5EF4-FFF2-40B4-BE49-F238E27FC236}">
                  <a16:creationId xmlns:a16="http://schemas.microsoft.com/office/drawing/2014/main" id="{71D5C743-BFED-4355-9CB4-B358CE4B8F49}"/>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36" name="Group 6">
            <a:extLst>
              <a:ext uri="{FF2B5EF4-FFF2-40B4-BE49-F238E27FC236}">
                <a16:creationId xmlns:a16="http://schemas.microsoft.com/office/drawing/2014/main" id="{F90E9B08-2634-4F4B-976D-41287DA326D5}"/>
              </a:ext>
            </a:extLst>
          </p:cNvPr>
          <p:cNvGrpSpPr/>
          <p:nvPr/>
        </p:nvGrpSpPr>
        <p:grpSpPr>
          <a:xfrm rot="-5400000">
            <a:off x="8090781" y="755872"/>
            <a:ext cx="1117765" cy="5318193"/>
            <a:chOff x="0" y="0"/>
            <a:chExt cx="635000" cy="1535372"/>
          </a:xfrm>
        </p:grpSpPr>
        <p:sp>
          <p:nvSpPr>
            <p:cNvPr id="37" name="Freeform 7">
              <a:extLst>
                <a:ext uri="{FF2B5EF4-FFF2-40B4-BE49-F238E27FC236}">
                  <a16:creationId xmlns:a16="http://schemas.microsoft.com/office/drawing/2014/main" id="{1C0078E9-5214-4FCB-9499-4728B720856F}"/>
                </a:ext>
              </a:extLst>
            </p:cNvPr>
            <p:cNvSpPr/>
            <p:nvPr/>
          </p:nvSpPr>
          <p:spPr>
            <a:xfrm>
              <a:off x="0" y="0"/>
              <a:ext cx="635000" cy="1531889"/>
            </a:xfrm>
            <a:custGeom>
              <a:avLst/>
              <a:gdLst/>
              <a:ahLst/>
              <a:cxnLst/>
              <a:rect l="l" t="t" r="r" b="b"/>
              <a:pathLst>
                <a:path w="635000" h="1531889">
                  <a:moveTo>
                    <a:pt x="635000" y="29073"/>
                  </a:moveTo>
                  <a:lnTo>
                    <a:pt x="635000" y="1391999"/>
                  </a:lnTo>
                  <a:cubicBezTo>
                    <a:pt x="635000" y="1409442"/>
                    <a:pt x="624058" y="1425011"/>
                    <a:pt x="607646" y="1430919"/>
                  </a:cubicBezTo>
                  <a:lnTo>
                    <a:pt x="344854" y="1525524"/>
                  </a:lnTo>
                  <a:cubicBezTo>
                    <a:pt x="327173" y="1531889"/>
                    <a:pt x="307827" y="1531889"/>
                    <a:pt x="290146" y="1525524"/>
                  </a:cubicBezTo>
                  <a:lnTo>
                    <a:pt x="27354" y="1430919"/>
                  </a:lnTo>
                  <a:cubicBezTo>
                    <a:pt x="10942" y="1425011"/>
                    <a:pt x="0" y="1409442"/>
                    <a:pt x="0" y="1391999"/>
                  </a:cubicBezTo>
                  <a:lnTo>
                    <a:pt x="0" y="29073"/>
                  </a:lnTo>
                  <a:cubicBezTo>
                    <a:pt x="0" y="21362"/>
                    <a:pt x="3063" y="13967"/>
                    <a:pt x="8515" y="8515"/>
                  </a:cubicBezTo>
                  <a:cubicBezTo>
                    <a:pt x="13967" y="3063"/>
                    <a:pt x="21362" y="0"/>
                    <a:pt x="29073" y="0"/>
                  </a:cubicBezTo>
                  <a:lnTo>
                    <a:pt x="605927" y="0"/>
                  </a:lnTo>
                  <a:cubicBezTo>
                    <a:pt x="613638" y="0"/>
                    <a:pt x="621033" y="3063"/>
                    <a:pt x="626485" y="8515"/>
                  </a:cubicBezTo>
                  <a:cubicBezTo>
                    <a:pt x="631937" y="13967"/>
                    <a:pt x="635000" y="21362"/>
                    <a:pt x="635000" y="29073"/>
                  </a:cubicBezTo>
                  <a:close/>
                </a:path>
              </a:pathLst>
            </a:custGeom>
            <a:solidFill>
              <a:srgbClr val="53BF9D"/>
            </a:solidFill>
          </p:spPr>
        </p:sp>
        <p:sp>
          <p:nvSpPr>
            <p:cNvPr id="38" name="TextBox 8">
              <a:extLst>
                <a:ext uri="{FF2B5EF4-FFF2-40B4-BE49-F238E27FC236}">
                  <a16:creationId xmlns:a16="http://schemas.microsoft.com/office/drawing/2014/main" id="{104AEC19-3887-4B97-925A-E4A48F0B33BE}"/>
                </a:ext>
              </a:extLst>
            </p:cNvPr>
            <p:cNvSpPr txBox="1"/>
            <p:nvPr/>
          </p:nvSpPr>
          <p:spPr>
            <a:xfrm>
              <a:off x="0" y="-38100"/>
              <a:ext cx="635000" cy="1459172"/>
            </a:xfrm>
            <a:prstGeom prst="rect">
              <a:avLst/>
            </a:prstGeom>
          </p:spPr>
          <p:txBody>
            <a:bodyPr lIns="50800" tIns="50800" rIns="50800" bIns="50800" rtlCol="0" anchor="ctr"/>
            <a:lstStyle/>
            <a:p>
              <a:pPr algn="ctr">
                <a:lnSpc>
                  <a:spcPts val="2823"/>
                </a:lnSpc>
              </a:pPr>
              <a:endParaRPr/>
            </a:p>
          </p:txBody>
        </p:sp>
      </p:grpSp>
      <p:grpSp>
        <p:nvGrpSpPr>
          <p:cNvPr id="39" name="Group 9">
            <a:extLst>
              <a:ext uri="{FF2B5EF4-FFF2-40B4-BE49-F238E27FC236}">
                <a16:creationId xmlns:a16="http://schemas.microsoft.com/office/drawing/2014/main" id="{ECFD0EAD-2283-4FD5-9A60-F84705EA914C}"/>
              </a:ext>
            </a:extLst>
          </p:cNvPr>
          <p:cNvGrpSpPr>
            <a:grpSpLocks noChangeAspect="1"/>
          </p:cNvGrpSpPr>
          <p:nvPr/>
        </p:nvGrpSpPr>
        <p:grpSpPr>
          <a:xfrm>
            <a:off x="5543723" y="3023082"/>
            <a:ext cx="829864" cy="790369"/>
            <a:chOff x="0" y="0"/>
            <a:chExt cx="495300" cy="495300"/>
          </a:xfrm>
        </p:grpSpPr>
        <p:sp>
          <p:nvSpPr>
            <p:cNvPr id="40" name="Freeform 10">
              <a:extLst>
                <a:ext uri="{FF2B5EF4-FFF2-40B4-BE49-F238E27FC236}">
                  <a16:creationId xmlns:a16="http://schemas.microsoft.com/office/drawing/2014/main" id="{1DF1E720-8599-46C8-B2F7-AE7BD441E315}"/>
                </a:ext>
              </a:extLst>
            </p:cNvPr>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53BF9D"/>
            </a:solidFill>
          </p:spPr>
        </p:sp>
        <p:sp>
          <p:nvSpPr>
            <p:cNvPr id="64" name="Freeform 11">
              <a:extLst>
                <a:ext uri="{FF2B5EF4-FFF2-40B4-BE49-F238E27FC236}">
                  <a16:creationId xmlns:a16="http://schemas.microsoft.com/office/drawing/2014/main" id="{C9361F07-FF18-4888-9580-08212732AD1B}"/>
                </a:ext>
              </a:extLst>
            </p:cNvPr>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sp>
      </p:grpSp>
      <p:sp>
        <p:nvSpPr>
          <p:cNvPr id="65" name="TextBox 12">
            <a:extLst>
              <a:ext uri="{FF2B5EF4-FFF2-40B4-BE49-F238E27FC236}">
                <a16:creationId xmlns:a16="http://schemas.microsoft.com/office/drawing/2014/main" id="{D0B8F5B6-6AC0-44F6-8ECB-E22372E35659}"/>
              </a:ext>
            </a:extLst>
          </p:cNvPr>
          <p:cNvSpPr txBox="1"/>
          <p:nvPr/>
        </p:nvSpPr>
        <p:spPr>
          <a:xfrm>
            <a:off x="6477505" y="3246058"/>
            <a:ext cx="4384814" cy="1276632"/>
          </a:xfrm>
          <a:prstGeom prst="rect">
            <a:avLst/>
          </a:prstGeom>
        </p:spPr>
        <p:txBody>
          <a:bodyPr wrap="square" lIns="0" tIns="0" rIns="0" bIns="0" rtlCol="0" anchor="t">
            <a:spAutoFit/>
          </a:bodyPr>
          <a:lstStyle/>
          <a:p>
            <a:pPr marL="0" lvl="1" indent="0">
              <a:lnSpc>
                <a:spcPts val="3254"/>
              </a:lnSpc>
              <a:spcBef>
                <a:spcPct val="0"/>
              </a:spcBef>
            </a:pPr>
            <a:r>
              <a:rPr lang="en-US" sz="4400" spc="74" dirty="0">
                <a:solidFill>
                  <a:srgbClr val="FFFFFF"/>
                </a:solidFill>
                <a:latin typeface="Barlow Semi-Bold"/>
              </a:rPr>
              <a:t>MINI DEFINITION:</a:t>
            </a:r>
          </a:p>
          <a:p>
            <a:pPr marL="0" lvl="1" indent="0">
              <a:lnSpc>
                <a:spcPts val="3254"/>
              </a:lnSpc>
              <a:spcBef>
                <a:spcPct val="0"/>
              </a:spcBef>
            </a:pPr>
            <a:br>
              <a:rPr lang="en-US" sz="4400" spc="74" dirty="0">
                <a:solidFill>
                  <a:srgbClr val="FFFFFF"/>
                </a:solidFill>
                <a:latin typeface="Barlow Semi-Bold"/>
              </a:rPr>
            </a:br>
            <a:endParaRPr lang="en-US" sz="4400" spc="74" dirty="0">
              <a:solidFill>
                <a:srgbClr val="FFFFFF"/>
              </a:solidFill>
              <a:latin typeface="Barlow Semi-Bold"/>
            </a:endParaRPr>
          </a:p>
        </p:txBody>
      </p:sp>
      <p:pic>
        <p:nvPicPr>
          <p:cNvPr id="66" name="Graphic 65" descr="Checkmark with solid fill">
            <a:extLst>
              <a:ext uri="{FF2B5EF4-FFF2-40B4-BE49-F238E27FC236}">
                <a16:creationId xmlns:a16="http://schemas.microsoft.com/office/drawing/2014/main" id="{BEB3507C-1F97-4708-AA54-76BBCA1F5A8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73041" y="2970483"/>
            <a:ext cx="747493" cy="747493"/>
          </a:xfrm>
          <a:prstGeom prst="rect">
            <a:avLst/>
          </a:prstGeom>
        </p:spPr>
      </p:pic>
    </p:spTree>
    <p:extLst>
      <p:ext uri="{BB962C8B-B14F-4D97-AF65-F5344CB8AC3E}">
        <p14:creationId xmlns:p14="http://schemas.microsoft.com/office/powerpoint/2010/main" val="107824140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aphicFrame>
        <p:nvGraphicFramePr>
          <p:cNvPr id="4" name="Table 4">
            <a:extLst>
              <a:ext uri="{FF2B5EF4-FFF2-40B4-BE49-F238E27FC236}">
                <a16:creationId xmlns:a16="http://schemas.microsoft.com/office/drawing/2014/main" id="{C7161E12-34B1-441D-AB6B-98BC51320624}"/>
              </a:ext>
            </a:extLst>
          </p:cNvPr>
          <p:cNvGraphicFramePr>
            <a:graphicFrameLocks noGrp="1"/>
          </p:cNvGraphicFramePr>
          <p:nvPr/>
        </p:nvGraphicFramePr>
        <p:xfrm>
          <a:off x="987789" y="2078304"/>
          <a:ext cx="16312424" cy="7338567"/>
        </p:xfrm>
        <a:graphic>
          <a:graphicData uri="http://schemas.openxmlformats.org/drawingml/2006/table">
            <a:tbl>
              <a:tblPr firstRow="1" bandRow="1">
                <a:tableStyleId>{2D5ABB26-0587-4C30-8999-92F81FD0307C}</a:tableStyleId>
              </a:tblPr>
              <a:tblGrid>
                <a:gridCol w="2039053">
                  <a:extLst>
                    <a:ext uri="{9D8B030D-6E8A-4147-A177-3AD203B41FA5}">
                      <a16:colId xmlns:a16="http://schemas.microsoft.com/office/drawing/2014/main" val="1074906993"/>
                    </a:ext>
                  </a:extLst>
                </a:gridCol>
                <a:gridCol w="2039053">
                  <a:extLst>
                    <a:ext uri="{9D8B030D-6E8A-4147-A177-3AD203B41FA5}">
                      <a16:colId xmlns:a16="http://schemas.microsoft.com/office/drawing/2014/main" val="4212667857"/>
                    </a:ext>
                  </a:extLst>
                </a:gridCol>
                <a:gridCol w="2039053">
                  <a:extLst>
                    <a:ext uri="{9D8B030D-6E8A-4147-A177-3AD203B41FA5}">
                      <a16:colId xmlns:a16="http://schemas.microsoft.com/office/drawing/2014/main" val="4932301"/>
                    </a:ext>
                  </a:extLst>
                </a:gridCol>
                <a:gridCol w="2039053">
                  <a:extLst>
                    <a:ext uri="{9D8B030D-6E8A-4147-A177-3AD203B41FA5}">
                      <a16:colId xmlns:a16="http://schemas.microsoft.com/office/drawing/2014/main" val="2585556360"/>
                    </a:ext>
                  </a:extLst>
                </a:gridCol>
                <a:gridCol w="2039053">
                  <a:extLst>
                    <a:ext uri="{9D8B030D-6E8A-4147-A177-3AD203B41FA5}">
                      <a16:colId xmlns:a16="http://schemas.microsoft.com/office/drawing/2014/main" val="3500568172"/>
                    </a:ext>
                  </a:extLst>
                </a:gridCol>
                <a:gridCol w="2039053">
                  <a:extLst>
                    <a:ext uri="{9D8B030D-6E8A-4147-A177-3AD203B41FA5}">
                      <a16:colId xmlns:a16="http://schemas.microsoft.com/office/drawing/2014/main" val="395176131"/>
                    </a:ext>
                  </a:extLst>
                </a:gridCol>
                <a:gridCol w="2039053">
                  <a:extLst>
                    <a:ext uri="{9D8B030D-6E8A-4147-A177-3AD203B41FA5}">
                      <a16:colId xmlns:a16="http://schemas.microsoft.com/office/drawing/2014/main" val="3764907886"/>
                    </a:ext>
                  </a:extLst>
                </a:gridCol>
                <a:gridCol w="2039053">
                  <a:extLst>
                    <a:ext uri="{9D8B030D-6E8A-4147-A177-3AD203B41FA5}">
                      <a16:colId xmlns:a16="http://schemas.microsoft.com/office/drawing/2014/main" val="2587292378"/>
                    </a:ext>
                  </a:extLst>
                </a:gridCol>
              </a:tblGrid>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3341694837"/>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3921558676"/>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954502510"/>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638938797"/>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834946449"/>
                  </a:ext>
                </a:extLst>
              </a:tr>
              <a:tr h="1094705">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2109134"/>
                  </a:ext>
                </a:extLst>
              </a:tr>
              <a:tr h="770337">
                <a:tc>
                  <a:txBody>
                    <a:bodyPr/>
                    <a:lstStyle/>
                    <a:p>
                      <a:pPr algn="ctr"/>
                      <a:r>
                        <a:rPr lang="en-US" sz="2800" dirty="0">
                          <a:solidFill>
                            <a:schemeClr val="tx1"/>
                          </a:solidFill>
                          <a:latin typeface="Barlow Bold" panose="020B0604020202020204" charset="0"/>
                        </a:rPr>
                        <a:t>0K-19K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rgbClr val="53BF9D"/>
                          </a:solidFill>
                          <a:latin typeface="Barlow Bold" panose="020B0604020202020204" charset="0"/>
                        </a:rPr>
                        <a:t>20K – 59K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rgbClr val="53BF9D"/>
                          </a:solidFill>
                          <a:latin typeface="Barlow Bold" panose="020B0604020202020204" charset="0"/>
                        </a:rPr>
                        <a:t>60K – 99K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100K-139K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140K-179K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180K-219K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220K-259K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rgbClr val="53BF9D"/>
                          </a:solidFill>
                          <a:latin typeface="Barlow Bold" panose="020B0604020202020204" charset="0"/>
                        </a:rPr>
                        <a:t>260K-300K</a:t>
                      </a:r>
                    </a:p>
                  </a:txBody>
                  <a:tcPr anchor="ct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35145282"/>
                  </a:ext>
                </a:extLst>
              </a:tr>
            </a:tbl>
          </a:graphicData>
        </a:graphic>
      </p:graphicFrame>
      <p:pic>
        <p:nvPicPr>
          <p:cNvPr id="54" name="Graphic 53" descr="House with solid fill">
            <a:extLst>
              <a:ext uri="{FF2B5EF4-FFF2-40B4-BE49-F238E27FC236}">
                <a16:creationId xmlns:a16="http://schemas.microsoft.com/office/drawing/2014/main" id="{FD7D5DBD-CB64-4C27-B3A4-ECEB2787310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304" y="7431223"/>
            <a:ext cx="1224035" cy="1224035"/>
          </a:xfrm>
          <a:prstGeom prst="rect">
            <a:avLst/>
          </a:prstGeom>
        </p:spPr>
      </p:pic>
      <p:pic>
        <p:nvPicPr>
          <p:cNvPr id="55" name="Graphic 54" descr="House with solid fill">
            <a:extLst>
              <a:ext uri="{FF2B5EF4-FFF2-40B4-BE49-F238E27FC236}">
                <a16:creationId xmlns:a16="http://schemas.microsoft.com/office/drawing/2014/main" id="{C868A3FC-1D04-48E3-BAE4-B2199C4025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304" y="6295843"/>
            <a:ext cx="1224035" cy="1224035"/>
          </a:xfrm>
          <a:prstGeom prst="rect">
            <a:avLst/>
          </a:prstGeom>
        </p:spPr>
      </p:pic>
      <p:pic>
        <p:nvPicPr>
          <p:cNvPr id="56" name="Graphic 55" descr="House with solid fill">
            <a:extLst>
              <a:ext uri="{FF2B5EF4-FFF2-40B4-BE49-F238E27FC236}">
                <a16:creationId xmlns:a16="http://schemas.microsoft.com/office/drawing/2014/main" id="{EF3E29DB-6A09-4B83-A054-5860414CF4C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304" y="5152843"/>
            <a:ext cx="1224035" cy="1224035"/>
          </a:xfrm>
          <a:prstGeom prst="rect">
            <a:avLst/>
          </a:prstGeom>
        </p:spPr>
      </p:pic>
      <p:pic>
        <p:nvPicPr>
          <p:cNvPr id="57" name="Graphic 56" descr="House with solid fill">
            <a:extLst>
              <a:ext uri="{FF2B5EF4-FFF2-40B4-BE49-F238E27FC236}">
                <a16:creationId xmlns:a16="http://schemas.microsoft.com/office/drawing/2014/main" id="{509879BE-9128-4E30-8DA8-3B798D79924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304" y="4086043"/>
            <a:ext cx="1224035" cy="1224035"/>
          </a:xfrm>
          <a:prstGeom prst="rect">
            <a:avLst/>
          </a:prstGeom>
        </p:spPr>
      </p:pic>
      <p:pic>
        <p:nvPicPr>
          <p:cNvPr id="58" name="Graphic 57" descr="House with solid fill">
            <a:extLst>
              <a:ext uri="{FF2B5EF4-FFF2-40B4-BE49-F238E27FC236}">
                <a16:creationId xmlns:a16="http://schemas.microsoft.com/office/drawing/2014/main" id="{E18CBCAF-5C50-4B08-8BE2-481D3B35BC8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304" y="3019243"/>
            <a:ext cx="1224035" cy="1224035"/>
          </a:xfrm>
          <a:prstGeom prst="rect">
            <a:avLst/>
          </a:prstGeom>
        </p:spPr>
      </p:pic>
      <p:pic>
        <p:nvPicPr>
          <p:cNvPr id="59" name="Graphic 58" descr="House with solid fill">
            <a:extLst>
              <a:ext uri="{FF2B5EF4-FFF2-40B4-BE49-F238E27FC236}">
                <a16:creationId xmlns:a16="http://schemas.microsoft.com/office/drawing/2014/main" id="{B5A924C7-448D-448A-ACA9-CEB278D46A8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304" y="1952443"/>
            <a:ext cx="1224035" cy="1224035"/>
          </a:xfrm>
          <a:prstGeom prst="rect">
            <a:avLst/>
          </a:prstGeom>
        </p:spPr>
      </p:pic>
      <p:pic>
        <p:nvPicPr>
          <p:cNvPr id="60" name="Graphic 59" descr="House with solid fill">
            <a:extLst>
              <a:ext uri="{FF2B5EF4-FFF2-40B4-BE49-F238E27FC236}">
                <a16:creationId xmlns:a16="http://schemas.microsoft.com/office/drawing/2014/main" id="{C8BF218D-38C5-42BE-B4A7-A7A0AA5154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08778" y="7401590"/>
            <a:ext cx="1224035" cy="1224035"/>
          </a:xfrm>
          <a:prstGeom prst="rect">
            <a:avLst/>
          </a:prstGeom>
        </p:spPr>
      </p:pic>
      <p:pic>
        <p:nvPicPr>
          <p:cNvPr id="61" name="Graphic 60" descr="House with solid fill">
            <a:extLst>
              <a:ext uri="{FF2B5EF4-FFF2-40B4-BE49-F238E27FC236}">
                <a16:creationId xmlns:a16="http://schemas.microsoft.com/office/drawing/2014/main" id="{CDF4AE89-B368-4421-8C63-9EF20D43A9F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08777" y="6353476"/>
            <a:ext cx="1224035" cy="1224035"/>
          </a:xfrm>
          <a:prstGeom prst="rect">
            <a:avLst/>
          </a:prstGeom>
        </p:spPr>
      </p:pic>
      <p:pic>
        <p:nvPicPr>
          <p:cNvPr id="62" name="Graphic 61" descr="House with solid fill">
            <a:extLst>
              <a:ext uri="{FF2B5EF4-FFF2-40B4-BE49-F238E27FC236}">
                <a16:creationId xmlns:a16="http://schemas.microsoft.com/office/drawing/2014/main" id="{36486269-A7DB-46BE-84BF-870A35B3D06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523967" y="7417045"/>
            <a:ext cx="1224035" cy="1224035"/>
          </a:xfrm>
          <a:prstGeom prst="rect">
            <a:avLst/>
          </a:prstGeom>
        </p:spPr>
      </p:pic>
      <p:pic>
        <p:nvPicPr>
          <p:cNvPr id="63" name="Graphic 62" descr="House with solid fill">
            <a:extLst>
              <a:ext uri="{FF2B5EF4-FFF2-40B4-BE49-F238E27FC236}">
                <a16:creationId xmlns:a16="http://schemas.microsoft.com/office/drawing/2014/main" id="{466384C0-AEC0-451E-98EF-C8065B4D46C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523966" y="6368931"/>
            <a:ext cx="1224035" cy="1224035"/>
          </a:xfrm>
          <a:prstGeom prst="rect">
            <a:avLst/>
          </a:prstGeom>
        </p:spPr>
      </p:pic>
    </p:spTree>
    <p:extLst>
      <p:ext uri="{BB962C8B-B14F-4D97-AF65-F5344CB8AC3E}">
        <p14:creationId xmlns:p14="http://schemas.microsoft.com/office/powerpoint/2010/main" val="135091031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aphicFrame>
        <p:nvGraphicFramePr>
          <p:cNvPr id="4" name="Table 4">
            <a:extLst>
              <a:ext uri="{FF2B5EF4-FFF2-40B4-BE49-F238E27FC236}">
                <a16:creationId xmlns:a16="http://schemas.microsoft.com/office/drawing/2014/main" id="{C7161E12-34B1-441D-AB6B-98BC51320624}"/>
              </a:ext>
            </a:extLst>
          </p:cNvPr>
          <p:cNvGraphicFramePr>
            <a:graphicFrameLocks noGrp="1"/>
          </p:cNvGraphicFramePr>
          <p:nvPr/>
        </p:nvGraphicFramePr>
        <p:xfrm>
          <a:off x="987789" y="2078304"/>
          <a:ext cx="16312424" cy="7338567"/>
        </p:xfrm>
        <a:graphic>
          <a:graphicData uri="http://schemas.openxmlformats.org/drawingml/2006/table">
            <a:tbl>
              <a:tblPr firstRow="1" bandRow="1">
                <a:tableStyleId>{2D5ABB26-0587-4C30-8999-92F81FD0307C}</a:tableStyleId>
              </a:tblPr>
              <a:tblGrid>
                <a:gridCol w="2039053">
                  <a:extLst>
                    <a:ext uri="{9D8B030D-6E8A-4147-A177-3AD203B41FA5}">
                      <a16:colId xmlns:a16="http://schemas.microsoft.com/office/drawing/2014/main" val="1074906993"/>
                    </a:ext>
                  </a:extLst>
                </a:gridCol>
                <a:gridCol w="2039053">
                  <a:extLst>
                    <a:ext uri="{9D8B030D-6E8A-4147-A177-3AD203B41FA5}">
                      <a16:colId xmlns:a16="http://schemas.microsoft.com/office/drawing/2014/main" val="4212667857"/>
                    </a:ext>
                  </a:extLst>
                </a:gridCol>
                <a:gridCol w="2039053">
                  <a:extLst>
                    <a:ext uri="{9D8B030D-6E8A-4147-A177-3AD203B41FA5}">
                      <a16:colId xmlns:a16="http://schemas.microsoft.com/office/drawing/2014/main" val="4932301"/>
                    </a:ext>
                  </a:extLst>
                </a:gridCol>
                <a:gridCol w="2039053">
                  <a:extLst>
                    <a:ext uri="{9D8B030D-6E8A-4147-A177-3AD203B41FA5}">
                      <a16:colId xmlns:a16="http://schemas.microsoft.com/office/drawing/2014/main" val="2585556360"/>
                    </a:ext>
                  </a:extLst>
                </a:gridCol>
                <a:gridCol w="2039053">
                  <a:extLst>
                    <a:ext uri="{9D8B030D-6E8A-4147-A177-3AD203B41FA5}">
                      <a16:colId xmlns:a16="http://schemas.microsoft.com/office/drawing/2014/main" val="3500568172"/>
                    </a:ext>
                  </a:extLst>
                </a:gridCol>
                <a:gridCol w="2039053">
                  <a:extLst>
                    <a:ext uri="{9D8B030D-6E8A-4147-A177-3AD203B41FA5}">
                      <a16:colId xmlns:a16="http://schemas.microsoft.com/office/drawing/2014/main" val="395176131"/>
                    </a:ext>
                  </a:extLst>
                </a:gridCol>
                <a:gridCol w="2039053">
                  <a:extLst>
                    <a:ext uri="{9D8B030D-6E8A-4147-A177-3AD203B41FA5}">
                      <a16:colId xmlns:a16="http://schemas.microsoft.com/office/drawing/2014/main" val="3764907886"/>
                    </a:ext>
                  </a:extLst>
                </a:gridCol>
                <a:gridCol w="2039053">
                  <a:extLst>
                    <a:ext uri="{9D8B030D-6E8A-4147-A177-3AD203B41FA5}">
                      <a16:colId xmlns:a16="http://schemas.microsoft.com/office/drawing/2014/main" val="2587292378"/>
                    </a:ext>
                  </a:extLst>
                </a:gridCol>
              </a:tblGrid>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3341694837"/>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3921558676"/>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954502510"/>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638938797"/>
                  </a:ext>
                </a:extLst>
              </a:tr>
              <a:tr h="1094705">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tc>
                  <a:txBody>
                    <a:bodyPr/>
                    <a:lstStyle/>
                    <a:p>
                      <a:pPr algn="ctr"/>
                      <a:endParaRPr lang="en-US" sz="3200" dirty="0">
                        <a:latin typeface="Barlow Bold" panose="020B0604020202020204" charset="0"/>
                      </a:endParaRPr>
                    </a:p>
                  </a:txBody>
                  <a:tcPr/>
                </a:tc>
                <a:extLst>
                  <a:ext uri="{0D108BD9-81ED-4DB2-BD59-A6C34878D82A}">
                    <a16:rowId xmlns:a16="http://schemas.microsoft.com/office/drawing/2014/main" val="2834946449"/>
                  </a:ext>
                </a:extLst>
              </a:tr>
              <a:tr h="1094705">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tc>
                  <a:txBody>
                    <a:bodyPr/>
                    <a:lstStyle/>
                    <a:p>
                      <a:pPr algn="ctr"/>
                      <a:endParaRPr lang="en-US" sz="3200" dirty="0">
                        <a:latin typeface="Barlow Bold" panose="020B0604020202020204" charset="0"/>
                      </a:endParaRPr>
                    </a:p>
                  </a:txBody>
                  <a:tcP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2109134"/>
                  </a:ext>
                </a:extLst>
              </a:tr>
              <a:tr h="770337">
                <a:tc>
                  <a:txBody>
                    <a:bodyPr/>
                    <a:lstStyle/>
                    <a:p>
                      <a:pPr algn="ctr"/>
                      <a:r>
                        <a:rPr lang="en-US" sz="2800" dirty="0">
                          <a:solidFill>
                            <a:schemeClr val="tx1"/>
                          </a:solidFill>
                          <a:latin typeface="Barlow Bold" panose="020B0604020202020204" charset="0"/>
                        </a:rPr>
                        <a:t>0K-19K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rgbClr val="53BF9D"/>
                          </a:solidFill>
                          <a:latin typeface="Barlow Bold" panose="020B0604020202020204" charset="0"/>
                        </a:rPr>
                        <a:t>20K – 59K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rgbClr val="53BF9D"/>
                          </a:solidFill>
                          <a:latin typeface="Barlow Bold" panose="020B0604020202020204" charset="0"/>
                        </a:rPr>
                        <a:t>60K – 99K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100K-139K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140K-179K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180K-219K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latin typeface="Barlow Bold" panose="020B0604020202020204" charset="0"/>
                        </a:rPr>
                        <a:t>220K-259K</a:t>
                      </a:r>
                    </a:p>
                  </a:txBody>
                  <a:tcPr anchor="ctr">
                    <a:lnT w="38100" cap="flat" cmpd="sng" algn="ctr">
                      <a:solidFill>
                        <a:schemeClr val="tx1"/>
                      </a:solidFill>
                      <a:prstDash val="solid"/>
                      <a:round/>
                      <a:headEnd type="none" w="med" len="med"/>
                      <a:tailEnd type="none" w="med" len="med"/>
                    </a:lnT>
                  </a:tcPr>
                </a:tc>
                <a:tc>
                  <a:txBody>
                    <a:bodyPr/>
                    <a:lstStyle/>
                    <a:p>
                      <a:pPr algn="ctr"/>
                      <a:r>
                        <a:rPr lang="en-US" sz="2800" dirty="0">
                          <a:solidFill>
                            <a:srgbClr val="53BF9D"/>
                          </a:solidFill>
                          <a:latin typeface="Barlow Bold" panose="020B0604020202020204" charset="0"/>
                        </a:rPr>
                        <a:t>260K-300K</a:t>
                      </a:r>
                    </a:p>
                  </a:txBody>
                  <a:tcPr anchor="ct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35145282"/>
                  </a:ext>
                </a:extLst>
              </a:tr>
            </a:tbl>
          </a:graphicData>
        </a:graphic>
      </p:graphicFrame>
      <p:pic>
        <p:nvPicPr>
          <p:cNvPr id="54" name="Graphic 53" descr="House with solid fill">
            <a:extLst>
              <a:ext uri="{FF2B5EF4-FFF2-40B4-BE49-F238E27FC236}">
                <a16:creationId xmlns:a16="http://schemas.microsoft.com/office/drawing/2014/main" id="{FD7D5DBD-CB64-4C27-B3A4-ECEB2787310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304" y="7431223"/>
            <a:ext cx="1224035" cy="1224035"/>
          </a:xfrm>
          <a:prstGeom prst="rect">
            <a:avLst/>
          </a:prstGeom>
        </p:spPr>
      </p:pic>
      <p:pic>
        <p:nvPicPr>
          <p:cNvPr id="55" name="Graphic 54" descr="House with solid fill">
            <a:extLst>
              <a:ext uri="{FF2B5EF4-FFF2-40B4-BE49-F238E27FC236}">
                <a16:creationId xmlns:a16="http://schemas.microsoft.com/office/drawing/2014/main" id="{C868A3FC-1D04-48E3-BAE4-B2199C4025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304" y="6295843"/>
            <a:ext cx="1224035" cy="1224035"/>
          </a:xfrm>
          <a:prstGeom prst="rect">
            <a:avLst/>
          </a:prstGeom>
        </p:spPr>
      </p:pic>
      <p:pic>
        <p:nvPicPr>
          <p:cNvPr id="56" name="Graphic 55" descr="House with solid fill">
            <a:extLst>
              <a:ext uri="{FF2B5EF4-FFF2-40B4-BE49-F238E27FC236}">
                <a16:creationId xmlns:a16="http://schemas.microsoft.com/office/drawing/2014/main" id="{EF3E29DB-6A09-4B83-A054-5860414CF4C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304" y="5152843"/>
            <a:ext cx="1224035" cy="1224035"/>
          </a:xfrm>
          <a:prstGeom prst="rect">
            <a:avLst/>
          </a:prstGeom>
        </p:spPr>
      </p:pic>
      <p:pic>
        <p:nvPicPr>
          <p:cNvPr id="57" name="Graphic 56" descr="House with solid fill">
            <a:extLst>
              <a:ext uri="{FF2B5EF4-FFF2-40B4-BE49-F238E27FC236}">
                <a16:creationId xmlns:a16="http://schemas.microsoft.com/office/drawing/2014/main" id="{509879BE-9128-4E30-8DA8-3B798D79924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304" y="4086043"/>
            <a:ext cx="1224035" cy="1224035"/>
          </a:xfrm>
          <a:prstGeom prst="rect">
            <a:avLst/>
          </a:prstGeom>
        </p:spPr>
      </p:pic>
      <p:pic>
        <p:nvPicPr>
          <p:cNvPr id="58" name="Graphic 57" descr="House with solid fill">
            <a:extLst>
              <a:ext uri="{FF2B5EF4-FFF2-40B4-BE49-F238E27FC236}">
                <a16:creationId xmlns:a16="http://schemas.microsoft.com/office/drawing/2014/main" id="{E18CBCAF-5C50-4B08-8BE2-481D3B35BC8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304" y="3019243"/>
            <a:ext cx="1224035" cy="1224035"/>
          </a:xfrm>
          <a:prstGeom prst="rect">
            <a:avLst/>
          </a:prstGeom>
        </p:spPr>
      </p:pic>
      <p:pic>
        <p:nvPicPr>
          <p:cNvPr id="59" name="Graphic 58" descr="House with solid fill">
            <a:extLst>
              <a:ext uri="{FF2B5EF4-FFF2-40B4-BE49-F238E27FC236}">
                <a16:creationId xmlns:a16="http://schemas.microsoft.com/office/drawing/2014/main" id="{B5A924C7-448D-448A-ACA9-CEB278D46A8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23304" y="1952443"/>
            <a:ext cx="1224035" cy="1224035"/>
          </a:xfrm>
          <a:prstGeom prst="rect">
            <a:avLst/>
          </a:prstGeom>
        </p:spPr>
      </p:pic>
      <p:pic>
        <p:nvPicPr>
          <p:cNvPr id="60" name="Graphic 59" descr="House with solid fill">
            <a:extLst>
              <a:ext uri="{FF2B5EF4-FFF2-40B4-BE49-F238E27FC236}">
                <a16:creationId xmlns:a16="http://schemas.microsoft.com/office/drawing/2014/main" id="{C8BF218D-38C5-42BE-B4A7-A7A0AA5154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08778" y="7401590"/>
            <a:ext cx="1224035" cy="1224035"/>
          </a:xfrm>
          <a:prstGeom prst="rect">
            <a:avLst/>
          </a:prstGeom>
        </p:spPr>
      </p:pic>
      <p:pic>
        <p:nvPicPr>
          <p:cNvPr id="61" name="Graphic 60" descr="House with solid fill">
            <a:extLst>
              <a:ext uri="{FF2B5EF4-FFF2-40B4-BE49-F238E27FC236}">
                <a16:creationId xmlns:a16="http://schemas.microsoft.com/office/drawing/2014/main" id="{CDF4AE89-B368-4421-8C63-9EF20D43A9F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08777" y="6353476"/>
            <a:ext cx="1224035" cy="1224035"/>
          </a:xfrm>
          <a:prstGeom prst="rect">
            <a:avLst/>
          </a:prstGeom>
        </p:spPr>
      </p:pic>
      <p:pic>
        <p:nvPicPr>
          <p:cNvPr id="62" name="Graphic 61" descr="House with solid fill">
            <a:extLst>
              <a:ext uri="{FF2B5EF4-FFF2-40B4-BE49-F238E27FC236}">
                <a16:creationId xmlns:a16="http://schemas.microsoft.com/office/drawing/2014/main" id="{36486269-A7DB-46BE-84BF-870A35B3D06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523967" y="7417045"/>
            <a:ext cx="1224035" cy="1224035"/>
          </a:xfrm>
          <a:prstGeom prst="rect">
            <a:avLst/>
          </a:prstGeom>
        </p:spPr>
      </p:pic>
      <p:pic>
        <p:nvPicPr>
          <p:cNvPr id="63" name="Graphic 62" descr="House with solid fill">
            <a:extLst>
              <a:ext uri="{FF2B5EF4-FFF2-40B4-BE49-F238E27FC236}">
                <a16:creationId xmlns:a16="http://schemas.microsoft.com/office/drawing/2014/main" id="{466384C0-AEC0-451E-98EF-C8065B4D46C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523966" y="6368931"/>
            <a:ext cx="1224035" cy="1224035"/>
          </a:xfrm>
          <a:prstGeom prst="rect">
            <a:avLst/>
          </a:prstGeom>
        </p:spPr>
      </p:pic>
      <p:sp>
        <p:nvSpPr>
          <p:cNvPr id="6" name="Freeform: Shape 5">
            <a:extLst>
              <a:ext uri="{FF2B5EF4-FFF2-40B4-BE49-F238E27FC236}">
                <a16:creationId xmlns:a16="http://schemas.microsoft.com/office/drawing/2014/main" id="{F8BF5F4B-3478-49C1-A1AF-2D514EC8BD8F}"/>
              </a:ext>
            </a:extLst>
          </p:cNvPr>
          <p:cNvSpPr/>
          <p:nvPr/>
        </p:nvSpPr>
        <p:spPr>
          <a:xfrm>
            <a:off x="1625600" y="1988059"/>
            <a:ext cx="14494933" cy="6393941"/>
          </a:xfrm>
          <a:custGeom>
            <a:avLst/>
            <a:gdLst>
              <a:gd name="connsiteX0" fmla="*/ 0 w 14494933"/>
              <a:gd name="connsiteY0" fmla="*/ 6393941 h 6393941"/>
              <a:gd name="connsiteX1" fmla="*/ 2269067 w 14494933"/>
              <a:gd name="connsiteY1" fmla="*/ 27008 h 6393941"/>
              <a:gd name="connsiteX2" fmla="*/ 4504267 w 14494933"/>
              <a:gd name="connsiteY2" fmla="*/ 4192608 h 6393941"/>
              <a:gd name="connsiteX3" fmla="*/ 9381067 w 14494933"/>
              <a:gd name="connsiteY3" fmla="*/ 6377008 h 6393941"/>
              <a:gd name="connsiteX4" fmla="*/ 14494933 w 14494933"/>
              <a:gd name="connsiteY4" fmla="*/ 4446608 h 6393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4933" h="6393941">
                <a:moveTo>
                  <a:pt x="0" y="6393941"/>
                </a:moveTo>
                <a:cubicBezTo>
                  <a:pt x="759178" y="3393919"/>
                  <a:pt x="1518356" y="393897"/>
                  <a:pt x="2269067" y="27008"/>
                </a:cubicBezTo>
                <a:cubicBezTo>
                  <a:pt x="3019778" y="-339881"/>
                  <a:pt x="3318934" y="3134275"/>
                  <a:pt x="4504267" y="4192608"/>
                </a:cubicBezTo>
                <a:cubicBezTo>
                  <a:pt x="5689600" y="5250941"/>
                  <a:pt x="7715956" y="6334675"/>
                  <a:pt x="9381067" y="6377008"/>
                </a:cubicBezTo>
                <a:cubicBezTo>
                  <a:pt x="11046178" y="6419341"/>
                  <a:pt x="12770555" y="5432974"/>
                  <a:pt x="14494933" y="4446608"/>
                </a:cubicBezTo>
              </a:path>
            </a:pathLst>
          </a:custGeom>
          <a:noFill/>
          <a:ln w="117475">
            <a:solidFill>
              <a:srgbClr val="53BF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776935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BUYING A HOUSE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10212" y="2878146"/>
            <a:ext cx="16210988" cy="4154984"/>
          </a:xfrm>
          <a:prstGeom prst="rect">
            <a:avLst/>
          </a:prstGeom>
        </p:spPr>
        <p:txBody>
          <a:bodyPr wrap="square" lIns="0" tIns="0" rIns="0" bIns="0" rtlCol="0" anchor="t">
            <a:spAutoFit/>
          </a:bodyPr>
          <a:lstStyle/>
          <a:p>
            <a:pPr lvl="0">
              <a:spcBef>
                <a:spcPct val="0"/>
              </a:spcBef>
              <a:buClr>
                <a:srgbClr val="53BF9D"/>
              </a:buClr>
            </a:pPr>
            <a:r>
              <a:rPr lang="en-US" sz="5400" spc="114" dirty="0">
                <a:latin typeface="Barlow SemiCondensed" panose="020B0604020202020204" charset="0"/>
                <a:ea typeface="Calibri" panose="020F0502020204030204" pitchFamily="34" charset="0"/>
                <a:cs typeface="Times New Roman" panose="02020603050405020304" pitchFamily="18" charset="0"/>
              </a:rPr>
              <a:t>So what can we do about this? There’s more ways to tell the story…</a:t>
            </a:r>
          </a:p>
          <a:p>
            <a:pPr marL="685800" lvl="0" indent="-685800">
              <a:spcBef>
                <a:spcPct val="0"/>
              </a:spcBef>
              <a:buClr>
                <a:srgbClr val="53BF9D"/>
              </a:buClr>
              <a:buFont typeface="Arial" panose="020B0604020202020204" pitchFamily="34" charset="0"/>
              <a:buChar cha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Give the range along with the average</a:t>
            </a:r>
            <a:b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b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e.g. 20K to 300K with an average of 94K</a:t>
            </a:r>
          </a:p>
          <a:p>
            <a:pPr lvl="0">
              <a:spcBef>
                <a:spcPct val="0"/>
              </a:spcBef>
              <a:buClr>
                <a:srgbClr val="53BF9D"/>
              </a:buCl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495915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BUYING A HOUSE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0" name="TextBox 40">
            <a:extLst>
              <a:ext uri="{FF2B5EF4-FFF2-40B4-BE49-F238E27FC236}">
                <a16:creationId xmlns:a16="http://schemas.microsoft.com/office/drawing/2014/main" id="{A057B357-DB1C-44C6-BE33-B2F0B54D1B60}"/>
              </a:ext>
            </a:extLst>
          </p:cNvPr>
          <p:cNvSpPr txBox="1"/>
          <p:nvPr/>
        </p:nvSpPr>
        <p:spPr>
          <a:xfrm>
            <a:off x="1010212" y="2878146"/>
            <a:ext cx="16210988" cy="4985980"/>
          </a:xfrm>
          <a:prstGeom prst="rect">
            <a:avLst/>
          </a:prstGeom>
        </p:spPr>
        <p:txBody>
          <a:bodyPr wrap="square" lIns="0" tIns="0" rIns="0" bIns="0" rtlCol="0" anchor="t">
            <a:spAutoFit/>
          </a:bodyPr>
          <a:lstStyle/>
          <a:p>
            <a:pPr lvl="0">
              <a:spcBef>
                <a:spcPct val="0"/>
              </a:spcBef>
              <a:buClr>
                <a:srgbClr val="53BF9D"/>
              </a:buClr>
            </a:pPr>
            <a:r>
              <a:rPr lang="en-US" sz="5400" spc="114" dirty="0">
                <a:latin typeface="Barlow SemiCondensed" panose="020B0604020202020204" charset="0"/>
                <a:ea typeface="Calibri" panose="020F0502020204030204" pitchFamily="34" charset="0"/>
                <a:cs typeface="Times New Roman" panose="02020603050405020304" pitchFamily="18" charset="0"/>
              </a:rPr>
              <a:t>So what can we do about this? There’s more ways to tell the story…</a:t>
            </a:r>
          </a:p>
          <a:p>
            <a:pPr marL="685800" lvl="0" indent="-685800">
              <a:spcBef>
                <a:spcPct val="0"/>
              </a:spcBef>
              <a:buClr>
                <a:srgbClr val="53BF9D"/>
              </a:buClr>
              <a:buFont typeface="Arial" panose="020B0604020202020204" pitchFamily="34" charset="0"/>
              <a:buChar char="•"/>
            </a:pPr>
            <a:r>
              <a:rPr lang="en-US" sz="5400" spc="114" dirty="0">
                <a:latin typeface="Barlow SemiCondensed" panose="020B0604020202020204" charset="0"/>
                <a:ea typeface="Calibri" panose="020F0502020204030204" pitchFamily="34" charset="0"/>
                <a:cs typeface="Times New Roman" panose="02020603050405020304" pitchFamily="18" charset="0"/>
              </a:rPr>
              <a:t>Give the range along with the average</a:t>
            </a:r>
            <a:br>
              <a:rPr lang="en-US" sz="5400" spc="114" dirty="0">
                <a:latin typeface="Barlow SemiCondensed" panose="020B0604020202020204" charset="0"/>
                <a:ea typeface="Calibri" panose="020F0502020204030204" pitchFamily="34" charset="0"/>
                <a:cs typeface="Times New Roman" panose="02020603050405020304" pitchFamily="18" charset="0"/>
              </a:rPr>
            </a:br>
            <a:r>
              <a:rPr lang="en-US" sz="5400" spc="114" dirty="0">
                <a:latin typeface="Barlow SemiCondensed" panose="020B0604020202020204" charset="0"/>
                <a:ea typeface="Calibri" panose="020F0502020204030204" pitchFamily="34" charset="0"/>
                <a:cs typeface="Times New Roman" panose="02020603050405020304" pitchFamily="18" charset="0"/>
              </a:rPr>
              <a:t>e.g. 20K to 300K with an average of 94K</a:t>
            </a:r>
          </a:p>
          <a:p>
            <a:pPr marL="685800" lvl="0" indent="-685800">
              <a:spcBef>
                <a:spcPct val="0"/>
              </a:spcBef>
              <a:buClr>
                <a:srgbClr val="53BF9D"/>
              </a:buClr>
              <a:buFont typeface="Arial" panose="020B0604020202020204" pitchFamily="34" charset="0"/>
              <a:buChar cha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Use the median…</a:t>
            </a:r>
          </a:p>
          <a:p>
            <a:pPr lvl="0">
              <a:spcBef>
                <a:spcPct val="0"/>
              </a:spcBef>
              <a:buClr>
                <a:srgbClr val="53BF9D"/>
              </a:buClr>
            </a:pPr>
            <a:endParaRPr lang="en-US" sz="5400" spc="114" dirty="0">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544583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MEDIAN</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BA572D1-5CE8-48A2-B886-06F73BBCDD43}"/>
              </a:ext>
            </a:extLst>
          </p:cNvPr>
          <p:cNvSpPr txBox="1"/>
          <p:nvPr/>
        </p:nvSpPr>
        <p:spPr>
          <a:xfrm>
            <a:off x="1526048" y="3301624"/>
            <a:ext cx="15257954" cy="830997"/>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 The value in the middle of the data set</a:t>
            </a:r>
            <a:endParaRPr lang="en-US" sz="5400" spc="114" dirty="0">
              <a:solidFill>
                <a:schemeClr val="bg1">
                  <a:lumMod val="50000"/>
                </a:schemeClr>
              </a:solidFill>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408981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MEDIAN</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BA572D1-5CE8-48A2-B886-06F73BBCDD43}"/>
              </a:ext>
            </a:extLst>
          </p:cNvPr>
          <p:cNvSpPr txBox="1"/>
          <p:nvPr/>
        </p:nvSpPr>
        <p:spPr>
          <a:xfrm>
            <a:off x="1526048" y="3301624"/>
            <a:ext cx="15257954" cy="3693319"/>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 The value in the middle of the data set</a:t>
            </a:r>
            <a:b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br>
            <a:endPar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endParaRPr>
          </a:p>
          <a:p>
            <a:pPr lvl="0">
              <a:spcBef>
                <a:spcPct val="0"/>
              </a:spcBef>
              <a:buClr>
                <a:srgbClr val="53BF9D"/>
              </a:buClr>
            </a:pPr>
            <a:r>
              <a:rPr lang="en-US" sz="4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*it means that 50% of the data points have a value smaller or equal to the median and 50% of the data points have a value larger or equal to the median</a:t>
            </a:r>
            <a:endPar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1092882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7" name="Graphic 26" descr="House with solid fill">
            <a:extLst>
              <a:ext uri="{FF2B5EF4-FFF2-40B4-BE49-F238E27FC236}">
                <a16:creationId xmlns:a16="http://schemas.microsoft.com/office/drawing/2014/main" id="{849DE142-2375-4C9F-9641-14C86E353EC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8446" y="3468566"/>
            <a:ext cx="2423665" cy="2423665"/>
          </a:xfrm>
          <a:prstGeom prst="rect">
            <a:avLst/>
          </a:prstGeom>
        </p:spPr>
      </p:pic>
      <p:pic>
        <p:nvPicPr>
          <p:cNvPr id="28" name="Graphic 27" descr="House with solid fill">
            <a:extLst>
              <a:ext uri="{FF2B5EF4-FFF2-40B4-BE49-F238E27FC236}">
                <a16:creationId xmlns:a16="http://schemas.microsoft.com/office/drawing/2014/main" id="{C9C67A2B-DF68-41DF-83BA-EA38B803BE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91797" y="3468565"/>
            <a:ext cx="2423665" cy="2423665"/>
          </a:xfrm>
          <a:prstGeom prst="rect">
            <a:avLst/>
          </a:prstGeom>
        </p:spPr>
      </p:pic>
      <p:pic>
        <p:nvPicPr>
          <p:cNvPr id="29" name="Graphic 28" descr="House with solid fill">
            <a:extLst>
              <a:ext uri="{FF2B5EF4-FFF2-40B4-BE49-F238E27FC236}">
                <a16:creationId xmlns:a16="http://schemas.microsoft.com/office/drawing/2014/main" id="{6CC00EE6-0E6E-44B0-9C70-2048A79114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82904" y="3480701"/>
            <a:ext cx="2423665" cy="2423665"/>
          </a:xfrm>
          <a:prstGeom prst="rect">
            <a:avLst/>
          </a:prstGeom>
        </p:spPr>
      </p:pic>
      <p:pic>
        <p:nvPicPr>
          <p:cNvPr id="30" name="Graphic 29" descr="House with solid fill">
            <a:extLst>
              <a:ext uri="{FF2B5EF4-FFF2-40B4-BE49-F238E27FC236}">
                <a16:creationId xmlns:a16="http://schemas.microsoft.com/office/drawing/2014/main" id="{4F1C6DC9-48E3-414A-B160-DD18C5D22D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06569" y="3468564"/>
            <a:ext cx="2423665" cy="2423665"/>
          </a:xfrm>
          <a:prstGeom prst="rect">
            <a:avLst/>
          </a:prstGeom>
        </p:spPr>
      </p:pic>
      <p:pic>
        <p:nvPicPr>
          <p:cNvPr id="31" name="Graphic 30" descr="House with solid fill">
            <a:extLst>
              <a:ext uri="{FF2B5EF4-FFF2-40B4-BE49-F238E27FC236}">
                <a16:creationId xmlns:a16="http://schemas.microsoft.com/office/drawing/2014/main" id="{27A03302-9D72-4709-8628-22ACC25EF0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730234" y="3468563"/>
            <a:ext cx="2423665" cy="2423665"/>
          </a:xfrm>
          <a:prstGeom prst="rect">
            <a:avLst/>
          </a:prstGeom>
        </p:spPr>
      </p:pic>
      <p:sp>
        <p:nvSpPr>
          <p:cNvPr id="34" name="TextBox 33">
            <a:extLst>
              <a:ext uri="{FF2B5EF4-FFF2-40B4-BE49-F238E27FC236}">
                <a16:creationId xmlns:a16="http://schemas.microsoft.com/office/drawing/2014/main" id="{7F4BD38A-E788-4FB7-8739-576ADDD7FB19}"/>
              </a:ext>
            </a:extLst>
          </p:cNvPr>
          <p:cNvSpPr txBox="1"/>
          <p:nvPr/>
        </p:nvSpPr>
        <p:spPr>
          <a:xfrm>
            <a:off x="5765121" y="5711745"/>
            <a:ext cx="1855391" cy="923330"/>
          </a:xfrm>
          <a:prstGeom prst="rect">
            <a:avLst/>
          </a:prstGeom>
          <a:noFill/>
        </p:spPr>
        <p:txBody>
          <a:bodyPr wrap="square">
            <a:spAutoFit/>
          </a:bodyPr>
          <a:lstStyle/>
          <a:p>
            <a:pPr algn="ctr"/>
            <a:r>
              <a:rPr lang="en-US" sz="5400" spc="167" dirty="0">
                <a:latin typeface="Barlow Bold"/>
              </a:rPr>
              <a:t>20K</a:t>
            </a:r>
            <a:endParaRPr lang="en-US" sz="5400" dirty="0"/>
          </a:p>
        </p:txBody>
      </p:sp>
      <p:sp>
        <p:nvSpPr>
          <p:cNvPr id="35" name="TextBox 34">
            <a:extLst>
              <a:ext uri="{FF2B5EF4-FFF2-40B4-BE49-F238E27FC236}">
                <a16:creationId xmlns:a16="http://schemas.microsoft.com/office/drawing/2014/main" id="{F3481CA5-CE51-4D50-8208-8403D8604F28}"/>
              </a:ext>
            </a:extLst>
          </p:cNvPr>
          <p:cNvSpPr txBox="1"/>
          <p:nvPr/>
        </p:nvSpPr>
        <p:spPr>
          <a:xfrm>
            <a:off x="8252606" y="5674028"/>
            <a:ext cx="1855391" cy="923330"/>
          </a:xfrm>
          <a:prstGeom prst="rect">
            <a:avLst/>
          </a:prstGeom>
          <a:noFill/>
        </p:spPr>
        <p:txBody>
          <a:bodyPr wrap="square">
            <a:spAutoFit/>
          </a:bodyPr>
          <a:lstStyle/>
          <a:p>
            <a:pPr algn="ctr"/>
            <a:r>
              <a:rPr lang="en-US" sz="5400" spc="167" dirty="0">
                <a:latin typeface="Barlow Bold"/>
              </a:rPr>
              <a:t>25K</a:t>
            </a:r>
            <a:endParaRPr lang="en-US" sz="5400" dirty="0"/>
          </a:p>
        </p:txBody>
      </p:sp>
      <p:sp>
        <p:nvSpPr>
          <p:cNvPr id="37" name="TextBox 36">
            <a:extLst>
              <a:ext uri="{FF2B5EF4-FFF2-40B4-BE49-F238E27FC236}">
                <a16:creationId xmlns:a16="http://schemas.microsoft.com/office/drawing/2014/main" id="{1C7A7E3B-3195-44A9-9A45-D5E83E027CEF}"/>
              </a:ext>
            </a:extLst>
          </p:cNvPr>
          <p:cNvSpPr txBox="1"/>
          <p:nvPr/>
        </p:nvSpPr>
        <p:spPr>
          <a:xfrm>
            <a:off x="3270997" y="5711745"/>
            <a:ext cx="1855391" cy="923330"/>
          </a:xfrm>
          <a:prstGeom prst="rect">
            <a:avLst/>
          </a:prstGeom>
          <a:noFill/>
        </p:spPr>
        <p:txBody>
          <a:bodyPr wrap="square">
            <a:spAutoFit/>
          </a:bodyPr>
          <a:lstStyle/>
          <a:p>
            <a:pPr algn="ctr"/>
            <a:r>
              <a:rPr lang="en-US" sz="5400" spc="167" dirty="0">
                <a:latin typeface="Barlow Bold"/>
              </a:rPr>
              <a:t>20K</a:t>
            </a:r>
            <a:endParaRPr lang="en-US" sz="5400" dirty="0"/>
          </a:p>
        </p:txBody>
      </p:sp>
      <p:sp>
        <p:nvSpPr>
          <p:cNvPr id="38" name="TextBox 37">
            <a:extLst>
              <a:ext uri="{FF2B5EF4-FFF2-40B4-BE49-F238E27FC236}">
                <a16:creationId xmlns:a16="http://schemas.microsoft.com/office/drawing/2014/main" id="{85FFC375-EF46-4459-BB6A-51CE8336B3AD}"/>
              </a:ext>
            </a:extLst>
          </p:cNvPr>
          <p:cNvSpPr txBox="1"/>
          <p:nvPr/>
        </p:nvSpPr>
        <p:spPr>
          <a:xfrm>
            <a:off x="10740091" y="5649095"/>
            <a:ext cx="1855391" cy="923330"/>
          </a:xfrm>
          <a:prstGeom prst="rect">
            <a:avLst/>
          </a:prstGeom>
          <a:noFill/>
        </p:spPr>
        <p:txBody>
          <a:bodyPr wrap="square">
            <a:spAutoFit/>
          </a:bodyPr>
          <a:lstStyle/>
          <a:p>
            <a:pPr algn="ctr"/>
            <a:r>
              <a:rPr lang="en-US" sz="5400" spc="167" dirty="0">
                <a:latin typeface="Barlow Bold"/>
              </a:rPr>
              <a:t>30K</a:t>
            </a:r>
            <a:endParaRPr lang="en-US" sz="5400" dirty="0"/>
          </a:p>
        </p:txBody>
      </p:sp>
      <p:sp>
        <p:nvSpPr>
          <p:cNvPr id="39" name="TextBox 38">
            <a:extLst>
              <a:ext uri="{FF2B5EF4-FFF2-40B4-BE49-F238E27FC236}">
                <a16:creationId xmlns:a16="http://schemas.microsoft.com/office/drawing/2014/main" id="{2CC8CBEF-2769-4284-8981-BA0AE7420D62}"/>
              </a:ext>
            </a:extLst>
          </p:cNvPr>
          <p:cNvSpPr txBox="1"/>
          <p:nvPr/>
        </p:nvSpPr>
        <p:spPr>
          <a:xfrm>
            <a:off x="13014370" y="5636089"/>
            <a:ext cx="1855391" cy="923330"/>
          </a:xfrm>
          <a:prstGeom prst="rect">
            <a:avLst/>
          </a:prstGeom>
          <a:noFill/>
        </p:spPr>
        <p:txBody>
          <a:bodyPr wrap="square">
            <a:spAutoFit/>
          </a:bodyPr>
          <a:lstStyle/>
          <a:p>
            <a:pPr algn="ctr"/>
            <a:r>
              <a:rPr lang="en-US" sz="5400" spc="167" dirty="0">
                <a:latin typeface="Barlow Bold"/>
              </a:rPr>
              <a:t>50K</a:t>
            </a:r>
            <a:endParaRPr lang="en-US" sz="5400" dirty="0"/>
          </a:p>
        </p:txBody>
      </p:sp>
      <p:pic>
        <p:nvPicPr>
          <p:cNvPr id="83" name="Graphic 82" descr="House with solid fill">
            <a:extLst>
              <a:ext uri="{FF2B5EF4-FFF2-40B4-BE49-F238E27FC236}">
                <a16:creationId xmlns:a16="http://schemas.microsoft.com/office/drawing/2014/main" id="{95C12AD6-5C01-4732-AE39-6FC8D7E7596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44580" y="6363892"/>
            <a:ext cx="2423665" cy="2423665"/>
          </a:xfrm>
          <a:prstGeom prst="rect">
            <a:avLst/>
          </a:prstGeom>
        </p:spPr>
      </p:pic>
      <p:pic>
        <p:nvPicPr>
          <p:cNvPr id="84" name="Graphic 83" descr="House with solid fill">
            <a:extLst>
              <a:ext uri="{FF2B5EF4-FFF2-40B4-BE49-F238E27FC236}">
                <a16:creationId xmlns:a16="http://schemas.microsoft.com/office/drawing/2014/main" id="{FC00E98B-F59A-4119-9121-37E62FE4E5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57931" y="6363891"/>
            <a:ext cx="2423665" cy="2423665"/>
          </a:xfrm>
          <a:prstGeom prst="rect">
            <a:avLst/>
          </a:prstGeom>
        </p:spPr>
      </p:pic>
      <p:pic>
        <p:nvPicPr>
          <p:cNvPr id="85" name="Graphic 84" descr="House with solid fill">
            <a:extLst>
              <a:ext uri="{FF2B5EF4-FFF2-40B4-BE49-F238E27FC236}">
                <a16:creationId xmlns:a16="http://schemas.microsoft.com/office/drawing/2014/main" id="{085F0739-EC55-4C0A-81AD-F379311C948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9038" y="6376027"/>
            <a:ext cx="2423665" cy="2423665"/>
          </a:xfrm>
          <a:prstGeom prst="rect">
            <a:avLst/>
          </a:prstGeom>
        </p:spPr>
      </p:pic>
      <p:pic>
        <p:nvPicPr>
          <p:cNvPr id="86" name="Graphic 85" descr="House with solid fill">
            <a:extLst>
              <a:ext uri="{FF2B5EF4-FFF2-40B4-BE49-F238E27FC236}">
                <a16:creationId xmlns:a16="http://schemas.microsoft.com/office/drawing/2014/main" id="{0E72533E-EC78-4403-B7BE-49DFF1C5EAB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72703" y="6363890"/>
            <a:ext cx="2423665" cy="2423665"/>
          </a:xfrm>
          <a:prstGeom prst="rect">
            <a:avLst/>
          </a:prstGeom>
        </p:spPr>
      </p:pic>
      <p:pic>
        <p:nvPicPr>
          <p:cNvPr id="87" name="Graphic 86" descr="House with solid fill">
            <a:extLst>
              <a:ext uri="{FF2B5EF4-FFF2-40B4-BE49-F238E27FC236}">
                <a16:creationId xmlns:a16="http://schemas.microsoft.com/office/drawing/2014/main" id="{31342150-10D5-44B5-8EA9-600729255E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696368" y="6363889"/>
            <a:ext cx="2423665" cy="2423665"/>
          </a:xfrm>
          <a:prstGeom prst="rect">
            <a:avLst/>
          </a:prstGeom>
        </p:spPr>
      </p:pic>
      <p:sp>
        <p:nvSpPr>
          <p:cNvPr id="90" name="TextBox 89">
            <a:extLst>
              <a:ext uri="{FF2B5EF4-FFF2-40B4-BE49-F238E27FC236}">
                <a16:creationId xmlns:a16="http://schemas.microsoft.com/office/drawing/2014/main" id="{A7C5CF0E-5346-4826-AA49-696DE96C5BCB}"/>
              </a:ext>
            </a:extLst>
          </p:cNvPr>
          <p:cNvSpPr txBox="1"/>
          <p:nvPr/>
        </p:nvSpPr>
        <p:spPr>
          <a:xfrm>
            <a:off x="5731255" y="8607071"/>
            <a:ext cx="1855391" cy="923330"/>
          </a:xfrm>
          <a:prstGeom prst="rect">
            <a:avLst/>
          </a:prstGeom>
          <a:noFill/>
        </p:spPr>
        <p:txBody>
          <a:bodyPr wrap="square">
            <a:spAutoFit/>
          </a:bodyPr>
          <a:lstStyle/>
          <a:p>
            <a:pPr algn="ctr"/>
            <a:r>
              <a:rPr lang="en-US" sz="5400" spc="167" dirty="0">
                <a:latin typeface="Barlow Bold"/>
              </a:rPr>
              <a:t>65K</a:t>
            </a:r>
            <a:endParaRPr lang="en-US" sz="5400" dirty="0"/>
          </a:p>
        </p:txBody>
      </p:sp>
      <p:sp>
        <p:nvSpPr>
          <p:cNvPr id="91" name="TextBox 90">
            <a:extLst>
              <a:ext uri="{FF2B5EF4-FFF2-40B4-BE49-F238E27FC236}">
                <a16:creationId xmlns:a16="http://schemas.microsoft.com/office/drawing/2014/main" id="{227558F6-2437-4C27-8B36-7E0E515B26F4}"/>
              </a:ext>
            </a:extLst>
          </p:cNvPr>
          <p:cNvSpPr txBox="1"/>
          <p:nvPr/>
        </p:nvSpPr>
        <p:spPr>
          <a:xfrm>
            <a:off x="8218740" y="8569354"/>
            <a:ext cx="1855391" cy="923330"/>
          </a:xfrm>
          <a:prstGeom prst="rect">
            <a:avLst/>
          </a:prstGeom>
          <a:noFill/>
        </p:spPr>
        <p:txBody>
          <a:bodyPr wrap="square">
            <a:spAutoFit/>
          </a:bodyPr>
          <a:lstStyle/>
          <a:p>
            <a:pPr algn="ctr"/>
            <a:r>
              <a:rPr lang="en-US" sz="5400" spc="167" dirty="0">
                <a:latin typeface="Barlow Bold"/>
              </a:rPr>
              <a:t>100K</a:t>
            </a:r>
            <a:endParaRPr lang="en-US" sz="5400" dirty="0"/>
          </a:p>
        </p:txBody>
      </p:sp>
      <p:sp>
        <p:nvSpPr>
          <p:cNvPr id="93" name="TextBox 92">
            <a:extLst>
              <a:ext uri="{FF2B5EF4-FFF2-40B4-BE49-F238E27FC236}">
                <a16:creationId xmlns:a16="http://schemas.microsoft.com/office/drawing/2014/main" id="{4445A448-48C6-4AFA-BDEE-6EBAE35FCCD3}"/>
              </a:ext>
            </a:extLst>
          </p:cNvPr>
          <p:cNvSpPr txBox="1"/>
          <p:nvPr/>
        </p:nvSpPr>
        <p:spPr>
          <a:xfrm>
            <a:off x="3237131" y="8607071"/>
            <a:ext cx="1855391" cy="923330"/>
          </a:xfrm>
          <a:prstGeom prst="rect">
            <a:avLst/>
          </a:prstGeom>
          <a:noFill/>
        </p:spPr>
        <p:txBody>
          <a:bodyPr wrap="square">
            <a:spAutoFit/>
          </a:bodyPr>
          <a:lstStyle/>
          <a:p>
            <a:pPr algn="ctr"/>
            <a:r>
              <a:rPr lang="en-US" sz="5400" spc="167" dirty="0">
                <a:latin typeface="Barlow Bold"/>
              </a:rPr>
              <a:t>55K</a:t>
            </a:r>
            <a:endParaRPr lang="en-US" sz="5400" dirty="0"/>
          </a:p>
        </p:txBody>
      </p:sp>
      <p:sp>
        <p:nvSpPr>
          <p:cNvPr id="94" name="TextBox 93">
            <a:extLst>
              <a:ext uri="{FF2B5EF4-FFF2-40B4-BE49-F238E27FC236}">
                <a16:creationId xmlns:a16="http://schemas.microsoft.com/office/drawing/2014/main" id="{361A1B06-4D93-458B-B41C-4FDB9276BC15}"/>
              </a:ext>
            </a:extLst>
          </p:cNvPr>
          <p:cNvSpPr txBox="1"/>
          <p:nvPr/>
        </p:nvSpPr>
        <p:spPr>
          <a:xfrm>
            <a:off x="10706225" y="8544421"/>
            <a:ext cx="1855391" cy="923330"/>
          </a:xfrm>
          <a:prstGeom prst="rect">
            <a:avLst/>
          </a:prstGeom>
          <a:noFill/>
        </p:spPr>
        <p:txBody>
          <a:bodyPr wrap="square">
            <a:spAutoFit/>
          </a:bodyPr>
          <a:lstStyle/>
          <a:p>
            <a:pPr algn="ctr"/>
            <a:r>
              <a:rPr lang="en-US" sz="5400" spc="167" dirty="0">
                <a:latin typeface="Barlow Bold"/>
              </a:rPr>
              <a:t>275K</a:t>
            </a:r>
            <a:endParaRPr lang="en-US" sz="5400" dirty="0"/>
          </a:p>
        </p:txBody>
      </p:sp>
      <p:sp>
        <p:nvSpPr>
          <p:cNvPr id="95" name="TextBox 94">
            <a:extLst>
              <a:ext uri="{FF2B5EF4-FFF2-40B4-BE49-F238E27FC236}">
                <a16:creationId xmlns:a16="http://schemas.microsoft.com/office/drawing/2014/main" id="{F62FB375-4202-4CD4-9DA3-67CF80820E6A}"/>
              </a:ext>
            </a:extLst>
          </p:cNvPr>
          <p:cNvSpPr txBox="1"/>
          <p:nvPr/>
        </p:nvSpPr>
        <p:spPr>
          <a:xfrm>
            <a:off x="12980504" y="8531415"/>
            <a:ext cx="1855391" cy="923330"/>
          </a:xfrm>
          <a:prstGeom prst="rect">
            <a:avLst/>
          </a:prstGeom>
          <a:noFill/>
        </p:spPr>
        <p:txBody>
          <a:bodyPr wrap="square">
            <a:spAutoFit/>
          </a:bodyPr>
          <a:lstStyle/>
          <a:p>
            <a:pPr algn="ctr"/>
            <a:r>
              <a:rPr lang="en-US" sz="5400" spc="167" dirty="0">
                <a:latin typeface="Barlow Bold"/>
              </a:rPr>
              <a:t>300K</a:t>
            </a:r>
            <a:endParaRPr lang="en-US" sz="5400" dirty="0"/>
          </a:p>
        </p:txBody>
      </p:sp>
      <p:sp>
        <p:nvSpPr>
          <p:cNvPr id="56" name="TextBox 40">
            <a:extLst>
              <a:ext uri="{FF2B5EF4-FFF2-40B4-BE49-F238E27FC236}">
                <a16:creationId xmlns:a16="http://schemas.microsoft.com/office/drawing/2014/main" id="{DF85E09C-CA4B-4303-B0D9-EFFBC6A4AC8E}"/>
              </a:ext>
            </a:extLst>
          </p:cNvPr>
          <p:cNvSpPr txBox="1"/>
          <p:nvPr/>
        </p:nvSpPr>
        <p:spPr>
          <a:xfrm>
            <a:off x="1038506" y="2390357"/>
            <a:ext cx="16210988" cy="830997"/>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First, let’s put these in order:</a:t>
            </a:r>
          </a:p>
        </p:txBody>
      </p:sp>
    </p:spTree>
    <p:extLst>
      <p:ext uri="{BB962C8B-B14F-4D97-AF65-F5344CB8AC3E}">
        <p14:creationId xmlns:p14="http://schemas.microsoft.com/office/powerpoint/2010/main" val="2299244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a:extLst>
              <a:ext uri="{FF2B5EF4-FFF2-40B4-BE49-F238E27FC236}">
                <a16:creationId xmlns:a16="http://schemas.microsoft.com/office/drawing/2014/main" id="{60A38C7D-C488-40FF-A1EA-7C0AAA4FC632}"/>
              </a:ext>
            </a:extLst>
          </p:cNvPr>
          <p:cNvSpPr/>
          <p:nvPr/>
        </p:nvSpPr>
        <p:spPr>
          <a:xfrm>
            <a:off x="1526047" y="1943100"/>
            <a:ext cx="15257955" cy="0"/>
          </a:xfrm>
          <a:prstGeom prst="line">
            <a:avLst/>
          </a:prstGeom>
          <a:ln w="38100" cap="flat">
            <a:solidFill>
              <a:srgbClr val="000000"/>
            </a:solidFill>
            <a:prstDash val="solid"/>
            <a:headEnd type="none" w="sm" len="sm"/>
            <a:tailEnd type="none" w="sm" len="sm"/>
          </a:ln>
        </p:spPr>
      </p:sp>
      <p:sp>
        <p:nvSpPr>
          <p:cNvPr id="3" name="TextBox 3">
            <a:extLst>
              <a:ext uri="{FF2B5EF4-FFF2-40B4-BE49-F238E27FC236}">
                <a16:creationId xmlns:a16="http://schemas.microsoft.com/office/drawing/2014/main" id="{1021EC83-9886-4520-B384-E33FBCC1ABD2}"/>
              </a:ext>
            </a:extLst>
          </p:cNvPr>
          <p:cNvSpPr txBox="1"/>
          <p:nvPr/>
        </p:nvSpPr>
        <p:spPr>
          <a:xfrm>
            <a:off x="1503997" y="1143625"/>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NEW SITE AND LOGO:</a:t>
            </a:r>
          </a:p>
        </p:txBody>
      </p:sp>
      <p:grpSp>
        <p:nvGrpSpPr>
          <p:cNvPr id="5" name="Group 41">
            <a:extLst>
              <a:ext uri="{FF2B5EF4-FFF2-40B4-BE49-F238E27FC236}">
                <a16:creationId xmlns:a16="http://schemas.microsoft.com/office/drawing/2014/main" id="{60071BE6-0E8E-4B5F-A570-2DEC33138190}"/>
              </a:ext>
            </a:extLst>
          </p:cNvPr>
          <p:cNvGrpSpPr/>
          <p:nvPr/>
        </p:nvGrpSpPr>
        <p:grpSpPr>
          <a:xfrm>
            <a:off x="-1270448" y="7592966"/>
            <a:ext cx="2053200" cy="2053200"/>
            <a:chOff x="0" y="0"/>
            <a:chExt cx="812800" cy="812800"/>
          </a:xfrm>
        </p:grpSpPr>
        <p:sp>
          <p:nvSpPr>
            <p:cNvPr id="6" name="Freeform 42">
              <a:extLst>
                <a:ext uri="{FF2B5EF4-FFF2-40B4-BE49-F238E27FC236}">
                  <a16:creationId xmlns:a16="http://schemas.microsoft.com/office/drawing/2014/main" id="{ACF0452E-E879-4005-A82E-EA86DD6E81E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7" name="TextBox 43">
              <a:extLst>
                <a:ext uri="{FF2B5EF4-FFF2-40B4-BE49-F238E27FC236}">
                  <a16:creationId xmlns:a16="http://schemas.microsoft.com/office/drawing/2014/main" id="{6667B231-A3B1-42DB-A96F-C601A874D64E}"/>
                </a:ext>
              </a:extLst>
            </p:cNvPr>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8" name="Group 44">
            <a:extLst>
              <a:ext uri="{FF2B5EF4-FFF2-40B4-BE49-F238E27FC236}">
                <a16:creationId xmlns:a16="http://schemas.microsoft.com/office/drawing/2014/main" id="{22C1AF3B-6E71-4CE9-B92B-58E03041D09D}"/>
              </a:ext>
            </a:extLst>
          </p:cNvPr>
          <p:cNvGrpSpPr/>
          <p:nvPr/>
        </p:nvGrpSpPr>
        <p:grpSpPr>
          <a:xfrm>
            <a:off x="1311509" y="-1119750"/>
            <a:ext cx="2053200" cy="2053200"/>
            <a:chOff x="0" y="0"/>
            <a:chExt cx="812800" cy="812800"/>
          </a:xfrm>
        </p:grpSpPr>
        <p:sp>
          <p:nvSpPr>
            <p:cNvPr id="9" name="Freeform 45">
              <a:extLst>
                <a:ext uri="{FF2B5EF4-FFF2-40B4-BE49-F238E27FC236}">
                  <a16:creationId xmlns:a16="http://schemas.microsoft.com/office/drawing/2014/main" id="{6CF32572-3B92-4430-AEE9-92F708FB1B2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10" name="TextBox 46">
              <a:extLst>
                <a:ext uri="{FF2B5EF4-FFF2-40B4-BE49-F238E27FC236}">
                  <a16:creationId xmlns:a16="http://schemas.microsoft.com/office/drawing/2014/main" id="{AB9EAD80-26FA-474A-8ABF-DB737FB2E8E1}"/>
                </a:ext>
              </a:extLst>
            </p:cNvPr>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11" name="Group 47">
            <a:extLst>
              <a:ext uri="{FF2B5EF4-FFF2-40B4-BE49-F238E27FC236}">
                <a16:creationId xmlns:a16="http://schemas.microsoft.com/office/drawing/2014/main" id="{88E41AD3-A892-4BA8-BE0D-A06FE891E6A4}"/>
              </a:ext>
            </a:extLst>
          </p:cNvPr>
          <p:cNvGrpSpPr/>
          <p:nvPr/>
        </p:nvGrpSpPr>
        <p:grpSpPr>
          <a:xfrm>
            <a:off x="17259300" y="-738750"/>
            <a:ext cx="2053200" cy="2053200"/>
            <a:chOff x="0" y="0"/>
            <a:chExt cx="812800" cy="812800"/>
          </a:xfrm>
        </p:grpSpPr>
        <p:sp>
          <p:nvSpPr>
            <p:cNvPr id="12" name="Freeform 48">
              <a:extLst>
                <a:ext uri="{FF2B5EF4-FFF2-40B4-BE49-F238E27FC236}">
                  <a16:creationId xmlns:a16="http://schemas.microsoft.com/office/drawing/2014/main" id="{7114BAE2-5E8B-4D0E-8012-32786B11178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13" name="TextBox 49">
              <a:extLst>
                <a:ext uri="{FF2B5EF4-FFF2-40B4-BE49-F238E27FC236}">
                  <a16:creationId xmlns:a16="http://schemas.microsoft.com/office/drawing/2014/main" id="{ADE87E3D-E829-460F-A8AB-2A19E8291E82}"/>
                </a:ext>
              </a:extLst>
            </p:cNvPr>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14" name="Freeform 50">
            <a:extLst>
              <a:ext uri="{FF2B5EF4-FFF2-40B4-BE49-F238E27FC236}">
                <a16:creationId xmlns:a16="http://schemas.microsoft.com/office/drawing/2014/main" id="{47022A20-E109-4FBB-A096-F7D446729807}"/>
              </a:ext>
            </a:extLst>
          </p:cNvPr>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5" name="Freeform 51">
            <a:extLst>
              <a:ext uri="{FF2B5EF4-FFF2-40B4-BE49-F238E27FC236}">
                <a16:creationId xmlns:a16="http://schemas.microsoft.com/office/drawing/2014/main" id="{F7FE3C41-30F6-479C-AB40-44A735837156}"/>
              </a:ext>
            </a:extLst>
          </p:cNvPr>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6" name="Freeform 52">
            <a:extLst>
              <a:ext uri="{FF2B5EF4-FFF2-40B4-BE49-F238E27FC236}">
                <a16:creationId xmlns:a16="http://schemas.microsoft.com/office/drawing/2014/main" id="{D059A1F2-F784-4D5A-BAAD-1FE26CD337B7}"/>
              </a:ext>
            </a:extLst>
          </p:cNvPr>
          <p:cNvSpPr/>
          <p:nvPr/>
        </p:nvSpPr>
        <p:spPr>
          <a:xfrm rot="162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7" name="Freeform 53">
            <a:extLst>
              <a:ext uri="{FF2B5EF4-FFF2-40B4-BE49-F238E27FC236}">
                <a16:creationId xmlns:a16="http://schemas.microsoft.com/office/drawing/2014/main" id="{C277F890-60B6-4BD4-BAF5-12255C1EC398}"/>
              </a:ext>
            </a:extLst>
          </p:cNvPr>
          <p:cNvSpPr/>
          <p:nvPr/>
        </p:nvSpPr>
        <p:spPr>
          <a:xfrm rot="162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35" name="Picture 34">
            <a:extLst>
              <a:ext uri="{FF2B5EF4-FFF2-40B4-BE49-F238E27FC236}">
                <a16:creationId xmlns:a16="http://schemas.microsoft.com/office/drawing/2014/main" id="{2A4EA3D4-A310-4E1D-8AF4-001AC433EBCF}"/>
              </a:ext>
            </a:extLst>
          </p:cNvPr>
          <p:cNvPicPr>
            <a:picLocks noChangeAspect="1"/>
          </p:cNvPicPr>
          <p:nvPr/>
        </p:nvPicPr>
        <p:blipFill rotWithShape="1">
          <a:blip r:embed="rId5">
            <a:extLst>
              <a:ext uri="{28A0092B-C50C-407E-A947-70E740481C1C}">
                <a14:useLocalDpi xmlns:a14="http://schemas.microsoft.com/office/drawing/2010/main" val="0"/>
              </a:ext>
            </a:extLst>
          </a:blip>
          <a:srcRect t="7681" b="33911"/>
          <a:stretch/>
        </p:blipFill>
        <p:spPr>
          <a:xfrm>
            <a:off x="1564147" y="2324100"/>
            <a:ext cx="11963400" cy="6987552"/>
          </a:xfrm>
          <a:prstGeom prst="rect">
            <a:avLst/>
          </a:prstGeom>
        </p:spPr>
      </p:pic>
      <p:sp>
        <p:nvSpPr>
          <p:cNvPr id="36" name="TextBox 35">
            <a:extLst>
              <a:ext uri="{FF2B5EF4-FFF2-40B4-BE49-F238E27FC236}">
                <a16:creationId xmlns:a16="http://schemas.microsoft.com/office/drawing/2014/main" id="{6E0B8D2A-1CCE-4214-B45C-A11C71035E42}"/>
              </a:ext>
            </a:extLst>
          </p:cNvPr>
          <p:cNvSpPr txBox="1"/>
          <p:nvPr/>
        </p:nvSpPr>
        <p:spPr>
          <a:xfrm>
            <a:off x="14020800" y="8480655"/>
            <a:ext cx="4655332" cy="830997"/>
          </a:xfrm>
          <a:prstGeom prst="rect">
            <a:avLst/>
          </a:prstGeom>
          <a:noFill/>
        </p:spPr>
        <p:txBody>
          <a:bodyPr wrap="square">
            <a:spAutoFit/>
          </a:bodyPr>
          <a:lstStyle/>
          <a:p>
            <a:r>
              <a:rPr lang="en-US" sz="4800" spc="114" dirty="0">
                <a:solidFill>
                  <a:srgbClr val="000000"/>
                </a:solidFill>
                <a:highlight>
                  <a:srgbClr val="FFFF00"/>
                </a:highlight>
                <a:latin typeface="Barlow SemiCondensed"/>
              </a:rPr>
              <a:t>cinow.info</a:t>
            </a:r>
            <a:endParaRPr lang="en-US" sz="4800" dirty="0">
              <a:highlight>
                <a:srgbClr val="FFFF00"/>
              </a:highlight>
            </a:endParaRPr>
          </a:p>
        </p:txBody>
      </p:sp>
    </p:spTree>
    <p:extLst>
      <p:ext uri="{BB962C8B-B14F-4D97-AF65-F5344CB8AC3E}">
        <p14:creationId xmlns:p14="http://schemas.microsoft.com/office/powerpoint/2010/main" val="17417255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7" name="Graphic 26" descr="House with solid fill">
            <a:extLst>
              <a:ext uri="{FF2B5EF4-FFF2-40B4-BE49-F238E27FC236}">
                <a16:creationId xmlns:a16="http://schemas.microsoft.com/office/drawing/2014/main" id="{849DE142-2375-4C9F-9641-14C86E353EC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8446" y="3468566"/>
            <a:ext cx="2423665" cy="2423665"/>
          </a:xfrm>
          <a:prstGeom prst="rect">
            <a:avLst/>
          </a:prstGeom>
        </p:spPr>
      </p:pic>
      <p:pic>
        <p:nvPicPr>
          <p:cNvPr id="28" name="Graphic 27" descr="House with solid fill">
            <a:extLst>
              <a:ext uri="{FF2B5EF4-FFF2-40B4-BE49-F238E27FC236}">
                <a16:creationId xmlns:a16="http://schemas.microsoft.com/office/drawing/2014/main" id="{C9C67A2B-DF68-41DF-83BA-EA38B803BE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91797" y="3468565"/>
            <a:ext cx="2423665" cy="2423665"/>
          </a:xfrm>
          <a:prstGeom prst="rect">
            <a:avLst/>
          </a:prstGeom>
        </p:spPr>
      </p:pic>
      <p:pic>
        <p:nvPicPr>
          <p:cNvPr id="29" name="Graphic 28" descr="House with solid fill">
            <a:extLst>
              <a:ext uri="{FF2B5EF4-FFF2-40B4-BE49-F238E27FC236}">
                <a16:creationId xmlns:a16="http://schemas.microsoft.com/office/drawing/2014/main" id="{6CC00EE6-0E6E-44B0-9C70-2048A79114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82904" y="3480701"/>
            <a:ext cx="2423665" cy="2423665"/>
          </a:xfrm>
          <a:prstGeom prst="rect">
            <a:avLst/>
          </a:prstGeom>
        </p:spPr>
      </p:pic>
      <p:pic>
        <p:nvPicPr>
          <p:cNvPr id="30" name="Graphic 29" descr="House with solid fill">
            <a:extLst>
              <a:ext uri="{FF2B5EF4-FFF2-40B4-BE49-F238E27FC236}">
                <a16:creationId xmlns:a16="http://schemas.microsoft.com/office/drawing/2014/main" id="{4F1C6DC9-48E3-414A-B160-DD18C5D22D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06569" y="3468564"/>
            <a:ext cx="2423665" cy="2423665"/>
          </a:xfrm>
          <a:prstGeom prst="rect">
            <a:avLst/>
          </a:prstGeom>
        </p:spPr>
      </p:pic>
      <p:pic>
        <p:nvPicPr>
          <p:cNvPr id="31" name="Graphic 30" descr="House with solid fill">
            <a:extLst>
              <a:ext uri="{FF2B5EF4-FFF2-40B4-BE49-F238E27FC236}">
                <a16:creationId xmlns:a16="http://schemas.microsoft.com/office/drawing/2014/main" id="{27A03302-9D72-4709-8628-22ACC25EF0B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730234" y="3468563"/>
            <a:ext cx="2423665" cy="2423665"/>
          </a:xfrm>
          <a:prstGeom prst="rect">
            <a:avLst/>
          </a:prstGeom>
        </p:spPr>
      </p:pic>
      <p:sp>
        <p:nvSpPr>
          <p:cNvPr id="34" name="TextBox 33">
            <a:extLst>
              <a:ext uri="{FF2B5EF4-FFF2-40B4-BE49-F238E27FC236}">
                <a16:creationId xmlns:a16="http://schemas.microsoft.com/office/drawing/2014/main" id="{7F4BD38A-E788-4FB7-8739-576ADDD7FB19}"/>
              </a:ext>
            </a:extLst>
          </p:cNvPr>
          <p:cNvSpPr txBox="1"/>
          <p:nvPr/>
        </p:nvSpPr>
        <p:spPr>
          <a:xfrm>
            <a:off x="5765121" y="5711745"/>
            <a:ext cx="1855391" cy="923330"/>
          </a:xfrm>
          <a:prstGeom prst="rect">
            <a:avLst/>
          </a:prstGeom>
          <a:noFill/>
        </p:spPr>
        <p:txBody>
          <a:bodyPr wrap="square">
            <a:spAutoFit/>
          </a:bodyPr>
          <a:lstStyle/>
          <a:p>
            <a:pPr algn="ctr"/>
            <a:r>
              <a:rPr lang="en-US" sz="5400" spc="167" dirty="0">
                <a:latin typeface="Barlow Bold"/>
              </a:rPr>
              <a:t>20K</a:t>
            </a:r>
            <a:endParaRPr lang="en-US" sz="5400" dirty="0"/>
          </a:p>
        </p:txBody>
      </p:sp>
      <p:sp>
        <p:nvSpPr>
          <p:cNvPr id="35" name="TextBox 34">
            <a:extLst>
              <a:ext uri="{FF2B5EF4-FFF2-40B4-BE49-F238E27FC236}">
                <a16:creationId xmlns:a16="http://schemas.microsoft.com/office/drawing/2014/main" id="{F3481CA5-CE51-4D50-8208-8403D8604F28}"/>
              </a:ext>
            </a:extLst>
          </p:cNvPr>
          <p:cNvSpPr txBox="1"/>
          <p:nvPr/>
        </p:nvSpPr>
        <p:spPr>
          <a:xfrm>
            <a:off x="8252606" y="5674028"/>
            <a:ext cx="1855391" cy="923330"/>
          </a:xfrm>
          <a:prstGeom prst="rect">
            <a:avLst/>
          </a:prstGeom>
          <a:noFill/>
        </p:spPr>
        <p:txBody>
          <a:bodyPr wrap="square">
            <a:spAutoFit/>
          </a:bodyPr>
          <a:lstStyle/>
          <a:p>
            <a:pPr algn="ctr"/>
            <a:r>
              <a:rPr lang="en-US" sz="5400" spc="167" dirty="0">
                <a:latin typeface="Barlow Bold"/>
              </a:rPr>
              <a:t>25K</a:t>
            </a:r>
            <a:endParaRPr lang="en-US" sz="5400" dirty="0"/>
          </a:p>
        </p:txBody>
      </p:sp>
      <p:sp>
        <p:nvSpPr>
          <p:cNvPr id="37" name="TextBox 36">
            <a:extLst>
              <a:ext uri="{FF2B5EF4-FFF2-40B4-BE49-F238E27FC236}">
                <a16:creationId xmlns:a16="http://schemas.microsoft.com/office/drawing/2014/main" id="{1C7A7E3B-3195-44A9-9A45-D5E83E027CEF}"/>
              </a:ext>
            </a:extLst>
          </p:cNvPr>
          <p:cNvSpPr txBox="1"/>
          <p:nvPr/>
        </p:nvSpPr>
        <p:spPr>
          <a:xfrm>
            <a:off x="3270997" y="5711745"/>
            <a:ext cx="1855391" cy="923330"/>
          </a:xfrm>
          <a:prstGeom prst="rect">
            <a:avLst/>
          </a:prstGeom>
          <a:noFill/>
        </p:spPr>
        <p:txBody>
          <a:bodyPr wrap="square">
            <a:spAutoFit/>
          </a:bodyPr>
          <a:lstStyle/>
          <a:p>
            <a:pPr algn="ctr"/>
            <a:r>
              <a:rPr lang="en-US" sz="5400" spc="167" dirty="0">
                <a:latin typeface="Barlow Bold"/>
              </a:rPr>
              <a:t>20K</a:t>
            </a:r>
            <a:endParaRPr lang="en-US" sz="5400" dirty="0"/>
          </a:p>
        </p:txBody>
      </p:sp>
      <p:sp>
        <p:nvSpPr>
          <p:cNvPr id="38" name="TextBox 37">
            <a:extLst>
              <a:ext uri="{FF2B5EF4-FFF2-40B4-BE49-F238E27FC236}">
                <a16:creationId xmlns:a16="http://schemas.microsoft.com/office/drawing/2014/main" id="{85FFC375-EF46-4459-BB6A-51CE8336B3AD}"/>
              </a:ext>
            </a:extLst>
          </p:cNvPr>
          <p:cNvSpPr txBox="1"/>
          <p:nvPr/>
        </p:nvSpPr>
        <p:spPr>
          <a:xfrm>
            <a:off x="10740091" y="5649095"/>
            <a:ext cx="1855391" cy="923330"/>
          </a:xfrm>
          <a:prstGeom prst="rect">
            <a:avLst/>
          </a:prstGeom>
          <a:noFill/>
        </p:spPr>
        <p:txBody>
          <a:bodyPr wrap="square">
            <a:spAutoFit/>
          </a:bodyPr>
          <a:lstStyle/>
          <a:p>
            <a:pPr algn="ctr"/>
            <a:r>
              <a:rPr lang="en-US" sz="5400" spc="167" dirty="0">
                <a:latin typeface="Barlow Bold"/>
              </a:rPr>
              <a:t>30K</a:t>
            </a:r>
            <a:endParaRPr lang="en-US" sz="5400" dirty="0"/>
          </a:p>
        </p:txBody>
      </p:sp>
      <p:sp>
        <p:nvSpPr>
          <p:cNvPr id="39" name="TextBox 38">
            <a:extLst>
              <a:ext uri="{FF2B5EF4-FFF2-40B4-BE49-F238E27FC236}">
                <a16:creationId xmlns:a16="http://schemas.microsoft.com/office/drawing/2014/main" id="{2CC8CBEF-2769-4284-8981-BA0AE7420D62}"/>
              </a:ext>
            </a:extLst>
          </p:cNvPr>
          <p:cNvSpPr txBox="1"/>
          <p:nvPr/>
        </p:nvSpPr>
        <p:spPr>
          <a:xfrm>
            <a:off x="13014370" y="5636089"/>
            <a:ext cx="1855391" cy="923330"/>
          </a:xfrm>
          <a:prstGeom prst="rect">
            <a:avLst/>
          </a:prstGeom>
          <a:noFill/>
        </p:spPr>
        <p:txBody>
          <a:bodyPr wrap="square">
            <a:spAutoFit/>
          </a:bodyPr>
          <a:lstStyle/>
          <a:p>
            <a:pPr algn="ctr"/>
            <a:r>
              <a:rPr lang="en-US" sz="5400" spc="167" dirty="0">
                <a:solidFill>
                  <a:srgbClr val="53BF9D"/>
                </a:solidFill>
                <a:latin typeface="Barlow Bold"/>
              </a:rPr>
              <a:t>50K</a:t>
            </a:r>
            <a:endParaRPr lang="en-US" sz="5400" dirty="0">
              <a:solidFill>
                <a:srgbClr val="53BF9D"/>
              </a:solidFill>
            </a:endParaRPr>
          </a:p>
        </p:txBody>
      </p:sp>
      <p:pic>
        <p:nvPicPr>
          <p:cNvPr id="83" name="Graphic 82" descr="House with solid fill">
            <a:extLst>
              <a:ext uri="{FF2B5EF4-FFF2-40B4-BE49-F238E27FC236}">
                <a16:creationId xmlns:a16="http://schemas.microsoft.com/office/drawing/2014/main" id="{95C12AD6-5C01-4732-AE39-6FC8D7E7596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944580" y="6363892"/>
            <a:ext cx="2423665" cy="2423665"/>
          </a:xfrm>
          <a:prstGeom prst="rect">
            <a:avLst/>
          </a:prstGeom>
        </p:spPr>
      </p:pic>
      <p:pic>
        <p:nvPicPr>
          <p:cNvPr id="84" name="Graphic 83" descr="House with solid fill">
            <a:extLst>
              <a:ext uri="{FF2B5EF4-FFF2-40B4-BE49-F238E27FC236}">
                <a16:creationId xmlns:a16="http://schemas.microsoft.com/office/drawing/2014/main" id="{FC00E98B-F59A-4119-9121-37E62FE4E5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57931" y="6363891"/>
            <a:ext cx="2423665" cy="2423665"/>
          </a:xfrm>
          <a:prstGeom prst="rect">
            <a:avLst/>
          </a:prstGeom>
        </p:spPr>
      </p:pic>
      <p:pic>
        <p:nvPicPr>
          <p:cNvPr id="85" name="Graphic 84" descr="House with solid fill">
            <a:extLst>
              <a:ext uri="{FF2B5EF4-FFF2-40B4-BE49-F238E27FC236}">
                <a16:creationId xmlns:a16="http://schemas.microsoft.com/office/drawing/2014/main" id="{085F0739-EC55-4C0A-81AD-F379311C948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9038" y="6376027"/>
            <a:ext cx="2423665" cy="2423665"/>
          </a:xfrm>
          <a:prstGeom prst="rect">
            <a:avLst/>
          </a:prstGeom>
        </p:spPr>
      </p:pic>
      <p:pic>
        <p:nvPicPr>
          <p:cNvPr id="86" name="Graphic 85" descr="House with solid fill">
            <a:extLst>
              <a:ext uri="{FF2B5EF4-FFF2-40B4-BE49-F238E27FC236}">
                <a16:creationId xmlns:a16="http://schemas.microsoft.com/office/drawing/2014/main" id="{0E72533E-EC78-4403-B7BE-49DFF1C5EAB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72703" y="6363890"/>
            <a:ext cx="2423665" cy="2423665"/>
          </a:xfrm>
          <a:prstGeom prst="rect">
            <a:avLst/>
          </a:prstGeom>
        </p:spPr>
      </p:pic>
      <p:pic>
        <p:nvPicPr>
          <p:cNvPr id="87" name="Graphic 86" descr="House with solid fill">
            <a:extLst>
              <a:ext uri="{FF2B5EF4-FFF2-40B4-BE49-F238E27FC236}">
                <a16:creationId xmlns:a16="http://schemas.microsoft.com/office/drawing/2014/main" id="{31342150-10D5-44B5-8EA9-600729255E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696368" y="6363889"/>
            <a:ext cx="2423665" cy="2423665"/>
          </a:xfrm>
          <a:prstGeom prst="rect">
            <a:avLst/>
          </a:prstGeom>
        </p:spPr>
      </p:pic>
      <p:sp>
        <p:nvSpPr>
          <p:cNvPr id="90" name="TextBox 89">
            <a:extLst>
              <a:ext uri="{FF2B5EF4-FFF2-40B4-BE49-F238E27FC236}">
                <a16:creationId xmlns:a16="http://schemas.microsoft.com/office/drawing/2014/main" id="{A7C5CF0E-5346-4826-AA49-696DE96C5BCB}"/>
              </a:ext>
            </a:extLst>
          </p:cNvPr>
          <p:cNvSpPr txBox="1"/>
          <p:nvPr/>
        </p:nvSpPr>
        <p:spPr>
          <a:xfrm>
            <a:off x="5731255" y="8607071"/>
            <a:ext cx="1855391" cy="923330"/>
          </a:xfrm>
          <a:prstGeom prst="rect">
            <a:avLst/>
          </a:prstGeom>
          <a:noFill/>
        </p:spPr>
        <p:txBody>
          <a:bodyPr wrap="square">
            <a:spAutoFit/>
          </a:bodyPr>
          <a:lstStyle/>
          <a:p>
            <a:pPr algn="ctr"/>
            <a:r>
              <a:rPr lang="en-US" sz="5400" spc="167" dirty="0">
                <a:latin typeface="Barlow Bold"/>
              </a:rPr>
              <a:t>65K</a:t>
            </a:r>
            <a:endParaRPr lang="en-US" sz="5400" dirty="0"/>
          </a:p>
        </p:txBody>
      </p:sp>
      <p:sp>
        <p:nvSpPr>
          <p:cNvPr id="91" name="TextBox 90">
            <a:extLst>
              <a:ext uri="{FF2B5EF4-FFF2-40B4-BE49-F238E27FC236}">
                <a16:creationId xmlns:a16="http://schemas.microsoft.com/office/drawing/2014/main" id="{227558F6-2437-4C27-8B36-7E0E515B26F4}"/>
              </a:ext>
            </a:extLst>
          </p:cNvPr>
          <p:cNvSpPr txBox="1"/>
          <p:nvPr/>
        </p:nvSpPr>
        <p:spPr>
          <a:xfrm>
            <a:off x="8218740" y="8569354"/>
            <a:ext cx="1855391" cy="923330"/>
          </a:xfrm>
          <a:prstGeom prst="rect">
            <a:avLst/>
          </a:prstGeom>
          <a:noFill/>
        </p:spPr>
        <p:txBody>
          <a:bodyPr wrap="square">
            <a:spAutoFit/>
          </a:bodyPr>
          <a:lstStyle/>
          <a:p>
            <a:pPr algn="ctr"/>
            <a:r>
              <a:rPr lang="en-US" sz="5400" spc="167" dirty="0">
                <a:latin typeface="Barlow Bold"/>
              </a:rPr>
              <a:t>100K</a:t>
            </a:r>
            <a:endParaRPr lang="en-US" sz="5400" dirty="0"/>
          </a:p>
        </p:txBody>
      </p:sp>
      <p:sp>
        <p:nvSpPr>
          <p:cNvPr id="93" name="TextBox 92">
            <a:extLst>
              <a:ext uri="{FF2B5EF4-FFF2-40B4-BE49-F238E27FC236}">
                <a16:creationId xmlns:a16="http://schemas.microsoft.com/office/drawing/2014/main" id="{4445A448-48C6-4AFA-BDEE-6EBAE35FCCD3}"/>
              </a:ext>
            </a:extLst>
          </p:cNvPr>
          <p:cNvSpPr txBox="1"/>
          <p:nvPr/>
        </p:nvSpPr>
        <p:spPr>
          <a:xfrm>
            <a:off x="3237131" y="8607071"/>
            <a:ext cx="1855391" cy="923330"/>
          </a:xfrm>
          <a:prstGeom prst="rect">
            <a:avLst/>
          </a:prstGeom>
          <a:noFill/>
        </p:spPr>
        <p:txBody>
          <a:bodyPr wrap="square">
            <a:spAutoFit/>
          </a:bodyPr>
          <a:lstStyle/>
          <a:p>
            <a:pPr algn="ctr"/>
            <a:r>
              <a:rPr lang="en-US" sz="5400" spc="167" dirty="0">
                <a:solidFill>
                  <a:srgbClr val="53BF9D"/>
                </a:solidFill>
                <a:latin typeface="Barlow Bold"/>
              </a:rPr>
              <a:t>55K</a:t>
            </a:r>
            <a:endParaRPr lang="en-US" sz="5400" dirty="0">
              <a:solidFill>
                <a:srgbClr val="53BF9D"/>
              </a:solidFill>
            </a:endParaRPr>
          </a:p>
        </p:txBody>
      </p:sp>
      <p:sp>
        <p:nvSpPr>
          <p:cNvPr id="94" name="TextBox 93">
            <a:extLst>
              <a:ext uri="{FF2B5EF4-FFF2-40B4-BE49-F238E27FC236}">
                <a16:creationId xmlns:a16="http://schemas.microsoft.com/office/drawing/2014/main" id="{361A1B06-4D93-458B-B41C-4FDB9276BC15}"/>
              </a:ext>
            </a:extLst>
          </p:cNvPr>
          <p:cNvSpPr txBox="1"/>
          <p:nvPr/>
        </p:nvSpPr>
        <p:spPr>
          <a:xfrm>
            <a:off x="10706225" y="8544421"/>
            <a:ext cx="1855391" cy="923330"/>
          </a:xfrm>
          <a:prstGeom prst="rect">
            <a:avLst/>
          </a:prstGeom>
          <a:noFill/>
        </p:spPr>
        <p:txBody>
          <a:bodyPr wrap="square">
            <a:spAutoFit/>
          </a:bodyPr>
          <a:lstStyle/>
          <a:p>
            <a:pPr algn="ctr"/>
            <a:r>
              <a:rPr lang="en-US" sz="5400" spc="167" dirty="0">
                <a:latin typeface="Barlow Bold"/>
              </a:rPr>
              <a:t>275K</a:t>
            </a:r>
            <a:endParaRPr lang="en-US" sz="5400" dirty="0"/>
          </a:p>
        </p:txBody>
      </p:sp>
      <p:sp>
        <p:nvSpPr>
          <p:cNvPr id="95" name="TextBox 94">
            <a:extLst>
              <a:ext uri="{FF2B5EF4-FFF2-40B4-BE49-F238E27FC236}">
                <a16:creationId xmlns:a16="http://schemas.microsoft.com/office/drawing/2014/main" id="{F62FB375-4202-4CD4-9DA3-67CF80820E6A}"/>
              </a:ext>
            </a:extLst>
          </p:cNvPr>
          <p:cNvSpPr txBox="1"/>
          <p:nvPr/>
        </p:nvSpPr>
        <p:spPr>
          <a:xfrm>
            <a:off x="12980504" y="8531415"/>
            <a:ext cx="1855391" cy="923330"/>
          </a:xfrm>
          <a:prstGeom prst="rect">
            <a:avLst/>
          </a:prstGeom>
          <a:noFill/>
        </p:spPr>
        <p:txBody>
          <a:bodyPr wrap="square">
            <a:spAutoFit/>
          </a:bodyPr>
          <a:lstStyle/>
          <a:p>
            <a:pPr algn="ctr"/>
            <a:r>
              <a:rPr lang="en-US" sz="5400" spc="167" dirty="0">
                <a:latin typeface="Barlow Bold"/>
              </a:rPr>
              <a:t>300K</a:t>
            </a:r>
            <a:endParaRPr lang="en-US" sz="5400" dirty="0"/>
          </a:p>
        </p:txBody>
      </p:sp>
      <p:sp>
        <p:nvSpPr>
          <p:cNvPr id="56" name="TextBox 40">
            <a:extLst>
              <a:ext uri="{FF2B5EF4-FFF2-40B4-BE49-F238E27FC236}">
                <a16:creationId xmlns:a16="http://schemas.microsoft.com/office/drawing/2014/main" id="{DF85E09C-CA4B-4303-B0D9-EFFBC6A4AC8E}"/>
              </a:ext>
            </a:extLst>
          </p:cNvPr>
          <p:cNvSpPr txBox="1"/>
          <p:nvPr/>
        </p:nvSpPr>
        <p:spPr>
          <a:xfrm>
            <a:off x="1038506" y="2390357"/>
            <a:ext cx="16210988" cy="830997"/>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Next, let’s find the value in the middle:</a:t>
            </a:r>
          </a:p>
        </p:txBody>
      </p:sp>
    </p:spTree>
    <p:extLst>
      <p:ext uri="{BB962C8B-B14F-4D97-AF65-F5344CB8AC3E}">
        <p14:creationId xmlns:p14="http://schemas.microsoft.com/office/powerpoint/2010/main" val="18220726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7" name="Graphic 26" descr="House with solid fill">
            <a:extLst>
              <a:ext uri="{FF2B5EF4-FFF2-40B4-BE49-F238E27FC236}">
                <a16:creationId xmlns:a16="http://schemas.microsoft.com/office/drawing/2014/main" id="{849DE142-2375-4C9F-9641-14C86E353EC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8446" y="3468566"/>
            <a:ext cx="2423665" cy="2423665"/>
          </a:xfrm>
          <a:prstGeom prst="rect">
            <a:avLst/>
          </a:prstGeom>
        </p:spPr>
      </p:pic>
      <p:pic>
        <p:nvPicPr>
          <p:cNvPr id="28" name="Graphic 27" descr="House with solid fill">
            <a:extLst>
              <a:ext uri="{FF2B5EF4-FFF2-40B4-BE49-F238E27FC236}">
                <a16:creationId xmlns:a16="http://schemas.microsoft.com/office/drawing/2014/main" id="{C9C67A2B-DF68-41DF-83BA-EA38B803BE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91797" y="3468565"/>
            <a:ext cx="2423665" cy="2423665"/>
          </a:xfrm>
          <a:prstGeom prst="rect">
            <a:avLst/>
          </a:prstGeom>
        </p:spPr>
      </p:pic>
      <p:pic>
        <p:nvPicPr>
          <p:cNvPr id="29" name="Graphic 28" descr="House with solid fill">
            <a:extLst>
              <a:ext uri="{FF2B5EF4-FFF2-40B4-BE49-F238E27FC236}">
                <a16:creationId xmlns:a16="http://schemas.microsoft.com/office/drawing/2014/main" id="{6CC00EE6-0E6E-44B0-9C70-2048A79114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82904" y="3480701"/>
            <a:ext cx="2423665" cy="2423665"/>
          </a:xfrm>
          <a:prstGeom prst="rect">
            <a:avLst/>
          </a:prstGeom>
        </p:spPr>
      </p:pic>
      <p:pic>
        <p:nvPicPr>
          <p:cNvPr id="30" name="Graphic 29" descr="House with solid fill">
            <a:extLst>
              <a:ext uri="{FF2B5EF4-FFF2-40B4-BE49-F238E27FC236}">
                <a16:creationId xmlns:a16="http://schemas.microsoft.com/office/drawing/2014/main" id="{4F1C6DC9-48E3-414A-B160-DD18C5D22D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06569" y="3468564"/>
            <a:ext cx="2423665" cy="2423665"/>
          </a:xfrm>
          <a:prstGeom prst="rect">
            <a:avLst/>
          </a:prstGeom>
        </p:spPr>
      </p:pic>
      <p:pic>
        <p:nvPicPr>
          <p:cNvPr id="31" name="Graphic 30" descr="House with solid fill">
            <a:extLst>
              <a:ext uri="{FF2B5EF4-FFF2-40B4-BE49-F238E27FC236}">
                <a16:creationId xmlns:a16="http://schemas.microsoft.com/office/drawing/2014/main" id="{27A03302-9D72-4709-8628-22ACC25EF0B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730234" y="3468563"/>
            <a:ext cx="2423665" cy="2423665"/>
          </a:xfrm>
          <a:prstGeom prst="rect">
            <a:avLst/>
          </a:prstGeom>
        </p:spPr>
      </p:pic>
      <p:sp>
        <p:nvSpPr>
          <p:cNvPr id="34" name="TextBox 33">
            <a:extLst>
              <a:ext uri="{FF2B5EF4-FFF2-40B4-BE49-F238E27FC236}">
                <a16:creationId xmlns:a16="http://schemas.microsoft.com/office/drawing/2014/main" id="{7F4BD38A-E788-4FB7-8739-576ADDD7FB19}"/>
              </a:ext>
            </a:extLst>
          </p:cNvPr>
          <p:cNvSpPr txBox="1"/>
          <p:nvPr/>
        </p:nvSpPr>
        <p:spPr>
          <a:xfrm>
            <a:off x="5765121" y="5711745"/>
            <a:ext cx="1855391" cy="923330"/>
          </a:xfrm>
          <a:prstGeom prst="rect">
            <a:avLst/>
          </a:prstGeom>
          <a:noFill/>
        </p:spPr>
        <p:txBody>
          <a:bodyPr wrap="square">
            <a:spAutoFit/>
          </a:bodyPr>
          <a:lstStyle/>
          <a:p>
            <a:pPr algn="ctr"/>
            <a:r>
              <a:rPr lang="en-US" sz="5400" spc="167" dirty="0">
                <a:latin typeface="Barlow Bold"/>
              </a:rPr>
              <a:t>20K</a:t>
            </a:r>
            <a:endParaRPr lang="en-US" sz="5400" dirty="0"/>
          </a:p>
        </p:txBody>
      </p:sp>
      <p:sp>
        <p:nvSpPr>
          <p:cNvPr id="35" name="TextBox 34">
            <a:extLst>
              <a:ext uri="{FF2B5EF4-FFF2-40B4-BE49-F238E27FC236}">
                <a16:creationId xmlns:a16="http://schemas.microsoft.com/office/drawing/2014/main" id="{F3481CA5-CE51-4D50-8208-8403D8604F28}"/>
              </a:ext>
            </a:extLst>
          </p:cNvPr>
          <p:cNvSpPr txBox="1"/>
          <p:nvPr/>
        </p:nvSpPr>
        <p:spPr>
          <a:xfrm>
            <a:off x="8252606" y="5674028"/>
            <a:ext cx="1855391" cy="923330"/>
          </a:xfrm>
          <a:prstGeom prst="rect">
            <a:avLst/>
          </a:prstGeom>
          <a:noFill/>
        </p:spPr>
        <p:txBody>
          <a:bodyPr wrap="square">
            <a:spAutoFit/>
          </a:bodyPr>
          <a:lstStyle/>
          <a:p>
            <a:pPr algn="ctr"/>
            <a:r>
              <a:rPr lang="en-US" sz="5400" spc="167" dirty="0">
                <a:latin typeface="Barlow Bold"/>
              </a:rPr>
              <a:t>25K</a:t>
            </a:r>
            <a:endParaRPr lang="en-US" sz="5400" dirty="0"/>
          </a:p>
        </p:txBody>
      </p:sp>
      <p:sp>
        <p:nvSpPr>
          <p:cNvPr id="37" name="TextBox 36">
            <a:extLst>
              <a:ext uri="{FF2B5EF4-FFF2-40B4-BE49-F238E27FC236}">
                <a16:creationId xmlns:a16="http://schemas.microsoft.com/office/drawing/2014/main" id="{1C7A7E3B-3195-44A9-9A45-D5E83E027CEF}"/>
              </a:ext>
            </a:extLst>
          </p:cNvPr>
          <p:cNvSpPr txBox="1"/>
          <p:nvPr/>
        </p:nvSpPr>
        <p:spPr>
          <a:xfrm>
            <a:off x="3270997" y="5711745"/>
            <a:ext cx="1855391" cy="923330"/>
          </a:xfrm>
          <a:prstGeom prst="rect">
            <a:avLst/>
          </a:prstGeom>
          <a:noFill/>
        </p:spPr>
        <p:txBody>
          <a:bodyPr wrap="square">
            <a:spAutoFit/>
          </a:bodyPr>
          <a:lstStyle/>
          <a:p>
            <a:pPr algn="ctr"/>
            <a:r>
              <a:rPr lang="en-US" sz="5400" spc="167" dirty="0">
                <a:latin typeface="Barlow Bold"/>
              </a:rPr>
              <a:t>20K</a:t>
            </a:r>
            <a:endParaRPr lang="en-US" sz="5400" dirty="0"/>
          </a:p>
        </p:txBody>
      </p:sp>
      <p:sp>
        <p:nvSpPr>
          <p:cNvPr id="38" name="TextBox 37">
            <a:extLst>
              <a:ext uri="{FF2B5EF4-FFF2-40B4-BE49-F238E27FC236}">
                <a16:creationId xmlns:a16="http://schemas.microsoft.com/office/drawing/2014/main" id="{85FFC375-EF46-4459-BB6A-51CE8336B3AD}"/>
              </a:ext>
            </a:extLst>
          </p:cNvPr>
          <p:cNvSpPr txBox="1"/>
          <p:nvPr/>
        </p:nvSpPr>
        <p:spPr>
          <a:xfrm>
            <a:off x="10740091" y="5649095"/>
            <a:ext cx="1855391" cy="923330"/>
          </a:xfrm>
          <a:prstGeom prst="rect">
            <a:avLst/>
          </a:prstGeom>
          <a:noFill/>
        </p:spPr>
        <p:txBody>
          <a:bodyPr wrap="square">
            <a:spAutoFit/>
          </a:bodyPr>
          <a:lstStyle/>
          <a:p>
            <a:pPr algn="ctr"/>
            <a:r>
              <a:rPr lang="en-US" sz="5400" spc="167" dirty="0">
                <a:latin typeface="Barlow Bold"/>
              </a:rPr>
              <a:t>30K</a:t>
            </a:r>
            <a:endParaRPr lang="en-US" sz="5400" dirty="0"/>
          </a:p>
        </p:txBody>
      </p:sp>
      <p:sp>
        <p:nvSpPr>
          <p:cNvPr id="39" name="TextBox 38">
            <a:extLst>
              <a:ext uri="{FF2B5EF4-FFF2-40B4-BE49-F238E27FC236}">
                <a16:creationId xmlns:a16="http://schemas.microsoft.com/office/drawing/2014/main" id="{2CC8CBEF-2769-4284-8981-BA0AE7420D62}"/>
              </a:ext>
            </a:extLst>
          </p:cNvPr>
          <p:cNvSpPr txBox="1"/>
          <p:nvPr/>
        </p:nvSpPr>
        <p:spPr>
          <a:xfrm>
            <a:off x="13014370" y="5636089"/>
            <a:ext cx="1855391" cy="923330"/>
          </a:xfrm>
          <a:prstGeom prst="rect">
            <a:avLst/>
          </a:prstGeom>
          <a:noFill/>
        </p:spPr>
        <p:txBody>
          <a:bodyPr wrap="square">
            <a:spAutoFit/>
          </a:bodyPr>
          <a:lstStyle/>
          <a:p>
            <a:pPr algn="ctr"/>
            <a:r>
              <a:rPr lang="en-US" sz="5400" spc="167" dirty="0">
                <a:solidFill>
                  <a:srgbClr val="53BF9D"/>
                </a:solidFill>
                <a:latin typeface="Barlow Bold"/>
              </a:rPr>
              <a:t>50K</a:t>
            </a:r>
            <a:endParaRPr lang="en-US" sz="5400" dirty="0">
              <a:solidFill>
                <a:srgbClr val="53BF9D"/>
              </a:solidFill>
            </a:endParaRPr>
          </a:p>
        </p:txBody>
      </p:sp>
      <p:pic>
        <p:nvPicPr>
          <p:cNvPr id="83" name="Graphic 82" descr="House with solid fill">
            <a:extLst>
              <a:ext uri="{FF2B5EF4-FFF2-40B4-BE49-F238E27FC236}">
                <a16:creationId xmlns:a16="http://schemas.microsoft.com/office/drawing/2014/main" id="{95C12AD6-5C01-4732-AE39-6FC8D7E7596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944580" y="6363892"/>
            <a:ext cx="2423665" cy="2423665"/>
          </a:xfrm>
          <a:prstGeom prst="rect">
            <a:avLst/>
          </a:prstGeom>
        </p:spPr>
      </p:pic>
      <p:pic>
        <p:nvPicPr>
          <p:cNvPr id="84" name="Graphic 83" descr="House with solid fill">
            <a:extLst>
              <a:ext uri="{FF2B5EF4-FFF2-40B4-BE49-F238E27FC236}">
                <a16:creationId xmlns:a16="http://schemas.microsoft.com/office/drawing/2014/main" id="{FC00E98B-F59A-4119-9121-37E62FE4E5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57931" y="6363891"/>
            <a:ext cx="2423665" cy="2423665"/>
          </a:xfrm>
          <a:prstGeom prst="rect">
            <a:avLst/>
          </a:prstGeom>
        </p:spPr>
      </p:pic>
      <p:pic>
        <p:nvPicPr>
          <p:cNvPr id="85" name="Graphic 84" descr="House with solid fill">
            <a:extLst>
              <a:ext uri="{FF2B5EF4-FFF2-40B4-BE49-F238E27FC236}">
                <a16:creationId xmlns:a16="http://schemas.microsoft.com/office/drawing/2014/main" id="{085F0739-EC55-4C0A-81AD-F379311C948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9038" y="6376027"/>
            <a:ext cx="2423665" cy="2423665"/>
          </a:xfrm>
          <a:prstGeom prst="rect">
            <a:avLst/>
          </a:prstGeom>
        </p:spPr>
      </p:pic>
      <p:pic>
        <p:nvPicPr>
          <p:cNvPr id="86" name="Graphic 85" descr="House with solid fill">
            <a:extLst>
              <a:ext uri="{FF2B5EF4-FFF2-40B4-BE49-F238E27FC236}">
                <a16:creationId xmlns:a16="http://schemas.microsoft.com/office/drawing/2014/main" id="{0E72533E-EC78-4403-B7BE-49DFF1C5EAB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72703" y="6363890"/>
            <a:ext cx="2423665" cy="2423665"/>
          </a:xfrm>
          <a:prstGeom prst="rect">
            <a:avLst/>
          </a:prstGeom>
        </p:spPr>
      </p:pic>
      <p:pic>
        <p:nvPicPr>
          <p:cNvPr id="87" name="Graphic 86" descr="House with solid fill">
            <a:extLst>
              <a:ext uri="{FF2B5EF4-FFF2-40B4-BE49-F238E27FC236}">
                <a16:creationId xmlns:a16="http://schemas.microsoft.com/office/drawing/2014/main" id="{31342150-10D5-44B5-8EA9-600729255E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696368" y="6363889"/>
            <a:ext cx="2423665" cy="2423665"/>
          </a:xfrm>
          <a:prstGeom prst="rect">
            <a:avLst/>
          </a:prstGeom>
        </p:spPr>
      </p:pic>
      <p:sp>
        <p:nvSpPr>
          <p:cNvPr id="90" name="TextBox 89">
            <a:extLst>
              <a:ext uri="{FF2B5EF4-FFF2-40B4-BE49-F238E27FC236}">
                <a16:creationId xmlns:a16="http://schemas.microsoft.com/office/drawing/2014/main" id="{A7C5CF0E-5346-4826-AA49-696DE96C5BCB}"/>
              </a:ext>
            </a:extLst>
          </p:cNvPr>
          <p:cNvSpPr txBox="1"/>
          <p:nvPr/>
        </p:nvSpPr>
        <p:spPr>
          <a:xfrm>
            <a:off x="5731255" y="8607071"/>
            <a:ext cx="1855391" cy="923330"/>
          </a:xfrm>
          <a:prstGeom prst="rect">
            <a:avLst/>
          </a:prstGeom>
          <a:noFill/>
        </p:spPr>
        <p:txBody>
          <a:bodyPr wrap="square">
            <a:spAutoFit/>
          </a:bodyPr>
          <a:lstStyle/>
          <a:p>
            <a:pPr algn="ctr"/>
            <a:r>
              <a:rPr lang="en-US" sz="5400" spc="167" dirty="0">
                <a:latin typeface="Barlow Bold"/>
              </a:rPr>
              <a:t>65K</a:t>
            </a:r>
            <a:endParaRPr lang="en-US" sz="5400" dirty="0"/>
          </a:p>
        </p:txBody>
      </p:sp>
      <p:sp>
        <p:nvSpPr>
          <p:cNvPr id="91" name="TextBox 90">
            <a:extLst>
              <a:ext uri="{FF2B5EF4-FFF2-40B4-BE49-F238E27FC236}">
                <a16:creationId xmlns:a16="http://schemas.microsoft.com/office/drawing/2014/main" id="{227558F6-2437-4C27-8B36-7E0E515B26F4}"/>
              </a:ext>
            </a:extLst>
          </p:cNvPr>
          <p:cNvSpPr txBox="1"/>
          <p:nvPr/>
        </p:nvSpPr>
        <p:spPr>
          <a:xfrm>
            <a:off x="8218740" y="8569354"/>
            <a:ext cx="1855391" cy="923330"/>
          </a:xfrm>
          <a:prstGeom prst="rect">
            <a:avLst/>
          </a:prstGeom>
          <a:noFill/>
        </p:spPr>
        <p:txBody>
          <a:bodyPr wrap="square">
            <a:spAutoFit/>
          </a:bodyPr>
          <a:lstStyle/>
          <a:p>
            <a:pPr algn="ctr"/>
            <a:r>
              <a:rPr lang="en-US" sz="5400" spc="167" dirty="0">
                <a:latin typeface="Barlow Bold"/>
              </a:rPr>
              <a:t>100K</a:t>
            </a:r>
            <a:endParaRPr lang="en-US" sz="5400" dirty="0"/>
          </a:p>
        </p:txBody>
      </p:sp>
      <p:sp>
        <p:nvSpPr>
          <p:cNvPr id="93" name="TextBox 92">
            <a:extLst>
              <a:ext uri="{FF2B5EF4-FFF2-40B4-BE49-F238E27FC236}">
                <a16:creationId xmlns:a16="http://schemas.microsoft.com/office/drawing/2014/main" id="{4445A448-48C6-4AFA-BDEE-6EBAE35FCCD3}"/>
              </a:ext>
            </a:extLst>
          </p:cNvPr>
          <p:cNvSpPr txBox="1"/>
          <p:nvPr/>
        </p:nvSpPr>
        <p:spPr>
          <a:xfrm>
            <a:off x="3237131" y="8607071"/>
            <a:ext cx="1855391" cy="923330"/>
          </a:xfrm>
          <a:prstGeom prst="rect">
            <a:avLst/>
          </a:prstGeom>
          <a:noFill/>
        </p:spPr>
        <p:txBody>
          <a:bodyPr wrap="square">
            <a:spAutoFit/>
          </a:bodyPr>
          <a:lstStyle/>
          <a:p>
            <a:pPr algn="ctr"/>
            <a:r>
              <a:rPr lang="en-US" sz="5400" spc="167" dirty="0">
                <a:solidFill>
                  <a:srgbClr val="53BF9D"/>
                </a:solidFill>
                <a:latin typeface="Barlow Bold"/>
              </a:rPr>
              <a:t>55K</a:t>
            </a:r>
            <a:endParaRPr lang="en-US" sz="5400" dirty="0">
              <a:solidFill>
                <a:srgbClr val="53BF9D"/>
              </a:solidFill>
            </a:endParaRPr>
          </a:p>
        </p:txBody>
      </p:sp>
      <p:sp>
        <p:nvSpPr>
          <p:cNvPr id="94" name="TextBox 93">
            <a:extLst>
              <a:ext uri="{FF2B5EF4-FFF2-40B4-BE49-F238E27FC236}">
                <a16:creationId xmlns:a16="http://schemas.microsoft.com/office/drawing/2014/main" id="{361A1B06-4D93-458B-B41C-4FDB9276BC15}"/>
              </a:ext>
            </a:extLst>
          </p:cNvPr>
          <p:cNvSpPr txBox="1"/>
          <p:nvPr/>
        </p:nvSpPr>
        <p:spPr>
          <a:xfrm>
            <a:off x="10706225" y="8544421"/>
            <a:ext cx="1855391" cy="923330"/>
          </a:xfrm>
          <a:prstGeom prst="rect">
            <a:avLst/>
          </a:prstGeom>
          <a:noFill/>
        </p:spPr>
        <p:txBody>
          <a:bodyPr wrap="square">
            <a:spAutoFit/>
          </a:bodyPr>
          <a:lstStyle/>
          <a:p>
            <a:pPr algn="ctr"/>
            <a:r>
              <a:rPr lang="en-US" sz="5400" spc="167" dirty="0">
                <a:latin typeface="Barlow Bold"/>
              </a:rPr>
              <a:t>275K</a:t>
            </a:r>
            <a:endParaRPr lang="en-US" sz="5400" dirty="0"/>
          </a:p>
        </p:txBody>
      </p:sp>
      <p:sp>
        <p:nvSpPr>
          <p:cNvPr id="95" name="TextBox 94">
            <a:extLst>
              <a:ext uri="{FF2B5EF4-FFF2-40B4-BE49-F238E27FC236}">
                <a16:creationId xmlns:a16="http://schemas.microsoft.com/office/drawing/2014/main" id="{F62FB375-4202-4CD4-9DA3-67CF80820E6A}"/>
              </a:ext>
            </a:extLst>
          </p:cNvPr>
          <p:cNvSpPr txBox="1"/>
          <p:nvPr/>
        </p:nvSpPr>
        <p:spPr>
          <a:xfrm>
            <a:off x="12980504" y="8531415"/>
            <a:ext cx="1855391" cy="923330"/>
          </a:xfrm>
          <a:prstGeom prst="rect">
            <a:avLst/>
          </a:prstGeom>
          <a:noFill/>
        </p:spPr>
        <p:txBody>
          <a:bodyPr wrap="square">
            <a:spAutoFit/>
          </a:bodyPr>
          <a:lstStyle/>
          <a:p>
            <a:pPr algn="ctr"/>
            <a:r>
              <a:rPr lang="en-US" sz="5400" spc="167" dirty="0">
                <a:latin typeface="Barlow Bold"/>
              </a:rPr>
              <a:t>300K</a:t>
            </a:r>
            <a:endParaRPr lang="en-US" sz="5400" dirty="0"/>
          </a:p>
        </p:txBody>
      </p:sp>
      <p:sp>
        <p:nvSpPr>
          <p:cNvPr id="56" name="TextBox 40">
            <a:extLst>
              <a:ext uri="{FF2B5EF4-FFF2-40B4-BE49-F238E27FC236}">
                <a16:creationId xmlns:a16="http://schemas.microsoft.com/office/drawing/2014/main" id="{DF85E09C-CA4B-4303-B0D9-EFFBC6A4AC8E}"/>
              </a:ext>
            </a:extLst>
          </p:cNvPr>
          <p:cNvSpPr txBox="1"/>
          <p:nvPr/>
        </p:nvSpPr>
        <p:spPr>
          <a:xfrm>
            <a:off x="1038506" y="2390357"/>
            <a:ext cx="16210988" cy="830997"/>
          </a:xfrm>
          <a:prstGeom prst="rect">
            <a:avLst/>
          </a:prstGeom>
        </p:spPr>
        <p:txBody>
          <a:bodyPr wrap="square" lIns="0" tIns="0" rIns="0" bIns="0" rtlCol="0" anchor="t">
            <a:spAutoFit/>
          </a:bodyPr>
          <a:lstStyle/>
          <a:p>
            <a:pPr lvl="0">
              <a:spcBef>
                <a:spcPct val="0"/>
              </a:spcBef>
              <a:buClr>
                <a:srgbClr val="53BF9D"/>
              </a:buClr>
            </a:pP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So our MEDIAN household income is 52.5K</a:t>
            </a:r>
          </a:p>
        </p:txBody>
      </p:sp>
    </p:spTree>
    <p:extLst>
      <p:ext uri="{BB962C8B-B14F-4D97-AF65-F5344CB8AC3E}">
        <p14:creationId xmlns:p14="http://schemas.microsoft.com/office/powerpoint/2010/main" val="87500440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7" name="Graphic 26" descr="House with solid fill">
            <a:extLst>
              <a:ext uri="{FF2B5EF4-FFF2-40B4-BE49-F238E27FC236}">
                <a16:creationId xmlns:a16="http://schemas.microsoft.com/office/drawing/2014/main" id="{849DE142-2375-4C9F-9641-14C86E353EC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8446" y="3468566"/>
            <a:ext cx="2423665" cy="2423665"/>
          </a:xfrm>
          <a:prstGeom prst="rect">
            <a:avLst/>
          </a:prstGeom>
        </p:spPr>
      </p:pic>
      <p:pic>
        <p:nvPicPr>
          <p:cNvPr id="28" name="Graphic 27" descr="House with solid fill">
            <a:extLst>
              <a:ext uri="{FF2B5EF4-FFF2-40B4-BE49-F238E27FC236}">
                <a16:creationId xmlns:a16="http://schemas.microsoft.com/office/drawing/2014/main" id="{C9C67A2B-DF68-41DF-83BA-EA38B803BE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91797" y="3468565"/>
            <a:ext cx="2423665" cy="2423665"/>
          </a:xfrm>
          <a:prstGeom prst="rect">
            <a:avLst/>
          </a:prstGeom>
        </p:spPr>
      </p:pic>
      <p:pic>
        <p:nvPicPr>
          <p:cNvPr id="29" name="Graphic 28" descr="House with solid fill">
            <a:extLst>
              <a:ext uri="{FF2B5EF4-FFF2-40B4-BE49-F238E27FC236}">
                <a16:creationId xmlns:a16="http://schemas.microsoft.com/office/drawing/2014/main" id="{6CC00EE6-0E6E-44B0-9C70-2048A79114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82904" y="3480701"/>
            <a:ext cx="2423665" cy="2423665"/>
          </a:xfrm>
          <a:prstGeom prst="rect">
            <a:avLst/>
          </a:prstGeom>
        </p:spPr>
      </p:pic>
      <p:pic>
        <p:nvPicPr>
          <p:cNvPr id="30" name="Graphic 29" descr="House with solid fill">
            <a:extLst>
              <a:ext uri="{FF2B5EF4-FFF2-40B4-BE49-F238E27FC236}">
                <a16:creationId xmlns:a16="http://schemas.microsoft.com/office/drawing/2014/main" id="{4F1C6DC9-48E3-414A-B160-DD18C5D22D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06569" y="3468564"/>
            <a:ext cx="2423665" cy="2423665"/>
          </a:xfrm>
          <a:prstGeom prst="rect">
            <a:avLst/>
          </a:prstGeom>
        </p:spPr>
      </p:pic>
      <p:pic>
        <p:nvPicPr>
          <p:cNvPr id="31" name="Graphic 30" descr="House with solid fill">
            <a:extLst>
              <a:ext uri="{FF2B5EF4-FFF2-40B4-BE49-F238E27FC236}">
                <a16:creationId xmlns:a16="http://schemas.microsoft.com/office/drawing/2014/main" id="{27A03302-9D72-4709-8628-22ACC25EF0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730234" y="3468563"/>
            <a:ext cx="2423665" cy="2423665"/>
          </a:xfrm>
          <a:prstGeom prst="rect">
            <a:avLst/>
          </a:prstGeom>
        </p:spPr>
      </p:pic>
      <p:sp>
        <p:nvSpPr>
          <p:cNvPr id="34" name="TextBox 33">
            <a:extLst>
              <a:ext uri="{FF2B5EF4-FFF2-40B4-BE49-F238E27FC236}">
                <a16:creationId xmlns:a16="http://schemas.microsoft.com/office/drawing/2014/main" id="{7F4BD38A-E788-4FB7-8739-576ADDD7FB19}"/>
              </a:ext>
            </a:extLst>
          </p:cNvPr>
          <p:cNvSpPr txBox="1"/>
          <p:nvPr/>
        </p:nvSpPr>
        <p:spPr>
          <a:xfrm>
            <a:off x="5765121" y="5711745"/>
            <a:ext cx="1855391" cy="923330"/>
          </a:xfrm>
          <a:prstGeom prst="rect">
            <a:avLst/>
          </a:prstGeom>
          <a:noFill/>
        </p:spPr>
        <p:txBody>
          <a:bodyPr wrap="square">
            <a:spAutoFit/>
          </a:bodyPr>
          <a:lstStyle/>
          <a:p>
            <a:pPr algn="ctr"/>
            <a:r>
              <a:rPr lang="en-US" sz="5400" spc="167" dirty="0">
                <a:solidFill>
                  <a:srgbClr val="53BF9D"/>
                </a:solidFill>
                <a:latin typeface="Barlow Bold"/>
              </a:rPr>
              <a:t>20K</a:t>
            </a:r>
            <a:endParaRPr lang="en-US" sz="5400" dirty="0">
              <a:solidFill>
                <a:srgbClr val="53BF9D"/>
              </a:solidFill>
            </a:endParaRPr>
          </a:p>
        </p:txBody>
      </p:sp>
      <p:sp>
        <p:nvSpPr>
          <p:cNvPr id="35" name="TextBox 34">
            <a:extLst>
              <a:ext uri="{FF2B5EF4-FFF2-40B4-BE49-F238E27FC236}">
                <a16:creationId xmlns:a16="http://schemas.microsoft.com/office/drawing/2014/main" id="{F3481CA5-CE51-4D50-8208-8403D8604F28}"/>
              </a:ext>
            </a:extLst>
          </p:cNvPr>
          <p:cNvSpPr txBox="1"/>
          <p:nvPr/>
        </p:nvSpPr>
        <p:spPr>
          <a:xfrm>
            <a:off x="8252606" y="5674028"/>
            <a:ext cx="1855391" cy="923330"/>
          </a:xfrm>
          <a:prstGeom prst="rect">
            <a:avLst/>
          </a:prstGeom>
          <a:noFill/>
        </p:spPr>
        <p:txBody>
          <a:bodyPr wrap="square">
            <a:spAutoFit/>
          </a:bodyPr>
          <a:lstStyle/>
          <a:p>
            <a:pPr algn="ctr"/>
            <a:r>
              <a:rPr lang="en-US" sz="5400" spc="167" dirty="0">
                <a:solidFill>
                  <a:srgbClr val="53BF9D"/>
                </a:solidFill>
                <a:latin typeface="Barlow Bold"/>
              </a:rPr>
              <a:t>25K</a:t>
            </a:r>
            <a:endParaRPr lang="en-US" sz="5400" dirty="0">
              <a:solidFill>
                <a:srgbClr val="53BF9D"/>
              </a:solidFill>
            </a:endParaRPr>
          </a:p>
        </p:txBody>
      </p:sp>
      <p:sp>
        <p:nvSpPr>
          <p:cNvPr id="37" name="TextBox 36">
            <a:extLst>
              <a:ext uri="{FF2B5EF4-FFF2-40B4-BE49-F238E27FC236}">
                <a16:creationId xmlns:a16="http://schemas.microsoft.com/office/drawing/2014/main" id="{1C7A7E3B-3195-44A9-9A45-D5E83E027CEF}"/>
              </a:ext>
            </a:extLst>
          </p:cNvPr>
          <p:cNvSpPr txBox="1"/>
          <p:nvPr/>
        </p:nvSpPr>
        <p:spPr>
          <a:xfrm>
            <a:off x="3270997" y="5711745"/>
            <a:ext cx="1855391" cy="923330"/>
          </a:xfrm>
          <a:prstGeom prst="rect">
            <a:avLst/>
          </a:prstGeom>
          <a:noFill/>
        </p:spPr>
        <p:txBody>
          <a:bodyPr wrap="square">
            <a:spAutoFit/>
          </a:bodyPr>
          <a:lstStyle/>
          <a:p>
            <a:pPr algn="ctr"/>
            <a:r>
              <a:rPr lang="en-US" sz="5400" spc="167" dirty="0">
                <a:solidFill>
                  <a:srgbClr val="53BF9D"/>
                </a:solidFill>
                <a:latin typeface="Barlow Bold"/>
              </a:rPr>
              <a:t>20K</a:t>
            </a:r>
            <a:endParaRPr lang="en-US" sz="5400" dirty="0">
              <a:solidFill>
                <a:srgbClr val="53BF9D"/>
              </a:solidFill>
            </a:endParaRPr>
          </a:p>
        </p:txBody>
      </p:sp>
      <p:sp>
        <p:nvSpPr>
          <p:cNvPr id="38" name="TextBox 37">
            <a:extLst>
              <a:ext uri="{FF2B5EF4-FFF2-40B4-BE49-F238E27FC236}">
                <a16:creationId xmlns:a16="http://schemas.microsoft.com/office/drawing/2014/main" id="{85FFC375-EF46-4459-BB6A-51CE8336B3AD}"/>
              </a:ext>
            </a:extLst>
          </p:cNvPr>
          <p:cNvSpPr txBox="1"/>
          <p:nvPr/>
        </p:nvSpPr>
        <p:spPr>
          <a:xfrm>
            <a:off x="10740091" y="5649095"/>
            <a:ext cx="1855391" cy="923330"/>
          </a:xfrm>
          <a:prstGeom prst="rect">
            <a:avLst/>
          </a:prstGeom>
          <a:noFill/>
        </p:spPr>
        <p:txBody>
          <a:bodyPr wrap="square">
            <a:spAutoFit/>
          </a:bodyPr>
          <a:lstStyle/>
          <a:p>
            <a:pPr algn="ctr"/>
            <a:r>
              <a:rPr lang="en-US" sz="5400" spc="167" dirty="0">
                <a:solidFill>
                  <a:srgbClr val="53BF9D"/>
                </a:solidFill>
                <a:latin typeface="Barlow Bold"/>
              </a:rPr>
              <a:t>30K</a:t>
            </a:r>
            <a:endParaRPr lang="en-US" sz="5400" dirty="0">
              <a:solidFill>
                <a:srgbClr val="53BF9D"/>
              </a:solidFill>
            </a:endParaRPr>
          </a:p>
        </p:txBody>
      </p:sp>
      <p:sp>
        <p:nvSpPr>
          <p:cNvPr id="39" name="TextBox 38">
            <a:extLst>
              <a:ext uri="{FF2B5EF4-FFF2-40B4-BE49-F238E27FC236}">
                <a16:creationId xmlns:a16="http://schemas.microsoft.com/office/drawing/2014/main" id="{2CC8CBEF-2769-4284-8981-BA0AE7420D62}"/>
              </a:ext>
            </a:extLst>
          </p:cNvPr>
          <p:cNvSpPr txBox="1"/>
          <p:nvPr/>
        </p:nvSpPr>
        <p:spPr>
          <a:xfrm>
            <a:off x="13014370" y="5636089"/>
            <a:ext cx="1855391" cy="923330"/>
          </a:xfrm>
          <a:prstGeom prst="rect">
            <a:avLst/>
          </a:prstGeom>
          <a:noFill/>
        </p:spPr>
        <p:txBody>
          <a:bodyPr wrap="square">
            <a:spAutoFit/>
          </a:bodyPr>
          <a:lstStyle/>
          <a:p>
            <a:pPr algn="ctr"/>
            <a:r>
              <a:rPr lang="en-US" sz="5400" spc="167" dirty="0">
                <a:solidFill>
                  <a:srgbClr val="53BF9D"/>
                </a:solidFill>
                <a:latin typeface="Barlow Bold"/>
              </a:rPr>
              <a:t>50K</a:t>
            </a:r>
            <a:endParaRPr lang="en-US" sz="5400" dirty="0">
              <a:solidFill>
                <a:srgbClr val="53BF9D"/>
              </a:solidFill>
            </a:endParaRPr>
          </a:p>
        </p:txBody>
      </p:sp>
      <p:pic>
        <p:nvPicPr>
          <p:cNvPr id="83" name="Graphic 82" descr="House with solid fill">
            <a:extLst>
              <a:ext uri="{FF2B5EF4-FFF2-40B4-BE49-F238E27FC236}">
                <a16:creationId xmlns:a16="http://schemas.microsoft.com/office/drawing/2014/main" id="{95C12AD6-5C01-4732-AE39-6FC8D7E7596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944580" y="6363892"/>
            <a:ext cx="2423665" cy="2423665"/>
          </a:xfrm>
          <a:prstGeom prst="rect">
            <a:avLst/>
          </a:prstGeom>
        </p:spPr>
      </p:pic>
      <p:pic>
        <p:nvPicPr>
          <p:cNvPr id="84" name="Graphic 83" descr="House with solid fill">
            <a:extLst>
              <a:ext uri="{FF2B5EF4-FFF2-40B4-BE49-F238E27FC236}">
                <a16:creationId xmlns:a16="http://schemas.microsoft.com/office/drawing/2014/main" id="{FC00E98B-F59A-4119-9121-37E62FE4E5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57931" y="6363891"/>
            <a:ext cx="2423665" cy="2423665"/>
          </a:xfrm>
          <a:prstGeom prst="rect">
            <a:avLst/>
          </a:prstGeom>
        </p:spPr>
      </p:pic>
      <p:pic>
        <p:nvPicPr>
          <p:cNvPr id="85" name="Graphic 84" descr="House with solid fill">
            <a:extLst>
              <a:ext uri="{FF2B5EF4-FFF2-40B4-BE49-F238E27FC236}">
                <a16:creationId xmlns:a16="http://schemas.microsoft.com/office/drawing/2014/main" id="{085F0739-EC55-4C0A-81AD-F379311C948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49038" y="6376027"/>
            <a:ext cx="2423665" cy="2423665"/>
          </a:xfrm>
          <a:prstGeom prst="rect">
            <a:avLst/>
          </a:prstGeom>
        </p:spPr>
      </p:pic>
      <p:pic>
        <p:nvPicPr>
          <p:cNvPr id="86" name="Graphic 85" descr="House with solid fill">
            <a:extLst>
              <a:ext uri="{FF2B5EF4-FFF2-40B4-BE49-F238E27FC236}">
                <a16:creationId xmlns:a16="http://schemas.microsoft.com/office/drawing/2014/main" id="{0E72533E-EC78-4403-B7BE-49DFF1C5EAB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272703" y="6363890"/>
            <a:ext cx="2423665" cy="2423665"/>
          </a:xfrm>
          <a:prstGeom prst="rect">
            <a:avLst/>
          </a:prstGeom>
        </p:spPr>
      </p:pic>
      <p:pic>
        <p:nvPicPr>
          <p:cNvPr id="87" name="Graphic 86" descr="House with solid fill">
            <a:extLst>
              <a:ext uri="{FF2B5EF4-FFF2-40B4-BE49-F238E27FC236}">
                <a16:creationId xmlns:a16="http://schemas.microsoft.com/office/drawing/2014/main" id="{31342150-10D5-44B5-8EA9-600729255E9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696368" y="6363889"/>
            <a:ext cx="2423665" cy="2423665"/>
          </a:xfrm>
          <a:prstGeom prst="rect">
            <a:avLst/>
          </a:prstGeom>
        </p:spPr>
      </p:pic>
      <p:sp>
        <p:nvSpPr>
          <p:cNvPr id="90" name="TextBox 89">
            <a:extLst>
              <a:ext uri="{FF2B5EF4-FFF2-40B4-BE49-F238E27FC236}">
                <a16:creationId xmlns:a16="http://schemas.microsoft.com/office/drawing/2014/main" id="{A7C5CF0E-5346-4826-AA49-696DE96C5BCB}"/>
              </a:ext>
            </a:extLst>
          </p:cNvPr>
          <p:cNvSpPr txBox="1"/>
          <p:nvPr/>
        </p:nvSpPr>
        <p:spPr>
          <a:xfrm>
            <a:off x="5731255" y="8607071"/>
            <a:ext cx="1855391" cy="923330"/>
          </a:xfrm>
          <a:prstGeom prst="rect">
            <a:avLst/>
          </a:prstGeom>
          <a:noFill/>
        </p:spPr>
        <p:txBody>
          <a:bodyPr wrap="square">
            <a:spAutoFit/>
          </a:bodyPr>
          <a:lstStyle/>
          <a:p>
            <a:pPr algn="ctr"/>
            <a:r>
              <a:rPr lang="en-US" sz="5400" spc="167" dirty="0">
                <a:latin typeface="Barlow Bold"/>
              </a:rPr>
              <a:t>65K</a:t>
            </a:r>
            <a:endParaRPr lang="en-US" sz="5400" dirty="0"/>
          </a:p>
        </p:txBody>
      </p:sp>
      <p:sp>
        <p:nvSpPr>
          <p:cNvPr id="91" name="TextBox 90">
            <a:extLst>
              <a:ext uri="{FF2B5EF4-FFF2-40B4-BE49-F238E27FC236}">
                <a16:creationId xmlns:a16="http://schemas.microsoft.com/office/drawing/2014/main" id="{227558F6-2437-4C27-8B36-7E0E515B26F4}"/>
              </a:ext>
            </a:extLst>
          </p:cNvPr>
          <p:cNvSpPr txBox="1"/>
          <p:nvPr/>
        </p:nvSpPr>
        <p:spPr>
          <a:xfrm>
            <a:off x="8218740" y="8569354"/>
            <a:ext cx="1855391" cy="923330"/>
          </a:xfrm>
          <a:prstGeom prst="rect">
            <a:avLst/>
          </a:prstGeom>
          <a:noFill/>
        </p:spPr>
        <p:txBody>
          <a:bodyPr wrap="square">
            <a:spAutoFit/>
          </a:bodyPr>
          <a:lstStyle/>
          <a:p>
            <a:pPr algn="ctr"/>
            <a:r>
              <a:rPr lang="en-US" sz="5400" spc="167" dirty="0">
                <a:latin typeface="Barlow Bold"/>
              </a:rPr>
              <a:t>100K</a:t>
            </a:r>
            <a:endParaRPr lang="en-US" sz="5400" dirty="0"/>
          </a:p>
        </p:txBody>
      </p:sp>
      <p:sp>
        <p:nvSpPr>
          <p:cNvPr id="93" name="TextBox 92">
            <a:extLst>
              <a:ext uri="{FF2B5EF4-FFF2-40B4-BE49-F238E27FC236}">
                <a16:creationId xmlns:a16="http://schemas.microsoft.com/office/drawing/2014/main" id="{4445A448-48C6-4AFA-BDEE-6EBAE35FCCD3}"/>
              </a:ext>
            </a:extLst>
          </p:cNvPr>
          <p:cNvSpPr txBox="1"/>
          <p:nvPr/>
        </p:nvSpPr>
        <p:spPr>
          <a:xfrm>
            <a:off x="3237131" y="8607071"/>
            <a:ext cx="1855391" cy="923330"/>
          </a:xfrm>
          <a:prstGeom prst="rect">
            <a:avLst/>
          </a:prstGeom>
          <a:noFill/>
        </p:spPr>
        <p:txBody>
          <a:bodyPr wrap="square">
            <a:spAutoFit/>
          </a:bodyPr>
          <a:lstStyle/>
          <a:p>
            <a:pPr algn="ctr"/>
            <a:r>
              <a:rPr lang="en-US" sz="5400" spc="167" dirty="0">
                <a:latin typeface="Barlow Bold"/>
              </a:rPr>
              <a:t>55K</a:t>
            </a:r>
            <a:endParaRPr lang="en-US" sz="5400" dirty="0"/>
          </a:p>
        </p:txBody>
      </p:sp>
      <p:sp>
        <p:nvSpPr>
          <p:cNvPr id="94" name="TextBox 93">
            <a:extLst>
              <a:ext uri="{FF2B5EF4-FFF2-40B4-BE49-F238E27FC236}">
                <a16:creationId xmlns:a16="http://schemas.microsoft.com/office/drawing/2014/main" id="{361A1B06-4D93-458B-B41C-4FDB9276BC15}"/>
              </a:ext>
            </a:extLst>
          </p:cNvPr>
          <p:cNvSpPr txBox="1"/>
          <p:nvPr/>
        </p:nvSpPr>
        <p:spPr>
          <a:xfrm>
            <a:off x="10706225" y="8544421"/>
            <a:ext cx="1855391" cy="923330"/>
          </a:xfrm>
          <a:prstGeom prst="rect">
            <a:avLst/>
          </a:prstGeom>
          <a:noFill/>
        </p:spPr>
        <p:txBody>
          <a:bodyPr wrap="square">
            <a:spAutoFit/>
          </a:bodyPr>
          <a:lstStyle/>
          <a:p>
            <a:pPr algn="ctr"/>
            <a:r>
              <a:rPr lang="en-US" sz="5400" spc="167" dirty="0">
                <a:latin typeface="Barlow Bold"/>
              </a:rPr>
              <a:t>275K</a:t>
            </a:r>
            <a:endParaRPr lang="en-US" sz="5400" dirty="0"/>
          </a:p>
        </p:txBody>
      </p:sp>
      <p:sp>
        <p:nvSpPr>
          <p:cNvPr id="95" name="TextBox 94">
            <a:extLst>
              <a:ext uri="{FF2B5EF4-FFF2-40B4-BE49-F238E27FC236}">
                <a16:creationId xmlns:a16="http://schemas.microsoft.com/office/drawing/2014/main" id="{F62FB375-4202-4CD4-9DA3-67CF80820E6A}"/>
              </a:ext>
            </a:extLst>
          </p:cNvPr>
          <p:cNvSpPr txBox="1"/>
          <p:nvPr/>
        </p:nvSpPr>
        <p:spPr>
          <a:xfrm>
            <a:off x="12980504" y="8531415"/>
            <a:ext cx="1855391" cy="923330"/>
          </a:xfrm>
          <a:prstGeom prst="rect">
            <a:avLst/>
          </a:prstGeom>
          <a:noFill/>
        </p:spPr>
        <p:txBody>
          <a:bodyPr wrap="square">
            <a:spAutoFit/>
          </a:bodyPr>
          <a:lstStyle/>
          <a:p>
            <a:pPr algn="ctr"/>
            <a:r>
              <a:rPr lang="en-US" sz="5400" spc="167" dirty="0">
                <a:latin typeface="Barlow Bold"/>
              </a:rPr>
              <a:t>300K</a:t>
            </a:r>
            <a:endParaRPr lang="en-US" sz="5400" dirty="0"/>
          </a:p>
        </p:txBody>
      </p:sp>
      <p:sp>
        <p:nvSpPr>
          <p:cNvPr id="56" name="TextBox 40">
            <a:extLst>
              <a:ext uri="{FF2B5EF4-FFF2-40B4-BE49-F238E27FC236}">
                <a16:creationId xmlns:a16="http://schemas.microsoft.com/office/drawing/2014/main" id="{DF85E09C-CA4B-4303-B0D9-EFFBC6A4AC8E}"/>
              </a:ext>
            </a:extLst>
          </p:cNvPr>
          <p:cNvSpPr txBox="1"/>
          <p:nvPr/>
        </p:nvSpPr>
        <p:spPr>
          <a:xfrm>
            <a:off x="1048312" y="2052834"/>
            <a:ext cx="16210988" cy="830997"/>
          </a:xfrm>
          <a:prstGeom prst="rect">
            <a:avLst/>
          </a:prstGeom>
        </p:spPr>
        <p:txBody>
          <a:bodyPr wrap="square" lIns="0" tIns="0" rIns="0" bIns="0" rtlCol="0" anchor="t">
            <a:spAutoFit/>
          </a:bodyPr>
          <a:lstStyle/>
          <a:p>
            <a:pPr lvl="0">
              <a:spcBef>
                <a:spcPct val="0"/>
              </a:spcBef>
              <a:buClr>
                <a:srgbClr val="53BF9D"/>
              </a:buClr>
            </a:pPr>
            <a:r>
              <a:rPr lang="en-US" sz="5400" spc="114" dirty="0">
                <a:latin typeface="Barlow SemiCondensed" panose="020B0604020202020204" charset="0"/>
                <a:ea typeface="Calibri" panose="020F0502020204030204" pitchFamily="34" charset="0"/>
                <a:cs typeface="Times New Roman" panose="02020603050405020304" pitchFamily="18" charset="0"/>
              </a:rPr>
              <a:t>This tells us that half of the households make </a:t>
            </a:r>
            <a:r>
              <a:rPr lang="en-US" sz="5400" spc="114" dirty="0">
                <a:solidFill>
                  <a:srgbClr val="53BF9D"/>
                </a:solidFill>
                <a:latin typeface="Barlow ExtraBold" panose="020B0604020202020204" pitchFamily="2" charset="0"/>
                <a:ea typeface="Calibri" panose="020F0502020204030204" pitchFamily="34" charset="0"/>
                <a:cs typeface="Times New Roman" panose="02020603050405020304" pitchFamily="18" charset="0"/>
              </a:rPr>
              <a:t>≤ </a:t>
            </a: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52.5K</a:t>
            </a:r>
          </a:p>
        </p:txBody>
      </p:sp>
    </p:spTree>
    <p:extLst>
      <p:ext uri="{BB962C8B-B14F-4D97-AF65-F5344CB8AC3E}">
        <p14:creationId xmlns:p14="http://schemas.microsoft.com/office/powerpoint/2010/main" val="308444064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6">
            <a:extLst>
              <a:ext uri="{FF2B5EF4-FFF2-40B4-BE49-F238E27FC236}">
                <a16:creationId xmlns:a16="http://schemas.microsoft.com/office/drawing/2014/main" id="{B67BE9A8-337B-4840-B874-339AFC92D3AB}"/>
              </a:ext>
            </a:extLst>
          </p:cNvPr>
          <p:cNvGrpSpPr/>
          <p:nvPr/>
        </p:nvGrpSpPr>
        <p:grpSpPr>
          <a:xfrm>
            <a:off x="403776" y="495300"/>
            <a:ext cx="17482714" cy="9263577"/>
            <a:chOff x="0" y="0"/>
            <a:chExt cx="983575" cy="1717261"/>
          </a:xfrm>
        </p:grpSpPr>
        <p:sp>
          <p:nvSpPr>
            <p:cNvPr id="19" name="Freeform 27">
              <a:extLst>
                <a:ext uri="{FF2B5EF4-FFF2-40B4-BE49-F238E27FC236}">
                  <a16:creationId xmlns:a16="http://schemas.microsoft.com/office/drawing/2014/main" id="{335A8FBF-4A0D-4365-94B8-4DA9BDF190C1}"/>
                </a:ext>
              </a:extLst>
            </p:cNvPr>
            <p:cNvSpPr/>
            <p:nvPr/>
          </p:nvSpPr>
          <p:spPr>
            <a:xfrm>
              <a:off x="0" y="0"/>
              <a:ext cx="983575" cy="1717261"/>
            </a:xfrm>
            <a:custGeom>
              <a:avLst/>
              <a:gdLst/>
              <a:ahLst/>
              <a:cxnLst/>
              <a:rect l="l" t="t" r="r" b="b"/>
              <a:pathLst>
                <a:path w="983575" h="1717261">
                  <a:moveTo>
                    <a:pt x="64717" y="0"/>
                  </a:moveTo>
                  <a:lnTo>
                    <a:pt x="918857" y="0"/>
                  </a:lnTo>
                  <a:cubicBezTo>
                    <a:pt x="954600" y="0"/>
                    <a:pt x="983575" y="28975"/>
                    <a:pt x="983575" y="64717"/>
                  </a:cubicBezTo>
                  <a:lnTo>
                    <a:pt x="983575" y="1652543"/>
                  </a:lnTo>
                  <a:cubicBezTo>
                    <a:pt x="983575" y="1688286"/>
                    <a:pt x="954600" y="1717261"/>
                    <a:pt x="918857" y="1717261"/>
                  </a:cubicBezTo>
                  <a:lnTo>
                    <a:pt x="64717" y="1717261"/>
                  </a:lnTo>
                  <a:cubicBezTo>
                    <a:pt x="28975" y="1717261"/>
                    <a:pt x="0" y="1688286"/>
                    <a:pt x="0" y="1652543"/>
                  </a:cubicBezTo>
                  <a:lnTo>
                    <a:pt x="0" y="64717"/>
                  </a:lnTo>
                  <a:cubicBezTo>
                    <a:pt x="0" y="28975"/>
                    <a:pt x="28975" y="0"/>
                    <a:pt x="64717" y="0"/>
                  </a:cubicBezTo>
                  <a:close/>
                </a:path>
              </a:pathLst>
            </a:custGeom>
            <a:solidFill>
              <a:srgbClr val="000000">
                <a:alpha val="0"/>
              </a:srgbClr>
            </a:solidFill>
            <a:ln w="38100" cap="rnd">
              <a:solidFill>
                <a:srgbClr val="53BF9D"/>
              </a:solidFill>
              <a:prstDash val="lgDash"/>
              <a:round/>
            </a:ln>
          </p:spPr>
          <p:txBody>
            <a:bodyPr/>
            <a:lstStyle/>
            <a:p>
              <a:endParaRPr lang="en-US" dirty="0"/>
            </a:p>
          </p:txBody>
        </p:sp>
        <p:sp>
          <p:nvSpPr>
            <p:cNvPr id="20" name="TextBox 28">
              <a:extLst>
                <a:ext uri="{FF2B5EF4-FFF2-40B4-BE49-F238E27FC236}">
                  <a16:creationId xmlns:a16="http://schemas.microsoft.com/office/drawing/2014/main" id="{A7A19FE9-E380-4FBE-AFB7-29F5CBD9928F}"/>
                </a:ext>
              </a:extLst>
            </p:cNvPr>
            <p:cNvSpPr txBox="1"/>
            <p:nvPr/>
          </p:nvSpPr>
          <p:spPr>
            <a:xfrm>
              <a:off x="0" y="-38100"/>
              <a:ext cx="983575" cy="1755361"/>
            </a:xfrm>
            <a:prstGeom prst="rect">
              <a:avLst/>
            </a:prstGeom>
          </p:spPr>
          <p:txBody>
            <a:bodyPr lIns="50800" tIns="50800" rIns="50800" bIns="50800" rtlCol="0" anchor="ctr"/>
            <a:lstStyle/>
            <a:p>
              <a:pPr algn="ctr">
                <a:lnSpc>
                  <a:spcPts val="2823"/>
                </a:lnSpc>
              </a:pPr>
              <a:endParaRPr/>
            </a:p>
          </p:txBody>
        </p:sp>
      </p:grpSp>
      <p:sp>
        <p:nvSpPr>
          <p:cNvPr id="2" name="AutoShape 2"/>
          <p:cNvSpPr/>
          <p:nvPr/>
        </p:nvSpPr>
        <p:spPr>
          <a:xfrm flipV="1">
            <a:off x="946884" y="1645920"/>
            <a:ext cx="16459967" cy="68580"/>
          </a:xfrm>
          <a:prstGeom prst="line">
            <a:avLst/>
          </a:prstGeom>
          <a:ln w="38100" cap="flat">
            <a:solidFill>
              <a:srgbClr val="000000"/>
            </a:solidFill>
            <a:prstDash val="solid"/>
            <a:headEnd type="none" w="sm" len="sm"/>
            <a:tailEnd type="none" w="sm" len="sm"/>
          </a:ln>
        </p:spPr>
      </p:sp>
      <p:sp>
        <p:nvSpPr>
          <p:cNvPr id="3" name="TextBox 3"/>
          <p:cNvSpPr txBox="1"/>
          <p:nvPr/>
        </p:nvSpPr>
        <p:spPr>
          <a:xfrm>
            <a:off x="1010212" y="809121"/>
            <a:ext cx="15487650" cy="723275"/>
          </a:xfrm>
          <a:prstGeom prst="rect">
            <a:avLst/>
          </a:prstGeom>
        </p:spPr>
        <p:txBody>
          <a:bodyPr wrap="square" lIns="0" tIns="0" rIns="0" bIns="0" rtlCol="0" anchor="t">
            <a:spAutoFit/>
          </a:bodyPr>
          <a:lstStyle/>
          <a:p>
            <a:pPr>
              <a:lnSpc>
                <a:spcPts val="5599"/>
              </a:lnSpc>
            </a:pPr>
            <a:r>
              <a:rPr lang="en-US" sz="4800" spc="167" dirty="0">
                <a:solidFill>
                  <a:srgbClr val="53BF9D"/>
                </a:solidFill>
                <a:latin typeface="Barlow Bold"/>
              </a:rPr>
              <a:t>EXAMPLE:</a:t>
            </a:r>
            <a:r>
              <a:rPr lang="en-US" sz="4800" spc="167" dirty="0">
                <a:solidFill>
                  <a:srgbClr val="F94C66"/>
                </a:solidFill>
                <a:latin typeface="Barlow Bold"/>
              </a:rPr>
              <a:t> </a:t>
            </a:r>
            <a:r>
              <a:rPr lang="en-US" sz="4800" spc="167" dirty="0">
                <a:solidFill>
                  <a:srgbClr val="000000"/>
                </a:solidFill>
                <a:latin typeface="Barlow Bold"/>
              </a:rPr>
              <a:t>HOUSEHOLD INCOME</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27" name="Graphic 26" descr="House with solid fill">
            <a:extLst>
              <a:ext uri="{FF2B5EF4-FFF2-40B4-BE49-F238E27FC236}">
                <a16:creationId xmlns:a16="http://schemas.microsoft.com/office/drawing/2014/main" id="{849DE142-2375-4C9F-9641-14C86E353EC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78446" y="3468566"/>
            <a:ext cx="2423665" cy="2423665"/>
          </a:xfrm>
          <a:prstGeom prst="rect">
            <a:avLst/>
          </a:prstGeom>
        </p:spPr>
      </p:pic>
      <p:pic>
        <p:nvPicPr>
          <p:cNvPr id="28" name="Graphic 27" descr="House with solid fill">
            <a:extLst>
              <a:ext uri="{FF2B5EF4-FFF2-40B4-BE49-F238E27FC236}">
                <a16:creationId xmlns:a16="http://schemas.microsoft.com/office/drawing/2014/main" id="{C9C67A2B-DF68-41DF-83BA-EA38B803BE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91797" y="3468565"/>
            <a:ext cx="2423665" cy="2423665"/>
          </a:xfrm>
          <a:prstGeom prst="rect">
            <a:avLst/>
          </a:prstGeom>
        </p:spPr>
      </p:pic>
      <p:pic>
        <p:nvPicPr>
          <p:cNvPr id="29" name="Graphic 28" descr="House with solid fill">
            <a:extLst>
              <a:ext uri="{FF2B5EF4-FFF2-40B4-BE49-F238E27FC236}">
                <a16:creationId xmlns:a16="http://schemas.microsoft.com/office/drawing/2014/main" id="{6CC00EE6-0E6E-44B0-9C70-2048A79114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82904" y="3480701"/>
            <a:ext cx="2423665" cy="2423665"/>
          </a:xfrm>
          <a:prstGeom prst="rect">
            <a:avLst/>
          </a:prstGeom>
        </p:spPr>
      </p:pic>
      <p:pic>
        <p:nvPicPr>
          <p:cNvPr id="30" name="Graphic 29" descr="House with solid fill">
            <a:extLst>
              <a:ext uri="{FF2B5EF4-FFF2-40B4-BE49-F238E27FC236}">
                <a16:creationId xmlns:a16="http://schemas.microsoft.com/office/drawing/2014/main" id="{4F1C6DC9-48E3-414A-B160-DD18C5D22D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06569" y="3468564"/>
            <a:ext cx="2423665" cy="2423665"/>
          </a:xfrm>
          <a:prstGeom prst="rect">
            <a:avLst/>
          </a:prstGeom>
        </p:spPr>
      </p:pic>
      <p:pic>
        <p:nvPicPr>
          <p:cNvPr id="31" name="Graphic 30" descr="House with solid fill">
            <a:extLst>
              <a:ext uri="{FF2B5EF4-FFF2-40B4-BE49-F238E27FC236}">
                <a16:creationId xmlns:a16="http://schemas.microsoft.com/office/drawing/2014/main" id="{27A03302-9D72-4709-8628-22ACC25EF0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730234" y="3468563"/>
            <a:ext cx="2423665" cy="2423665"/>
          </a:xfrm>
          <a:prstGeom prst="rect">
            <a:avLst/>
          </a:prstGeom>
        </p:spPr>
      </p:pic>
      <p:sp>
        <p:nvSpPr>
          <p:cNvPr id="34" name="TextBox 33">
            <a:extLst>
              <a:ext uri="{FF2B5EF4-FFF2-40B4-BE49-F238E27FC236}">
                <a16:creationId xmlns:a16="http://schemas.microsoft.com/office/drawing/2014/main" id="{7F4BD38A-E788-4FB7-8739-576ADDD7FB19}"/>
              </a:ext>
            </a:extLst>
          </p:cNvPr>
          <p:cNvSpPr txBox="1"/>
          <p:nvPr/>
        </p:nvSpPr>
        <p:spPr>
          <a:xfrm>
            <a:off x="5765121" y="5711745"/>
            <a:ext cx="1855391" cy="923330"/>
          </a:xfrm>
          <a:prstGeom prst="rect">
            <a:avLst/>
          </a:prstGeom>
          <a:noFill/>
        </p:spPr>
        <p:txBody>
          <a:bodyPr wrap="square">
            <a:spAutoFit/>
          </a:bodyPr>
          <a:lstStyle/>
          <a:p>
            <a:pPr algn="ctr"/>
            <a:r>
              <a:rPr lang="en-US" sz="5400" spc="167" dirty="0">
                <a:latin typeface="Barlow Bold"/>
              </a:rPr>
              <a:t>20K</a:t>
            </a:r>
            <a:endParaRPr lang="en-US" sz="5400" dirty="0"/>
          </a:p>
        </p:txBody>
      </p:sp>
      <p:sp>
        <p:nvSpPr>
          <p:cNvPr id="35" name="TextBox 34">
            <a:extLst>
              <a:ext uri="{FF2B5EF4-FFF2-40B4-BE49-F238E27FC236}">
                <a16:creationId xmlns:a16="http://schemas.microsoft.com/office/drawing/2014/main" id="{F3481CA5-CE51-4D50-8208-8403D8604F28}"/>
              </a:ext>
            </a:extLst>
          </p:cNvPr>
          <p:cNvSpPr txBox="1"/>
          <p:nvPr/>
        </p:nvSpPr>
        <p:spPr>
          <a:xfrm>
            <a:off x="8252606" y="5674028"/>
            <a:ext cx="1855391" cy="923330"/>
          </a:xfrm>
          <a:prstGeom prst="rect">
            <a:avLst/>
          </a:prstGeom>
          <a:noFill/>
        </p:spPr>
        <p:txBody>
          <a:bodyPr wrap="square">
            <a:spAutoFit/>
          </a:bodyPr>
          <a:lstStyle/>
          <a:p>
            <a:pPr algn="ctr"/>
            <a:r>
              <a:rPr lang="en-US" sz="5400" spc="167" dirty="0">
                <a:latin typeface="Barlow Bold"/>
              </a:rPr>
              <a:t>25K</a:t>
            </a:r>
            <a:endParaRPr lang="en-US" sz="5400" dirty="0"/>
          </a:p>
        </p:txBody>
      </p:sp>
      <p:sp>
        <p:nvSpPr>
          <p:cNvPr id="37" name="TextBox 36">
            <a:extLst>
              <a:ext uri="{FF2B5EF4-FFF2-40B4-BE49-F238E27FC236}">
                <a16:creationId xmlns:a16="http://schemas.microsoft.com/office/drawing/2014/main" id="{1C7A7E3B-3195-44A9-9A45-D5E83E027CEF}"/>
              </a:ext>
            </a:extLst>
          </p:cNvPr>
          <p:cNvSpPr txBox="1"/>
          <p:nvPr/>
        </p:nvSpPr>
        <p:spPr>
          <a:xfrm>
            <a:off x="3270997" y="5711745"/>
            <a:ext cx="1855391" cy="923330"/>
          </a:xfrm>
          <a:prstGeom prst="rect">
            <a:avLst/>
          </a:prstGeom>
          <a:noFill/>
        </p:spPr>
        <p:txBody>
          <a:bodyPr wrap="square">
            <a:spAutoFit/>
          </a:bodyPr>
          <a:lstStyle/>
          <a:p>
            <a:pPr algn="ctr"/>
            <a:r>
              <a:rPr lang="en-US" sz="5400" spc="167" dirty="0">
                <a:latin typeface="Barlow Bold"/>
              </a:rPr>
              <a:t>20K</a:t>
            </a:r>
            <a:endParaRPr lang="en-US" sz="5400" dirty="0"/>
          </a:p>
        </p:txBody>
      </p:sp>
      <p:sp>
        <p:nvSpPr>
          <p:cNvPr id="38" name="TextBox 37">
            <a:extLst>
              <a:ext uri="{FF2B5EF4-FFF2-40B4-BE49-F238E27FC236}">
                <a16:creationId xmlns:a16="http://schemas.microsoft.com/office/drawing/2014/main" id="{85FFC375-EF46-4459-BB6A-51CE8336B3AD}"/>
              </a:ext>
            </a:extLst>
          </p:cNvPr>
          <p:cNvSpPr txBox="1"/>
          <p:nvPr/>
        </p:nvSpPr>
        <p:spPr>
          <a:xfrm>
            <a:off x="10740091" y="5649095"/>
            <a:ext cx="1855391" cy="923330"/>
          </a:xfrm>
          <a:prstGeom prst="rect">
            <a:avLst/>
          </a:prstGeom>
          <a:noFill/>
        </p:spPr>
        <p:txBody>
          <a:bodyPr wrap="square">
            <a:spAutoFit/>
          </a:bodyPr>
          <a:lstStyle/>
          <a:p>
            <a:pPr algn="ctr"/>
            <a:r>
              <a:rPr lang="en-US" sz="5400" spc="167" dirty="0">
                <a:latin typeface="Barlow Bold"/>
              </a:rPr>
              <a:t>30K</a:t>
            </a:r>
            <a:endParaRPr lang="en-US" sz="5400" dirty="0"/>
          </a:p>
        </p:txBody>
      </p:sp>
      <p:sp>
        <p:nvSpPr>
          <p:cNvPr id="39" name="TextBox 38">
            <a:extLst>
              <a:ext uri="{FF2B5EF4-FFF2-40B4-BE49-F238E27FC236}">
                <a16:creationId xmlns:a16="http://schemas.microsoft.com/office/drawing/2014/main" id="{2CC8CBEF-2769-4284-8981-BA0AE7420D62}"/>
              </a:ext>
            </a:extLst>
          </p:cNvPr>
          <p:cNvSpPr txBox="1"/>
          <p:nvPr/>
        </p:nvSpPr>
        <p:spPr>
          <a:xfrm>
            <a:off x="13014370" y="5636089"/>
            <a:ext cx="1855391" cy="923330"/>
          </a:xfrm>
          <a:prstGeom prst="rect">
            <a:avLst/>
          </a:prstGeom>
          <a:noFill/>
        </p:spPr>
        <p:txBody>
          <a:bodyPr wrap="square">
            <a:spAutoFit/>
          </a:bodyPr>
          <a:lstStyle/>
          <a:p>
            <a:pPr algn="ctr"/>
            <a:r>
              <a:rPr lang="en-US" sz="5400" spc="167" dirty="0">
                <a:latin typeface="Barlow Bold"/>
              </a:rPr>
              <a:t>50K</a:t>
            </a:r>
            <a:endParaRPr lang="en-US" sz="5400" dirty="0"/>
          </a:p>
        </p:txBody>
      </p:sp>
      <p:pic>
        <p:nvPicPr>
          <p:cNvPr id="83" name="Graphic 82" descr="House with solid fill">
            <a:extLst>
              <a:ext uri="{FF2B5EF4-FFF2-40B4-BE49-F238E27FC236}">
                <a16:creationId xmlns:a16="http://schemas.microsoft.com/office/drawing/2014/main" id="{95C12AD6-5C01-4732-AE39-6FC8D7E7596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944580" y="6363892"/>
            <a:ext cx="2423665" cy="2423665"/>
          </a:xfrm>
          <a:prstGeom prst="rect">
            <a:avLst/>
          </a:prstGeom>
        </p:spPr>
      </p:pic>
      <p:pic>
        <p:nvPicPr>
          <p:cNvPr id="84" name="Graphic 83" descr="House with solid fill">
            <a:extLst>
              <a:ext uri="{FF2B5EF4-FFF2-40B4-BE49-F238E27FC236}">
                <a16:creationId xmlns:a16="http://schemas.microsoft.com/office/drawing/2014/main" id="{FC00E98B-F59A-4119-9121-37E62FE4E5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57931" y="6363891"/>
            <a:ext cx="2423665" cy="2423665"/>
          </a:xfrm>
          <a:prstGeom prst="rect">
            <a:avLst/>
          </a:prstGeom>
        </p:spPr>
      </p:pic>
      <p:pic>
        <p:nvPicPr>
          <p:cNvPr id="85" name="Graphic 84" descr="House with solid fill">
            <a:extLst>
              <a:ext uri="{FF2B5EF4-FFF2-40B4-BE49-F238E27FC236}">
                <a16:creationId xmlns:a16="http://schemas.microsoft.com/office/drawing/2014/main" id="{085F0739-EC55-4C0A-81AD-F379311C948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49038" y="6376027"/>
            <a:ext cx="2423665" cy="2423665"/>
          </a:xfrm>
          <a:prstGeom prst="rect">
            <a:avLst/>
          </a:prstGeom>
        </p:spPr>
      </p:pic>
      <p:pic>
        <p:nvPicPr>
          <p:cNvPr id="86" name="Graphic 85" descr="House with solid fill">
            <a:extLst>
              <a:ext uri="{FF2B5EF4-FFF2-40B4-BE49-F238E27FC236}">
                <a16:creationId xmlns:a16="http://schemas.microsoft.com/office/drawing/2014/main" id="{0E72533E-EC78-4403-B7BE-49DFF1C5EAB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272703" y="6363890"/>
            <a:ext cx="2423665" cy="2423665"/>
          </a:xfrm>
          <a:prstGeom prst="rect">
            <a:avLst/>
          </a:prstGeom>
        </p:spPr>
      </p:pic>
      <p:pic>
        <p:nvPicPr>
          <p:cNvPr id="87" name="Graphic 86" descr="House with solid fill">
            <a:extLst>
              <a:ext uri="{FF2B5EF4-FFF2-40B4-BE49-F238E27FC236}">
                <a16:creationId xmlns:a16="http://schemas.microsoft.com/office/drawing/2014/main" id="{31342150-10D5-44B5-8EA9-600729255E9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696368" y="6363889"/>
            <a:ext cx="2423665" cy="2423665"/>
          </a:xfrm>
          <a:prstGeom prst="rect">
            <a:avLst/>
          </a:prstGeom>
        </p:spPr>
      </p:pic>
      <p:sp>
        <p:nvSpPr>
          <p:cNvPr id="90" name="TextBox 89">
            <a:extLst>
              <a:ext uri="{FF2B5EF4-FFF2-40B4-BE49-F238E27FC236}">
                <a16:creationId xmlns:a16="http://schemas.microsoft.com/office/drawing/2014/main" id="{A7C5CF0E-5346-4826-AA49-696DE96C5BCB}"/>
              </a:ext>
            </a:extLst>
          </p:cNvPr>
          <p:cNvSpPr txBox="1"/>
          <p:nvPr/>
        </p:nvSpPr>
        <p:spPr>
          <a:xfrm>
            <a:off x="5731255" y="8607071"/>
            <a:ext cx="1855391" cy="923330"/>
          </a:xfrm>
          <a:prstGeom prst="rect">
            <a:avLst/>
          </a:prstGeom>
          <a:noFill/>
        </p:spPr>
        <p:txBody>
          <a:bodyPr wrap="square">
            <a:spAutoFit/>
          </a:bodyPr>
          <a:lstStyle/>
          <a:p>
            <a:pPr algn="ctr"/>
            <a:r>
              <a:rPr lang="en-US" sz="5400" spc="167" dirty="0">
                <a:solidFill>
                  <a:srgbClr val="53BF9D"/>
                </a:solidFill>
                <a:latin typeface="Barlow Bold"/>
              </a:rPr>
              <a:t>65K</a:t>
            </a:r>
            <a:endParaRPr lang="en-US" sz="5400" dirty="0">
              <a:solidFill>
                <a:srgbClr val="53BF9D"/>
              </a:solidFill>
            </a:endParaRPr>
          </a:p>
        </p:txBody>
      </p:sp>
      <p:sp>
        <p:nvSpPr>
          <p:cNvPr id="91" name="TextBox 90">
            <a:extLst>
              <a:ext uri="{FF2B5EF4-FFF2-40B4-BE49-F238E27FC236}">
                <a16:creationId xmlns:a16="http://schemas.microsoft.com/office/drawing/2014/main" id="{227558F6-2437-4C27-8B36-7E0E515B26F4}"/>
              </a:ext>
            </a:extLst>
          </p:cNvPr>
          <p:cNvSpPr txBox="1"/>
          <p:nvPr/>
        </p:nvSpPr>
        <p:spPr>
          <a:xfrm>
            <a:off x="8218740" y="8569354"/>
            <a:ext cx="1855391" cy="923330"/>
          </a:xfrm>
          <a:prstGeom prst="rect">
            <a:avLst/>
          </a:prstGeom>
          <a:noFill/>
        </p:spPr>
        <p:txBody>
          <a:bodyPr wrap="square">
            <a:spAutoFit/>
          </a:bodyPr>
          <a:lstStyle/>
          <a:p>
            <a:pPr algn="ctr"/>
            <a:r>
              <a:rPr lang="en-US" sz="5400" spc="167" dirty="0">
                <a:solidFill>
                  <a:srgbClr val="53BF9D"/>
                </a:solidFill>
                <a:latin typeface="Barlow Bold"/>
              </a:rPr>
              <a:t>100K</a:t>
            </a:r>
            <a:endParaRPr lang="en-US" sz="5400" dirty="0">
              <a:solidFill>
                <a:srgbClr val="53BF9D"/>
              </a:solidFill>
            </a:endParaRPr>
          </a:p>
        </p:txBody>
      </p:sp>
      <p:sp>
        <p:nvSpPr>
          <p:cNvPr id="93" name="TextBox 92">
            <a:extLst>
              <a:ext uri="{FF2B5EF4-FFF2-40B4-BE49-F238E27FC236}">
                <a16:creationId xmlns:a16="http://schemas.microsoft.com/office/drawing/2014/main" id="{4445A448-48C6-4AFA-BDEE-6EBAE35FCCD3}"/>
              </a:ext>
            </a:extLst>
          </p:cNvPr>
          <p:cNvSpPr txBox="1"/>
          <p:nvPr/>
        </p:nvSpPr>
        <p:spPr>
          <a:xfrm>
            <a:off x="3237131" y="8607071"/>
            <a:ext cx="1855391" cy="923330"/>
          </a:xfrm>
          <a:prstGeom prst="rect">
            <a:avLst/>
          </a:prstGeom>
          <a:noFill/>
        </p:spPr>
        <p:txBody>
          <a:bodyPr wrap="square">
            <a:spAutoFit/>
          </a:bodyPr>
          <a:lstStyle/>
          <a:p>
            <a:pPr algn="ctr"/>
            <a:r>
              <a:rPr lang="en-US" sz="5400" spc="167" dirty="0">
                <a:solidFill>
                  <a:srgbClr val="53BF9D"/>
                </a:solidFill>
                <a:latin typeface="Barlow Bold"/>
              </a:rPr>
              <a:t>55K</a:t>
            </a:r>
            <a:endParaRPr lang="en-US" sz="5400" dirty="0">
              <a:solidFill>
                <a:srgbClr val="53BF9D"/>
              </a:solidFill>
            </a:endParaRPr>
          </a:p>
        </p:txBody>
      </p:sp>
      <p:sp>
        <p:nvSpPr>
          <p:cNvPr id="94" name="TextBox 93">
            <a:extLst>
              <a:ext uri="{FF2B5EF4-FFF2-40B4-BE49-F238E27FC236}">
                <a16:creationId xmlns:a16="http://schemas.microsoft.com/office/drawing/2014/main" id="{361A1B06-4D93-458B-B41C-4FDB9276BC15}"/>
              </a:ext>
            </a:extLst>
          </p:cNvPr>
          <p:cNvSpPr txBox="1"/>
          <p:nvPr/>
        </p:nvSpPr>
        <p:spPr>
          <a:xfrm>
            <a:off x="10706225" y="8544421"/>
            <a:ext cx="1855391" cy="923330"/>
          </a:xfrm>
          <a:prstGeom prst="rect">
            <a:avLst/>
          </a:prstGeom>
          <a:noFill/>
        </p:spPr>
        <p:txBody>
          <a:bodyPr wrap="square">
            <a:spAutoFit/>
          </a:bodyPr>
          <a:lstStyle/>
          <a:p>
            <a:pPr algn="ctr"/>
            <a:r>
              <a:rPr lang="en-US" sz="5400" spc="167" dirty="0">
                <a:solidFill>
                  <a:srgbClr val="53BF9D"/>
                </a:solidFill>
                <a:latin typeface="Barlow Bold"/>
              </a:rPr>
              <a:t>275K</a:t>
            </a:r>
            <a:endParaRPr lang="en-US" sz="5400" dirty="0">
              <a:solidFill>
                <a:srgbClr val="53BF9D"/>
              </a:solidFill>
            </a:endParaRPr>
          </a:p>
        </p:txBody>
      </p:sp>
      <p:sp>
        <p:nvSpPr>
          <p:cNvPr id="95" name="TextBox 94">
            <a:extLst>
              <a:ext uri="{FF2B5EF4-FFF2-40B4-BE49-F238E27FC236}">
                <a16:creationId xmlns:a16="http://schemas.microsoft.com/office/drawing/2014/main" id="{F62FB375-4202-4CD4-9DA3-67CF80820E6A}"/>
              </a:ext>
            </a:extLst>
          </p:cNvPr>
          <p:cNvSpPr txBox="1"/>
          <p:nvPr/>
        </p:nvSpPr>
        <p:spPr>
          <a:xfrm>
            <a:off x="12980504" y="8531415"/>
            <a:ext cx="1855391" cy="923330"/>
          </a:xfrm>
          <a:prstGeom prst="rect">
            <a:avLst/>
          </a:prstGeom>
          <a:noFill/>
        </p:spPr>
        <p:txBody>
          <a:bodyPr wrap="square">
            <a:spAutoFit/>
          </a:bodyPr>
          <a:lstStyle/>
          <a:p>
            <a:pPr algn="ctr"/>
            <a:r>
              <a:rPr lang="en-US" sz="5400" spc="167" dirty="0">
                <a:solidFill>
                  <a:srgbClr val="53BF9D"/>
                </a:solidFill>
                <a:latin typeface="Barlow Bold"/>
              </a:rPr>
              <a:t>300K</a:t>
            </a:r>
            <a:endParaRPr lang="en-US" sz="5400" dirty="0">
              <a:solidFill>
                <a:srgbClr val="53BF9D"/>
              </a:solidFill>
            </a:endParaRPr>
          </a:p>
        </p:txBody>
      </p:sp>
      <p:sp>
        <p:nvSpPr>
          <p:cNvPr id="56" name="TextBox 40">
            <a:extLst>
              <a:ext uri="{FF2B5EF4-FFF2-40B4-BE49-F238E27FC236}">
                <a16:creationId xmlns:a16="http://schemas.microsoft.com/office/drawing/2014/main" id="{DF85E09C-CA4B-4303-B0D9-EFFBC6A4AC8E}"/>
              </a:ext>
            </a:extLst>
          </p:cNvPr>
          <p:cNvSpPr txBox="1"/>
          <p:nvPr/>
        </p:nvSpPr>
        <p:spPr>
          <a:xfrm>
            <a:off x="1048312" y="2052834"/>
            <a:ext cx="16210988" cy="830997"/>
          </a:xfrm>
          <a:prstGeom prst="rect">
            <a:avLst/>
          </a:prstGeom>
        </p:spPr>
        <p:txBody>
          <a:bodyPr wrap="square" lIns="0" tIns="0" rIns="0" bIns="0" rtlCol="0" anchor="t">
            <a:spAutoFit/>
          </a:bodyPr>
          <a:lstStyle/>
          <a:p>
            <a:pPr lvl="0">
              <a:spcBef>
                <a:spcPct val="0"/>
              </a:spcBef>
              <a:buClr>
                <a:srgbClr val="53BF9D"/>
              </a:buClr>
            </a:pPr>
            <a:r>
              <a:rPr lang="en-US" sz="5400" spc="114" dirty="0">
                <a:latin typeface="Barlow SemiCondensed" panose="020B0604020202020204" charset="0"/>
                <a:ea typeface="Calibri" panose="020F0502020204030204" pitchFamily="34" charset="0"/>
                <a:cs typeface="Times New Roman" panose="02020603050405020304" pitchFamily="18" charset="0"/>
              </a:rPr>
              <a:t>AND the other half of the households make </a:t>
            </a:r>
            <a:r>
              <a:rPr lang="en-US" sz="5400" kern="1200" spc="114" dirty="0">
                <a:solidFill>
                  <a:srgbClr val="53BF9D"/>
                </a:solidFill>
                <a:effectLst/>
                <a:latin typeface="Barlow ExtraBold" panose="00000900000000000000" pitchFamily="2" charset="0"/>
                <a:ea typeface="Calibri" panose="020F0502020204030204" pitchFamily="34" charset="0"/>
                <a:cs typeface="Times New Roman" panose="02020603050405020304" pitchFamily="18" charset="0"/>
              </a:rPr>
              <a:t>≥</a:t>
            </a:r>
            <a:r>
              <a:rPr lang="en-US" sz="5400" spc="114" dirty="0">
                <a:solidFill>
                  <a:srgbClr val="53BF9D"/>
                </a:solidFill>
                <a:latin typeface="Barlow ExtraBold" panose="020B0604020202020204" pitchFamily="2" charset="0"/>
                <a:ea typeface="Calibri" panose="020F0502020204030204" pitchFamily="34" charset="0"/>
                <a:cs typeface="Times New Roman" panose="02020603050405020304" pitchFamily="18" charset="0"/>
              </a:rPr>
              <a:t> </a:t>
            </a:r>
            <a:r>
              <a:rPr lang="en-US" sz="5400" spc="114" dirty="0">
                <a:solidFill>
                  <a:srgbClr val="53BF9D"/>
                </a:solidFill>
                <a:latin typeface="Barlow SemiCondensed" panose="020B0604020202020204" charset="0"/>
                <a:ea typeface="Calibri" panose="020F0502020204030204" pitchFamily="34" charset="0"/>
                <a:cs typeface="Times New Roman" panose="02020603050405020304" pitchFamily="18" charset="0"/>
              </a:rPr>
              <a:t>52.5K</a:t>
            </a:r>
          </a:p>
        </p:txBody>
      </p:sp>
    </p:spTree>
    <p:extLst>
      <p:ext uri="{BB962C8B-B14F-4D97-AF65-F5344CB8AC3E}">
        <p14:creationId xmlns:p14="http://schemas.microsoft.com/office/powerpoint/2010/main" val="197056298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373648" y="2476500"/>
            <a:ext cx="15695151" cy="6834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562100"/>
            <a:ext cx="10830748"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MEDIANS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pic>
        <p:nvPicPr>
          <p:cNvPr id="5" name="Picture 4">
            <a:extLst>
              <a:ext uri="{FF2B5EF4-FFF2-40B4-BE49-F238E27FC236}">
                <a16:creationId xmlns:a16="http://schemas.microsoft.com/office/drawing/2014/main" id="{C10AF499-AACC-44AD-B118-D75E81C5D7CE}"/>
              </a:ext>
            </a:extLst>
          </p:cNvPr>
          <p:cNvPicPr>
            <a:picLocks noChangeAspect="1"/>
          </p:cNvPicPr>
          <p:nvPr/>
        </p:nvPicPr>
        <p:blipFill rotWithShape="1">
          <a:blip r:embed="rId5">
            <a:extLst>
              <a:ext uri="{28A0092B-C50C-407E-A947-70E740481C1C}">
                <a14:useLocalDpi xmlns:a14="http://schemas.microsoft.com/office/drawing/2010/main" val="0"/>
              </a:ext>
            </a:extLst>
          </a:blip>
          <a:srcRect r="62454" b="88988"/>
          <a:stretch/>
        </p:blipFill>
        <p:spPr>
          <a:xfrm>
            <a:off x="1334557" y="2943658"/>
            <a:ext cx="5904443" cy="679746"/>
          </a:xfrm>
          <a:prstGeom prst="rect">
            <a:avLst/>
          </a:prstGeom>
        </p:spPr>
      </p:pic>
      <p:pic>
        <p:nvPicPr>
          <p:cNvPr id="6" name="Picture 5">
            <a:extLst>
              <a:ext uri="{FF2B5EF4-FFF2-40B4-BE49-F238E27FC236}">
                <a16:creationId xmlns:a16="http://schemas.microsoft.com/office/drawing/2014/main" id="{E5E00B6B-42D5-45DB-A36C-8E2DA7B341A2}"/>
              </a:ext>
            </a:extLst>
          </p:cNvPr>
          <p:cNvPicPr>
            <a:picLocks noChangeAspect="1"/>
          </p:cNvPicPr>
          <p:nvPr/>
        </p:nvPicPr>
        <p:blipFill>
          <a:blip r:embed="rId6"/>
          <a:stretch>
            <a:fillRect/>
          </a:stretch>
        </p:blipFill>
        <p:spPr>
          <a:xfrm>
            <a:off x="1373648" y="3774000"/>
            <a:ext cx="14034061" cy="3780866"/>
          </a:xfrm>
          <a:prstGeom prst="rect">
            <a:avLst/>
          </a:prstGeom>
        </p:spPr>
      </p:pic>
    </p:spTree>
    <p:extLst>
      <p:ext uri="{BB962C8B-B14F-4D97-AF65-F5344CB8AC3E}">
        <p14:creationId xmlns:p14="http://schemas.microsoft.com/office/powerpoint/2010/main" val="121104953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AVERAGES/MEANS/MEDIANS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BA572D1-5CE8-48A2-B886-06F73BBCDD43}"/>
              </a:ext>
            </a:extLst>
          </p:cNvPr>
          <p:cNvSpPr txBox="1"/>
          <p:nvPr/>
        </p:nvSpPr>
        <p:spPr>
          <a:xfrm>
            <a:off x="1526048" y="3301624"/>
            <a:ext cx="15009352" cy="5816977"/>
          </a:xfrm>
          <a:prstGeom prst="rect">
            <a:avLst/>
          </a:prstGeom>
        </p:spPr>
        <p:txBody>
          <a:bodyPr wrap="square" lIns="0" tIns="0" rIns="0" bIns="0" rtlCol="0" anchor="t">
            <a:spAutoFit/>
          </a:bodyPr>
          <a:lstStyle/>
          <a:p>
            <a:r>
              <a:rPr lang="en-US" sz="5400" dirty="0">
                <a:latin typeface="Barlow SemiCondensed" panose="020B0604020202020204" charset="0"/>
              </a:rPr>
              <a:t>At the end of the day, we can’t assume that averages/medians are representative of an entire population. </a:t>
            </a:r>
          </a:p>
          <a:p>
            <a:endParaRPr lang="en-US" sz="5400" dirty="0">
              <a:latin typeface="Barlow SemiCondensed" panose="020B0604020202020204" charset="0"/>
            </a:endParaRPr>
          </a:p>
          <a:p>
            <a:r>
              <a:rPr lang="en-US" sz="5400" dirty="0">
                <a:latin typeface="Barlow SemiCondensed" panose="020B0604020202020204" charset="0"/>
              </a:rPr>
              <a:t>Data tells you the story of averages, and medians, and </a:t>
            </a:r>
            <a:r>
              <a:rPr lang="en-US" sz="5400" dirty="0">
                <a:solidFill>
                  <a:srgbClr val="53BF9D"/>
                </a:solidFill>
                <a:latin typeface="Barlow SemiCondensed" panose="020B0604020202020204" charset="0"/>
              </a:rPr>
              <a:t>not the true individual experiences of humans, neighborhoods or population groups.</a:t>
            </a:r>
          </a:p>
        </p:txBody>
      </p:sp>
    </p:spTree>
    <p:extLst>
      <p:ext uri="{BB962C8B-B14F-4D97-AF65-F5344CB8AC3E}">
        <p14:creationId xmlns:p14="http://schemas.microsoft.com/office/powerpoint/2010/main" val="117036672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498097" y="6268192"/>
            <a:ext cx="13215056" cy="3185487"/>
          </a:xfrm>
          <a:prstGeom prst="rect">
            <a:avLst/>
          </a:prstGeom>
        </p:spPr>
        <p:txBody>
          <a:bodyPr wrap="square" lIns="0" tIns="0" rIns="0" bIns="0" rtlCol="0" anchor="t">
            <a:spAutoFit/>
          </a:bodyPr>
          <a:lstStyle/>
          <a:p>
            <a:pPr>
              <a:lnSpc>
                <a:spcPct val="75000"/>
              </a:lnSpc>
            </a:pPr>
            <a:r>
              <a:rPr lang="en-US" sz="13800" spc="167" dirty="0">
                <a:solidFill>
                  <a:srgbClr val="BD4291"/>
                </a:solidFill>
                <a:latin typeface="Barlow Bold"/>
              </a:rPr>
              <a:t>STORYTELLING</a:t>
            </a:r>
          </a:p>
          <a:p>
            <a:pPr>
              <a:lnSpc>
                <a:spcPct val="75000"/>
              </a:lnSpc>
            </a:pPr>
            <a:r>
              <a:rPr lang="en-US" sz="13800" spc="167" dirty="0">
                <a:solidFill>
                  <a:srgbClr val="BD4291"/>
                </a:solidFill>
                <a:latin typeface="Barlow Bold"/>
              </a:rPr>
              <a:t>BASICS</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Tree>
    <p:extLst>
      <p:ext uri="{BB962C8B-B14F-4D97-AF65-F5344CB8AC3E}">
        <p14:creationId xmlns:p14="http://schemas.microsoft.com/office/powerpoint/2010/main" val="175396341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STORYTELLING WITH DATA</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3301624"/>
            <a:ext cx="15257954" cy="5457969"/>
          </a:xfrm>
          <a:prstGeom prst="rect">
            <a:avLst/>
          </a:prstGeom>
        </p:spPr>
        <p:txBody>
          <a:bodyPr wrap="square" lIns="0" tIns="0" rIns="0" bIns="0" rtlCol="0" anchor="t">
            <a:spAutoFit/>
          </a:bodyPr>
          <a:lstStyle/>
          <a:p>
            <a:pPr marR="0" lvl="0">
              <a:lnSpc>
                <a:spcPct val="107000"/>
              </a:lnSpc>
              <a:spcBef>
                <a:spcPts val="0"/>
              </a:spcBef>
              <a:spcAft>
                <a:spcPts val="800"/>
              </a:spcAft>
            </a:pPr>
            <a:r>
              <a:rPr lang="en-US" sz="4800" dirty="0">
                <a:solidFill>
                  <a:srgbClr val="BD4291"/>
                </a:solidFill>
                <a:effectLst/>
                <a:latin typeface="Barlow SemiCondensed" panose="020B0604020202020204" charset="0"/>
                <a:ea typeface="Calibri" panose="020F0502020204030204" pitchFamily="34" charset="0"/>
                <a:cs typeface="Times New Roman" panose="02020603050405020304" pitchFamily="18" charset="0"/>
              </a:rPr>
              <a:t>“We know that people do not retain dry information and data. It doesn’t resonate with people emotionally. If we want people to remember something, and ultimately act on it, the content needs to come in the form of a story, in the form of a narrative, with characters, drama and a connecting thread. Journalism needs all these things in order to be impactful and make a difference in people’s lives.” </a:t>
            </a:r>
            <a:r>
              <a:rPr lang="en-US" sz="4800" dirty="0">
                <a:solidFill>
                  <a:schemeClr val="bg1">
                    <a:lumMod val="50000"/>
                  </a:schemeClr>
                </a:solidFill>
                <a:effectLst/>
                <a:latin typeface="Barlow SemiCondensed" panose="020B0604020202020204" charset="0"/>
                <a:ea typeface="Calibri" panose="020F0502020204030204" pitchFamily="34" charset="0"/>
                <a:cs typeface="Times New Roman" panose="02020603050405020304" pitchFamily="18" charset="0"/>
              </a:rPr>
              <a:t>(Medium)</a:t>
            </a:r>
          </a:p>
        </p:txBody>
      </p:sp>
    </p:spTree>
    <p:extLst>
      <p:ext uri="{BB962C8B-B14F-4D97-AF65-F5344CB8AC3E}">
        <p14:creationId xmlns:p14="http://schemas.microsoft.com/office/powerpoint/2010/main" val="289288932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STORYTELLING</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45098" y="2895913"/>
            <a:ext cx="15257954" cy="6401753"/>
          </a:xfrm>
          <a:prstGeom prst="rect">
            <a:avLst/>
          </a:prstGeom>
        </p:spPr>
        <p:txBody>
          <a:bodyPr wrap="square" lIns="0" tIns="0" rIns="0" bIns="0" rtlCol="0" anchor="t">
            <a:spAutoFit/>
          </a:bodyPr>
          <a:lstStyle/>
          <a:p>
            <a:pPr lvl="0">
              <a:spcBef>
                <a:spcPct val="0"/>
              </a:spcBef>
              <a:buClr>
                <a:srgbClr val="BD4291"/>
              </a:buClr>
            </a:pPr>
            <a:r>
              <a:rPr lang="en-US" sz="5400" spc="114" dirty="0">
                <a:latin typeface="Barlow SemiCondensed" panose="020B0604020202020204" charset="0"/>
                <a:ea typeface="Calibri" panose="020F0502020204030204" pitchFamily="34" charset="0"/>
                <a:cs typeface="Times New Roman" panose="02020603050405020304" pitchFamily="18" charset="0"/>
              </a:rPr>
              <a:t>Everything in #GetData is about storytelling, how others tell stories with data, but here we’ll give it a brief overview. Know that:</a:t>
            </a:r>
            <a:br>
              <a:rPr lang="en-US" sz="5400" spc="114" dirty="0">
                <a:latin typeface="Barlow SemiCondensed" panose="020B0604020202020204" charset="0"/>
                <a:ea typeface="Calibri" panose="020F0502020204030204" pitchFamily="34" charset="0"/>
                <a:cs typeface="Times New Roman" panose="02020603050405020304" pitchFamily="18" charset="0"/>
              </a:rPr>
            </a:br>
            <a:r>
              <a:rPr lang="en-US" sz="1400" spc="114" dirty="0">
                <a:latin typeface="Barlow SemiCondensed" panose="020B0604020202020204" charset="0"/>
                <a:ea typeface="Calibri" panose="020F0502020204030204" pitchFamily="34" charset="0"/>
                <a:cs typeface="Times New Roman" panose="02020603050405020304" pitchFamily="18" charset="0"/>
              </a:rPr>
              <a:t> </a:t>
            </a:r>
            <a:endParaRPr lang="en-US" sz="5400" spc="114" dirty="0">
              <a:latin typeface="Barlow SemiCondensed" panose="020B0604020202020204" charset="0"/>
              <a:ea typeface="Calibri" panose="020F0502020204030204" pitchFamily="34" charset="0"/>
              <a:cs typeface="Times New Roman" panose="02020603050405020304" pitchFamily="18" charset="0"/>
            </a:endParaRPr>
          </a:p>
          <a:p>
            <a:pPr marL="685800" lvl="0" indent="-685800">
              <a:spcBef>
                <a:spcPct val="0"/>
              </a:spcBef>
              <a:buClr>
                <a:srgbClr val="BD4291"/>
              </a:buClr>
              <a:buFont typeface="Arial" panose="020B0604020202020204" pitchFamily="34" charset="0"/>
              <a:buChar char="•"/>
            </a:pPr>
            <a:r>
              <a:rPr lang="en-US" sz="4800" spc="114" dirty="0">
                <a:solidFill>
                  <a:srgbClr val="BD4291"/>
                </a:solidFill>
                <a:effectLst/>
                <a:latin typeface="Barlow SemiCondensed" panose="020B0604020202020204" charset="0"/>
                <a:ea typeface="Calibri" panose="020F0502020204030204" pitchFamily="34" charset="0"/>
                <a:cs typeface="Times New Roman" panose="02020603050405020304" pitchFamily="18" charset="0"/>
              </a:rPr>
              <a:t>Never force a story! You won’t always find one</a:t>
            </a:r>
          </a:p>
          <a:p>
            <a:pPr marL="685800" lvl="0" indent="-685800">
              <a:spcBef>
                <a:spcPct val="0"/>
              </a:spcBef>
              <a:buClr>
                <a:srgbClr val="BD4291"/>
              </a:buClr>
              <a:buFont typeface="Arial" panose="020B0604020202020204" pitchFamily="34" charset="0"/>
              <a:buChar char="•"/>
            </a:pPr>
            <a:r>
              <a:rPr lang="en-US" sz="48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Don’t push an agenda, we need to be careful with biases</a:t>
            </a:r>
          </a:p>
          <a:p>
            <a:pPr marL="685800" lvl="0" indent="-685800">
              <a:spcBef>
                <a:spcPct val="0"/>
              </a:spcBef>
              <a:buClr>
                <a:srgbClr val="BD4291"/>
              </a:buClr>
              <a:buFont typeface="Arial" panose="020B0604020202020204" pitchFamily="34" charset="0"/>
              <a:buChar char="•"/>
            </a:pPr>
            <a:r>
              <a:rPr lang="en-US" sz="4800" spc="114" dirty="0">
                <a:solidFill>
                  <a:srgbClr val="BD4291"/>
                </a:solidFill>
                <a:latin typeface="Barlow SemiCondensed" panose="020B0604020202020204" charset="0"/>
                <a:ea typeface="Calibri" panose="020F0502020204030204" pitchFamily="34" charset="0"/>
                <a:cs typeface="Times New Roman" panose="02020603050405020304" pitchFamily="18" charset="0"/>
              </a:rPr>
              <a:t>With great power, comes great responsibility – unfortunately, we can be easily swayed by stories and we don’t always check if the data matches</a:t>
            </a:r>
            <a:endParaRPr lang="en-US" sz="4800" spc="114" dirty="0">
              <a:solidFill>
                <a:srgbClr val="000000"/>
              </a:solidFill>
              <a:latin typeface="Barlow SemiCondensed" panose="020B060402020202020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7464751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26047" y="2705100"/>
            <a:ext cx="15257955" cy="0"/>
          </a:xfrm>
          <a:prstGeom prst="line">
            <a:avLst/>
          </a:prstGeom>
          <a:ln w="38100" cap="flat">
            <a:solidFill>
              <a:srgbClr val="000000"/>
            </a:solidFill>
            <a:prstDash val="solid"/>
            <a:headEnd type="none" w="sm" len="sm"/>
            <a:tailEnd type="none" w="sm" len="sm"/>
          </a:ln>
        </p:spPr>
      </p:sp>
      <p:sp>
        <p:nvSpPr>
          <p:cNvPr id="3" name="TextBox 3"/>
          <p:cNvSpPr txBox="1"/>
          <p:nvPr/>
        </p:nvSpPr>
        <p:spPr>
          <a:xfrm>
            <a:off x="1503997" y="1791013"/>
            <a:ext cx="15487650" cy="723275"/>
          </a:xfrm>
          <a:prstGeom prst="rect">
            <a:avLst/>
          </a:prstGeom>
        </p:spPr>
        <p:txBody>
          <a:bodyPr wrap="square" lIns="0" tIns="0" rIns="0" bIns="0" rtlCol="0" anchor="t">
            <a:spAutoFit/>
          </a:bodyPr>
          <a:lstStyle/>
          <a:p>
            <a:pPr>
              <a:lnSpc>
                <a:spcPts val="5599"/>
              </a:lnSpc>
            </a:pPr>
            <a:r>
              <a:rPr lang="en-US" sz="7200" spc="167" dirty="0">
                <a:solidFill>
                  <a:srgbClr val="000000"/>
                </a:solidFill>
                <a:latin typeface="Barlow Bold"/>
              </a:rPr>
              <a:t>DATA VISUALIZATION</a:t>
            </a:r>
          </a:p>
        </p:txBody>
      </p:sp>
      <p:grpSp>
        <p:nvGrpSpPr>
          <p:cNvPr id="41" name="Group 41"/>
          <p:cNvGrpSpPr/>
          <p:nvPr/>
        </p:nvGrpSpPr>
        <p:grpSpPr>
          <a:xfrm>
            <a:off x="-1270448" y="7592966"/>
            <a:ext cx="2053200" cy="2053200"/>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3" name="TextBox 43"/>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4" name="Group 44"/>
          <p:cNvGrpSpPr/>
          <p:nvPr/>
        </p:nvGrpSpPr>
        <p:grpSpPr>
          <a:xfrm>
            <a:off x="1311509" y="-1119750"/>
            <a:ext cx="2053200" cy="2053200"/>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6" name="TextBox 46"/>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grpSp>
        <p:nvGrpSpPr>
          <p:cNvPr id="47" name="Group 47"/>
          <p:cNvGrpSpPr/>
          <p:nvPr/>
        </p:nvGrpSpPr>
        <p:grpSpPr>
          <a:xfrm>
            <a:off x="17259300" y="-738750"/>
            <a:ext cx="2053200" cy="2053200"/>
            <a:chOff x="0" y="0"/>
            <a:chExt cx="812800" cy="812800"/>
          </a:xfrm>
        </p:grpSpPr>
        <p:sp>
          <p:nvSpPr>
            <p:cNvPr id="48" name="Freeform 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ECF0F3"/>
              </a:solidFill>
              <a:prstDash val="solid"/>
              <a:miter/>
            </a:ln>
          </p:spPr>
        </p:sp>
        <p:sp>
          <p:nvSpPr>
            <p:cNvPr id="49" name="TextBox 49"/>
            <p:cNvSpPr txBox="1"/>
            <p:nvPr/>
          </p:nvSpPr>
          <p:spPr>
            <a:xfrm>
              <a:off x="76200" y="28575"/>
              <a:ext cx="660400" cy="708025"/>
            </a:xfrm>
            <a:prstGeom prst="rect">
              <a:avLst/>
            </a:prstGeom>
          </p:spPr>
          <p:txBody>
            <a:bodyPr lIns="50800" tIns="50800" rIns="50800" bIns="50800" rtlCol="0" anchor="ctr"/>
            <a:lstStyle/>
            <a:p>
              <a:pPr algn="ctr">
                <a:lnSpc>
                  <a:spcPts val="2399"/>
                </a:lnSpc>
              </a:pPr>
              <a:endParaRPr/>
            </a:p>
          </p:txBody>
        </p:sp>
      </p:grpSp>
      <p:sp>
        <p:nvSpPr>
          <p:cNvPr id="50" name="Freeform 50"/>
          <p:cNvSpPr/>
          <p:nvPr/>
        </p:nvSpPr>
        <p:spPr>
          <a:xfrm>
            <a:off x="-1119100" y="-714393"/>
            <a:ext cx="1750504" cy="4114800"/>
          </a:xfrm>
          <a:custGeom>
            <a:avLst/>
            <a:gdLst/>
            <a:ahLst/>
            <a:cxnLst/>
            <a:rect l="l" t="t" r="r" b="b"/>
            <a:pathLst>
              <a:path w="1750504"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1" name="Freeform 51"/>
          <p:cNvSpPr/>
          <p:nvPr/>
        </p:nvSpPr>
        <p:spPr>
          <a:xfrm>
            <a:off x="17659346" y="7577511"/>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2" name="Freeform 52"/>
          <p:cNvSpPr/>
          <p:nvPr/>
        </p:nvSpPr>
        <p:spPr>
          <a:xfrm rot="-5400000">
            <a:off x="5172972" y="8699310"/>
            <a:ext cx="1750505" cy="4114800"/>
          </a:xfrm>
          <a:custGeom>
            <a:avLst/>
            <a:gdLst/>
            <a:ahLst/>
            <a:cxnLst/>
            <a:rect l="l" t="t" r="r" b="b"/>
            <a:pathLst>
              <a:path w="1750505" h="4114800">
                <a:moveTo>
                  <a:pt x="0" y="0"/>
                </a:moveTo>
                <a:lnTo>
                  <a:pt x="1750504" y="0"/>
                </a:lnTo>
                <a:lnTo>
                  <a:pt x="17505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3" name="Freeform 53"/>
          <p:cNvSpPr/>
          <p:nvPr/>
        </p:nvSpPr>
        <p:spPr>
          <a:xfrm rot="-5400000">
            <a:off x="8208194" y="-2551652"/>
            <a:ext cx="1750505" cy="4114800"/>
          </a:xfrm>
          <a:custGeom>
            <a:avLst/>
            <a:gdLst/>
            <a:ahLst/>
            <a:cxnLst/>
            <a:rect l="l" t="t" r="r" b="b"/>
            <a:pathLst>
              <a:path w="1750505" h="4114800">
                <a:moveTo>
                  <a:pt x="0" y="0"/>
                </a:moveTo>
                <a:lnTo>
                  <a:pt x="1750505" y="0"/>
                </a:lnTo>
                <a:lnTo>
                  <a:pt x="1750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8" name="TextBox 40">
            <a:extLst>
              <a:ext uri="{FF2B5EF4-FFF2-40B4-BE49-F238E27FC236}">
                <a16:creationId xmlns:a16="http://schemas.microsoft.com/office/drawing/2014/main" id="{0F62A512-2FAC-487F-A162-216A0A659382}"/>
              </a:ext>
            </a:extLst>
          </p:cNvPr>
          <p:cNvSpPr txBox="1"/>
          <p:nvPr/>
        </p:nvSpPr>
        <p:spPr>
          <a:xfrm>
            <a:off x="1526048" y="3301624"/>
            <a:ext cx="15257954" cy="3323987"/>
          </a:xfrm>
          <a:prstGeom prst="rect">
            <a:avLst/>
          </a:prstGeom>
        </p:spPr>
        <p:txBody>
          <a:bodyPr wrap="square" lIns="0" tIns="0" rIns="0" bIns="0" rtlCol="0" anchor="t">
            <a:spAutoFit/>
          </a:bodyPr>
          <a:lstStyle/>
          <a:p>
            <a:pPr marL="685800" lvl="0" indent="-685800">
              <a:spcBef>
                <a:spcPct val="0"/>
              </a:spcBef>
              <a:buClr>
                <a:srgbClr val="BD4291"/>
              </a:buClr>
              <a:buFont typeface="Arial" panose="020B0604020202020204" pitchFamily="34" charset="0"/>
              <a:buChar char="•"/>
            </a:pPr>
            <a:r>
              <a:rPr lang="en-US" sz="5400" spc="114" dirty="0">
                <a:solidFill>
                  <a:srgbClr val="000000"/>
                </a:solidFill>
                <a:effectLst/>
                <a:latin typeface="Barlow SemiCondensed" panose="020B0604020202020204" charset="0"/>
                <a:ea typeface="Calibri" panose="020F0502020204030204" pitchFamily="34" charset="0"/>
                <a:cs typeface="Times New Roman" panose="02020603050405020304" pitchFamily="18" charset="0"/>
              </a:rPr>
              <a:t>= </a:t>
            </a: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visual representation of data, through charts, graphs, maps etc.</a:t>
            </a:r>
          </a:p>
          <a:p>
            <a:pPr marL="685800" lvl="0" indent="-685800">
              <a:spcBef>
                <a:spcPct val="0"/>
              </a:spcBef>
              <a:buClr>
                <a:srgbClr val="BD4291"/>
              </a:buClr>
              <a:buFont typeface="Arial" panose="020B0604020202020204" pitchFamily="34" charset="0"/>
              <a:buChar char="•"/>
            </a:pPr>
            <a:r>
              <a:rPr lang="en-US" sz="5400" spc="114" dirty="0">
                <a:solidFill>
                  <a:srgbClr val="000000"/>
                </a:solidFill>
                <a:latin typeface="Barlow SemiCondensed" panose="020B0604020202020204" charset="0"/>
                <a:ea typeface="Calibri" panose="020F0502020204030204" pitchFamily="34" charset="0"/>
                <a:cs typeface="Times New Roman" panose="02020603050405020304" pitchFamily="18" charset="0"/>
              </a:rPr>
              <a:t>Everything from the chart type to colors chosen makes a difference</a:t>
            </a:r>
          </a:p>
        </p:txBody>
      </p:sp>
    </p:spTree>
    <p:extLst>
      <p:ext uri="{BB962C8B-B14F-4D97-AF65-F5344CB8AC3E}">
        <p14:creationId xmlns:p14="http://schemas.microsoft.com/office/powerpoint/2010/main" val="9268976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3485</TotalTime>
  <Words>8314</Words>
  <Application>Microsoft Office PowerPoint</Application>
  <PresentationFormat>Custom</PresentationFormat>
  <Paragraphs>1165</Paragraphs>
  <Slides>174</Slides>
  <Notes>156</Notes>
  <HiddenSlides>15</HiddenSlides>
  <MMClips>7</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174</vt:i4>
      </vt:variant>
    </vt:vector>
  </HeadingPairs>
  <TitlesOfParts>
    <vt:vector size="188" baseType="lpstr">
      <vt:lpstr>Symbol</vt:lpstr>
      <vt:lpstr>Akzidenz-Grotesk</vt:lpstr>
      <vt:lpstr>Barlow Bold</vt:lpstr>
      <vt:lpstr>Verdana</vt:lpstr>
      <vt:lpstr>Barlow SemiCondensed</vt:lpstr>
      <vt:lpstr>Corbel</vt:lpstr>
      <vt:lpstr>Barlow Semi-Bold</vt:lpstr>
      <vt:lpstr>Calibri</vt:lpstr>
      <vt:lpstr>Barlow ExtraBold</vt:lpstr>
      <vt:lpstr>-apple-system</vt:lpstr>
      <vt:lpstr>Arial</vt:lpstr>
      <vt:lpstr>Wingdings</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#GetData Part 1</dc:title>
  <dc:creator>Parra, Jeanette</dc:creator>
  <cp:lastModifiedBy>Parra, Jeanette</cp:lastModifiedBy>
  <cp:revision>247</cp:revision>
  <dcterms:created xsi:type="dcterms:W3CDTF">2006-08-16T00:00:00Z</dcterms:created>
  <dcterms:modified xsi:type="dcterms:W3CDTF">2024-07-17T04:46:08Z</dcterms:modified>
  <dc:identifier>DAFyvxN9SMw</dc:identifier>
</cp:coreProperties>
</file>